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6" r:id="rId2"/>
    <p:sldId id="336" r:id="rId3"/>
    <p:sldId id="357" r:id="rId4"/>
    <p:sldId id="351" r:id="rId5"/>
    <p:sldId id="360" r:id="rId6"/>
    <p:sldId id="359" r:id="rId7"/>
    <p:sldId id="352" r:id="rId8"/>
    <p:sldId id="361" r:id="rId9"/>
    <p:sldId id="362" r:id="rId10"/>
    <p:sldId id="363" r:id="rId11"/>
    <p:sldId id="370" r:id="rId12"/>
    <p:sldId id="364" r:id="rId13"/>
    <p:sldId id="366" r:id="rId14"/>
    <p:sldId id="367" r:id="rId15"/>
    <p:sldId id="354" r:id="rId16"/>
    <p:sldId id="337" r:id="rId17"/>
    <p:sldId id="368" r:id="rId18"/>
    <p:sldId id="369" r:id="rId19"/>
    <p:sldId id="338" r:id="rId20"/>
    <p:sldId id="339" r:id="rId21"/>
    <p:sldId id="326" r:id="rId22"/>
    <p:sldId id="327" r:id="rId23"/>
    <p:sldId id="318" r:id="rId24"/>
    <p:sldId id="291" r:id="rId2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80008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2" autoAdjust="0"/>
    <p:restoredTop sz="95708" autoAdjust="0"/>
  </p:normalViewPr>
  <p:slideViewPr>
    <p:cSldViewPr snapToGrid="0" snapToObjects="1">
      <p:cViewPr>
        <p:scale>
          <a:sx n="90" d="100"/>
          <a:sy n="90" d="100"/>
        </p:scale>
        <p:origin x="-522" y="-348"/>
      </p:cViewPr>
      <p:guideLst>
        <p:guide orient="horz" pos="7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103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688DA-F7D1-4AD9-B35A-0A2CD29BEF51}" type="datetimeFigureOut">
              <a:rPr lang="en-US" smtClean="0"/>
              <a:pPr/>
              <a:t>10/5/2009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C0E30-FE5D-4E44-BCC0-8F57B2E759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200">
                <a:latin typeface="Times" pitchFamily="1" charset="0"/>
              </a:defRPr>
            </a:lvl1pPr>
          </a:lstStyle>
          <a:p>
            <a:pPr>
              <a:defRPr/>
            </a:pPr>
            <a:fld id="{39875255-8E73-4D19-AD83-DC4E54DE3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98CECE-D45A-494F-A7F9-32DD22E1A8E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Exercise: Modify your Java program so that it produces infinite output. Compile and run it; your terminal is now stuck in an infinite loop. Find 2 or 3 ways to get out of this loop and stop the program from running.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8A108-0723-41AD-AD75-C1FFCB63F7B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C9105E-30A7-40AF-9327-9CF9B1A746E5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16FC3-E90A-4468-A295-14AEF468A2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7A9A2CF-3181-487B-9AD4-744EA61661B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55DCD-DD53-4D27-9759-E8ED78E7B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F4E-8388-456E-B82C-8E57F90A0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1FA2C-3B3E-4FA6-BAFA-85683040B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7209-3C7B-48C7-A0A0-09EFA8C63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93D72-9E2E-4A7D-BE67-19327E6AD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14727-0A28-4CC5-9A36-E56E2372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A4F5D-B194-4D02-97B9-FEAAE1970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A1E8F-9E64-4F57-9C28-9B348329C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56C8F-A7E5-44F2-AD5A-C53FC4106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BB87CC-CFCD-4586-8CBB-65EEB1038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800080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27A9A2CF-3181-487B-9AD4-744EA616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shel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dictionary.reference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2773" y="6088566"/>
            <a:ext cx="8250864" cy="477139"/>
          </a:xfrm>
        </p:spPr>
        <p:txBody>
          <a:bodyPr/>
          <a:lstStyle/>
          <a:p>
            <a:r>
              <a:rPr lang="en-US" dirty="0" smtClean="0"/>
              <a:t>David Notkin </a:t>
            </a:r>
            <a:r>
              <a:rPr lang="en-US" sz="1800" dirty="0" smtClean="0">
                <a:sym typeface="Wingdings"/>
              </a:rPr>
              <a:t>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Autumn 2009</a:t>
            </a:r>
            <a:r>
              <a:rPr lang="en-US" dirty="0" smtClean="0">
                <a:sym typeface="Wingdings"/>
              </a:rPr>
              <a:t>  CSE303 Lecture 3</a:t>
            </a:r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598081" y="5657679"/>
            <a:ext cx="794783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Dictionary.com, “shell," in </a:t>
            </a:r>
            <a:r>
              <a:rPr lang="en-US" sz="1100" i="1" dirty="0" smtClean="0"/>
              <a:t>Dictionary.com Unabridged</a:t>
            </a:r>
            <a:r>
              <a:rPr lang="en-US" sz="1100" dirty="0" smtClean="0"/>
              <a:t>. Source location: Random House, Inc. </a:t>
            </a:r>
            <a:r>
              <a:rPr lang="en-US" sz="1100" dirty="0" smtClean="0">
                <a:hlinkClick r:id="rId3"/>
              </a:rPr>
              <a:t>http://dictionary.reference.com/browse/shell. </a:t>
            </a:r>
            <a:r>
              <a:rPr lang="en-US" sz="1100" dirty="0" smtClean="0"/>
              <a:t>Available: </a:t>
            </a:r>
            <a:r>
              <a:rPr lang="en-US" sz="1100" dirty="0" smtClean="0">
                <a:hlinkClick r:id="rId4"/>
              </a:rPr>
              <a:t>http://dictionary.reference.com</a:t>
            </a:r>
            <a:r>
              <a:rPr lang="en-US" sz="1100" dirty="0" smtClean="0"/>
              <a:t>. Accessed: October 04, 2009.</a:t>
            </a:r>
            <a:endParaRPr lang="en-US" sz="1100" dirty="0"/>
          </a:p>
        </p:txBody>
      </p:sp>
      <p:sp>
        <p:nvSpPr>
          <p:cNvPr id="14" name="Rectangle 13"/>
          <p:cNvSpPr/>
          <p:nvPr/>
        </p:nvSpPr>
        <p:spPr>
          <a:xfrm>
            <a:off x="433276" y="1447800"/>
            <a:ext cx="8112642" cy="4081117"/>
          </a:xfrm>
          <a:prstGeom prst="rect">
            <a:avLst/>
          </a:prstGeom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a hard outer covering of an animal, as the hard case of a mollusk, or either half of the case of a bivalve mollusk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any of various objects resembling such a covering, as in shape or in being more or less concave or hollow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the hard exterior of an egg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a hard, protecting or enclosing case or cover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an attitude or manner of reserve that usually conceals one's emotions, thoughts, etc.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a hollow projectile for a cannon, mortar, etc., filled with an explosive charge designed to explode during flight, upon impact, or after penetration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small pieces of pasta having the shape of a shell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1800" dirty="0" smtClean="0"/>
              <a:t>the lower pastry crust of a pie, tart, or the like, baked before the filling is added</a:t>
            </a:r>
            <a:endParaRPr lang="en-US" sz="1800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 (nouns, selected)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600200"/>
            <a:ext cx="8054163" cy="4495800"/>
          </a:xfrm>
        </p:spPr>
        <p:txBody>
          <a:bodyPr/>
          <a:lstStyle/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–l | more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free /sources/gnu/less/*.c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| sort</a:t>
            </a: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free /sources/gnu/less/*.c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| sort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free /sources/gnu/less/*.c | sort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wc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free /sources/gnu/less/*.c |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-v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freelist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Less important than pipes, you can also run multiple unrelated commands in the shell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command1</a:t>
            </a:r>
            <a:r>
              <a:rPr lang="en-US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 ;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command2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run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command1</a:t>
            </a:r>
            <a:r>
              <a:rPr lang="en-US" dirty="0" smtClean="0">
                <a:solidFill>
                  <a:srgbClr val="404040"/>
                </a:solidFill>
              </a:rPr>
              <a:t> and then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command2</a:t>
            </a:r>
            <a:r>
              <a:rPr lang="en-US" dirty="0" smtClean="0">
                <a:solidFill>
                  <a:srgbClr val="404040"/>
                </a:solidFill>
              </a:rPr>
              <a:t> afterward – there is no connection between the programs or their input/output streams</a:t>
            </a:r>
          </a:p>
          <a:p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command1 &amp;&amp; command2</a:t>
            </a:r>
          </a:p>
          <a:p>
            <a:pPr lvl="1"/>
            <a:r>
              <a:rPr lang="en-US" dirty="0" smtClean="0">
                <a:solidFill>
                  <a:srgbClr val="404040"/>
                </a:solidFill>
              </a:rPr>
              <a:t>run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command1</a:t>
            </a:r>
            <a:r>
              <a:rPr lang="en-US" dirty="0" smtClean="0">
                <a:solidFill>
                  <a:srgbClr val="404040"/>
                </a:solidFill>
              </a:rPr>
              <a:t>, and if and only if it succeeds, run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ea typeface="+mn-ea"/>
                <a:cs typeface="Courier New" pitchFamily="49" charset="0"/>
              </a:rPr>
              <a:t>command2</a:t>
            </a:r>
            <a:r>
              <a:rPr lang="en-US" dirty="0" smtClean="0">
                <a:solidFill>
                  <a:srgbClr val="404040"/>
                </a:solidFill>
              </a:rPr>
              <a:t> afterward</a:t>
            </a:r>
            <a:endParaRPr lang="en-US" dirty="0" smtClean="0"/>
          </a:p>
          <a:p>
            <a:r>
              <a:rPr lang="en-US" dirty="0" smtClean="0">
                <a:solidFill>
                  <a:srgbClr val="404040"/>
                </a:solidFill>
              </a:rPr>
              <a:t>Question: what does it mean for a command to “success” or “fail”?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unfair, but interesting,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“Given a text file and an integer k, print the k most common words in the file (and the number of their occurrences) in decreasing frequency.”</a:t>
            </a:r>
            <a:br>
              <a:rPr lang="en-US" dirty="0" smtClean="0"/>
            </a:br>
            <a:r>
              <a:rPr lang="en-US" dirty="0" smtClean="0"/>
              <a:t>	–Jon Bentley, Programming Pearls ~1986</a:t>
            </a:r>
          </a:p>
          <a:p>
            <a:r>
              <a:rPr lang="en-US" dirty="0" smtClean="0"/>
              <a:t>Donald Knuth solution</a:t>
            </a:r>
          </a:p>
          <a:p>
            <a:pPr lvl="1"/>
            <a:r>
              <a:rPr lang="en-US" i="1" dirty="0" smtClean="0"/>
              <a:t>CACM</a:t>
            </a:r>
            <a:r>
              <a:rPr lang="en-US" dirty="0" smtClean="0"/>
              <a:t>, Programming Pearls, June 1986 (Bentley with Knuth and </a:t>
            </a:r>
            <a:r>
              <a:rPr lang="en-US" dirty="0" err="1" smtClean="0"/>
              <a:t>McIlroy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Literate Programming</a:t>
            </a:r>
          </a:p>
          <a:p>
            <a:pPr lvl="1"/>
            <a:r>
              <a:rPr lang="en-US" dirty="0" smtClean="0"/>
              <a:t>Key data structure: </a:t>
            </a:r>
            <a:r>
              <a:rPr lang="en-US" dirty="0" err="1" smtClean="0"/>
              <a:t>trie</a:t>
            </a:r>
            <a:endParaRPr lang="en-US" dirty="0" smtClean="0"/>
          </a:p>
          <a:p>
            <a:pPr lvl="1"/>
            <a:r>
              <a:rPr lang="en-US" dirty="0" smtClean="0"/>
              <a:t>Roughly eight pages, including documentation, index,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McIlroy’s</a:t>
            </a:r>
            <a:r>
              <a:rPr lang="en-US" dirty="0" smtClean="0"/>
              <a:t> quotations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found Don Knuth’s program convincing as a demonstration of [literate programming] and fascinating for its data structure, but I disagree with it on engineering grounds.”</a:t>
            </a:r>
          </a:p>
          <a:p>
            <a:r>
              <a:rPr lang="en-US" dirty="0" smtClean="0"/>
              <a:t>“A first engineering question to ask is: how often is one likely to have to do this exact task’? Not at all often, I contend. It is plausible, though, that similar, but not identical, problems might arise. A wise engineering solution would produce – or better, exploit – reusable parts.”</a:t>
            </a:r>
          </a:p>
          <a:p>
            <a:r>
              <a:rPr lang="en-US" dirty="0" smtClean="0"/>
              <a:t>“The following shell script was written on the spot and worked on the first try.”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McIlroy’s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080" y="1600200"/>
            <a:ext cx="4338084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A-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Za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-z\' '\n' |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A-Z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a-z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|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 |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uniq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-c |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sort -k1,1nr -k2 |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sed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${1:-25}q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6940" y="1600200"/>
            <a:ext cx="3971260" cy="4495800"/>
          </a:xfrm>
        </p:spPr>
        <p:txBody>
          <a:bodyPr/>
          <a:lstStyle/>
          <a:p>
            <a:r>
              <a:rPr lang="en-US" sz="1800" dirty="0" smtClean="0"/>
              <a:t>Make one-word lines by transliterating the complement of the alphabet into newlines and squeezing out multiple newlines.</a:t>
            </a:r>
          </a:p>
          <a:p>
            <a:r>
              <a:rPr lang="en-US" sz="1800" dirty="0" smtClean="0"/>
              <a:t>Transliterate upper case to lower case.</a:t>
            </a:r>
          </a:p>
          <a:p>
            <a:r>
              <a:rPr lang="en-US" sz="1800" dirty="0" smtClean="0"/>
              <a:t>Sort to bring identical words together.</a:t>
            </a:r>
          </a:p>
          <a:p>
            <a:r>
              <a:rPr lang="en-US" sz="1800" dirty="0" smtClean="0"/>
              <a:t>Replace each run of duplicate words with a single representative and include a count</a:t>
            </a:r>
          </a:p>
          <a:p>
            <a:r>
              <a:rPr lang="en-US" sz="1800" dirty="0" smtClean="0"/>
              <a:t>Sort in reverse numeric order.</a:t>
            </a:r>
          </a:p>
          <a:p>
            <a:r>
              <a:rPr lang="en-US" sz="1800" dirty="0" smtClean="0"/>
              <a:t>Pass through a stream editor; quit after printing the number of lines designated by the script’s first parameter (default is 25)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6312" y="4657060"/>
            <a:ext cx="3641651" cy="1200329"/>
          </a:xfrm>
          <a:prstGeom prst="rect">
            <a:avLst/>
          </a:prstGeom>
          <a:noFill/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</a:t>
            </a:r>
            <a:r>
              <a:rPr lang="en-US" dirty="0" smtClean="0">
                <a:solidFill>
                  <a:srgbClr val="7030A0"/>
                </a:solidFill>
              </a:rPr>
              <a:t>, I don’t expect you to be able to do this!  It’s to show some of the power.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misuses: pipes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 filename | command</a:t>
            </a:r>
          </a:p>
          <a:p>
            <a:r>
              <a:rPr lang="en-US" dirty="0" smtClean="0"/>
              <a:t>good: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 &lt; filename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 filename | more</a:t>
            </a:r>
          </a:p>
          <a:p>
            <a:r>
              <a:rPr lang="en-US" dirty="0" smtClean="0"/>
              <a:t>good: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more filename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bad: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 | cat</a:t>
            </a:r>
          </a:p>
          <a:p>
            <a:r>
              <a:rPr lang="en-US" dirty="0" smtClean="0"/>
              <a:t>good: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Processes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set of Unix commands deal with processes – examples include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ps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fg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bg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kill</a:t>
            </a:r>
            <a:r>
              <a:rPr lang="en-US" dirty="0" smtClean="0"/>
              <a:t>, …</a:t>
            </a:r>
          </a:p>
          <a:p>
            <a:r>
              <a:rPr lang="en-US" dirty="0" smtClean="0"/>
              <a:t>What is a process?  </a:t>
            </a:r>
          </a:p>
          <a:p>
            <a:r>
              <a:rPr lang="en-US" dirty="0" smtClean="0"/>
              <a:t>Is it the same as a program?  Actually, what is a program?</a:t>
            </a:r>
          </a:p>
          <a:p>
            <a:pPr lvl="1"/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hello.c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hello.s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a.out</a:t>
            </a:r>
            <a:r>
              <a:rPr lang="en-US" dirty="0" smtClean="0">
                <a:ea typeface="+mn-ea"/>
                <a:cs typeface="+mn-cs"/>
              </a:rPr>
              <a:t>,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Rough idea: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process is a running execution of a program</a:t>
            </a:r>
          </a:p>
          <a:p>
            <a:pPr lvl="1"/>
            <a:r>
              <a:rPr lang="en-US" dirty="0" smtClean="0"/>
              <a:t>Lots of details about processes vary across operating systems – beyond the scope of 303</a:t>
            </a:r>
          </a:p>
          <a:p>
            <a:r>
              <a:rPr lang="en-US" dirty="0" smtClean="0"/>
              <a:t>When you execute a command, a process is created, the program is instantiated and executed – when the program completes, the process is killed</a:t>
            </a:r>
          </a:p>
          <a:p>
            <a:r>
              <a:rPr lang="en-US" dirty="0" smtClean="0"/>
              <a:t>If you execute one command twice simultaneously – how would you do this? – then each execution takes place in its own process</a:t>
            </a:r>
          </a:p>
          <a:p>
            <a:pPr lvl="1"/>
            <a:r>
              <a:rPr lang="en-US" dirty="0" smtClean="0"/>
              <a:t>Each has its own variables, own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/>
              <a:t>, can take different branches, doesn’t know about the other,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Processes: a bit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operating system has its own processes, too</a:t>
            </a:r>
          </a:p>
          <a:p>
            <a:pPr lvl="1"/>
            <a:r>
              <a:rPr lang="en-US" dirty="0" smtClean="0"/>
              <a:t>Some manage disks, other manage processes, …</a:t>
            </a:r>
          </a:p>
          <a:p>
            <a:pPr lvl="1"/>
            <a:r>
              <a:rPr lang="en-US" dirty="0" smtClean="0"/>
              <a:t>In Unix, OS processes are owned by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root </a:t>
            </a:r>
            <a:r>
              <a:rPr lang="en-US" dirty="0" smtClean="0"/>
              <a:t>and each process has a unique ID (PID)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And other users sharing the same operating system have their own processes</a:t>
            </a:r>
          </a:p>
          <a:p>
            <a:r>
              <a:rPr lang="en-US" dirty="0" smtClean="0"/>
              <a:t>The OS makes sure that each process gets its chance to execute on the CPU(s) – this is called scheduling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commands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endParaRPr lang="en-US" dirty="0" smtClean="0">
              <a:solidFill>
                <a:srgbClr val="262626"/>
              </a:solidFill>
            </a:endParaRPr>
          </a:p>
          <a:p>
            <a:pPr lvl="1">
              <a:buNone/>
            </a:pPr>
            <a:endParaRPr lang="en-US" dirty="0" smtClean="0">
              <a:solidFill>
                <a:srgbClr val="404040"/>
              </a:solidFill>
            </a:endParaRPr>
          </a:p>
        </p:txBody>
      </p:sp>
      <p:graphicFrame>
        <p:nvGraphicFramePr>
          <p:cNvPr id="92203" name="Group 43"/>
          <p:cNvGraphicFramePr>
            <a:graphicFrameLocks noGrp="1"/>
          </p:cNvGraphicFramePr>
          <p:nvPr/>
        </p:nvGraphicFramePr>
        <p:xfrm>
          <a:off x="457200" y="1648046"/>
          <a:ext cx="8140700" cy="2976880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1553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ps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list processes being run by a user;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each process has a unique integer id (PID)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top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 which processes are using CPU/memory;</a:t>
                      </a:r>
                      <a:b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also shows stats about the computer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Keeps executing until killed!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kill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a process by PID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killall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 processes by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57200" y="4845141"/>
            <a:ext cx="81407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3363" indent="-233363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262626"/>
                </a:solidFill>
              </a:rPr>
              <a:t>use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</a:t>
            </a:r>
            <a:r>
              <a:rPr lang="en-US" dirty="0" smtClean="0">
                <a:solidFill>
                  <a:srgbClr val="262626"/>
                </a:solidFill>
              </a:rPr>
              <a:t> or </a:t>
            </a:r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killall</a:t>
            </a:r>
            <a:r>
              <a:rPr lang="en-US" dirty="0" smtClean="0">
                <a:solidFill>
                  <a:srgbClr val="262626"/>
                </a:solidFill>
              </a:rPr>
              <a:t> to stop a runaway process (infinite loop)</a:t>
            </a:r>
          </a:p>
          <a:p>
            <a:pPr marL="233363" lvl="1" indent="-233363" algn="l">
              <a:buFont typeface="Arial" pitchFamily="34" charset="0"/>
              <a:buChar char="•"/>
            </a:pPr>
            <a:r>
              <a:rPr lang="en-US" dirty="0" smtClean="0">
                <a:solidFill>
                  <a:srgbClr val="404040"/>
                </a:solidFill>
              </a:rPr>
              <a:t>similar to </a:t>
            </a:r>
            <a:r>
              <a:rPr lang="en-US" b="1" dirty="0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^C </a:t>
            </a:r>
            <a:r>
              <a:rPr lang="en-US" dirty="0" smtClean="0">
                <a:solidFill>
                  <a:srgbClr val="404040"/>
                </a:solidFill>
              </a:rPr>
              <a:t>hotkey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Combining commands</a:t>
            </a:r>
          </a:p>
          <a:p>
            <a:pPr lvl="1"/>
            <a:r>
              <a:rPr lang="en-US" dirty="0" smtClean="0"/>
              <a:t>input/output redirection</a:t>
            </a:r>
          </a:p>
          <a:p>
            <a:pPr lvl="1"/>
            <a:r>
              <a:rPr lang="en-US" dirty="0" smtClean="0"/>
              <a:t>pipes</a:t>
            </a:r>
          </a:p>
          <a:p>
            <a:r>
              <a:rPr lang="en-US" dirty="0" smtClean="0"/>
              <a:t>Processes and basic process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processes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45796"/>
            <a:ext cx="7772400" cy="2677656"/>
          </a:xfrm>
        </p:spPr>
        <p:txBody>
          <a:bodyPr>
            <a:spAutoFit/>
          </a:bodyPr>
          <a:lstStyle/>
          <a:p>
            <a:r>
              <a:rPr lang="en-US" sz="2000" dirty="0" smtClean="0"/>
              <a:t>You would like some processes to continue while you are doing other things – maybe your editor, maybe a browser, etc.</a:t>
            </a:r>
          </a:p>
          <a:p>
            <a:r>
              <a:rPr lang="en-US" sz="2000" dirty="0" smtClean="0"/>
              <a:t>You can do this by running some processes “in the background”, so the shell doesn’t have to wait until those processes finish; ex:</a:t>
            </a:r>
            <a:br>
              <a:rPr lang="en-US" sz="2000" dirty="0" smtClean="0"/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$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emacs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&amp;</a:t>
            </a:r>
          </a:p>
          <a:p>
            <a:r>
              <a:rPr lang="en-US" sz="2000" dirty="0" smtClean="0"/>
              <a:t>If you forget to use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 smtClean="0"/>
              <a:t>, suspend your process with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^Z</a:t>
            </a:r>
            <a:r>
              <a:rPr lang="en-US" sz="2000" dirty="0" smtClean="0"/>
              <a:t>, then run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bg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94236" name="Group 28"/>
          <p:cNvGraphicFramePr>
            <a:graphicFrameLocks noGrp="1"/>
          </p:cNvGraphicFramePr>
          <p:nvPr/>
        </p:nvGraphicFramePr>
        <p:xfrm>
          <a:off x="457200" y="1397000"/>
          <a:ext cx="8140700" cy="2214880"/>
        </p:xfrm>
        <a:graphic>
          <a:graphicData uri="http://schemas.openxmlformats.org/drawingml/2006/table">
            <a:tbl>
              <a:tblPr/>
              <a:tblGrid>
                <a:gridCol w="2654300"/>
                <a:gridCol w="548640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&amp;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(special character) when placed at the end of a command, runs that command in the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(hotkey) suspends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fg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/>
                      </a:r>
                      <a:b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</a:b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bg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resumes the currently suspended process in either the foreground or background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Searching and sorting: repeat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76307"/>
            <a:ext cx="7772400" cy="461665"/>
          </a:xfrm>
        </p:spPr>
        <p:txBody>
          <a:bodyPr wrap="square">
            <a:spAutoFit/>
          </a:bodyPr>
          <a:lstStyle/>
          <a:p>
            <a:r>
              <a:rPr lang="en-US" b="1" dirty="0" err="1" smtClean="0">
                <a:solidFill>
                  <a:srgbClr val="262626"/>
                </a:solidFill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dirty="0" smtClean="0">
                <a:solidFill>
                  <a:srgbClr val="262626"/>
                </a:solidFill>
              </a:rPr>
              <a:t>  is a very powerful search tool;  more over time</a:t>
            </a:r>
            <a:endParaRPr lang="en-US" dirty="0" smtClean="0">
              <a:solidFill>
                <a:srgbClr val="404040"/>
              </a:solidFill>
            </a:endParaRPr>
          </a:p>
        </p:txBody>
      </p:sp>
      <p:graphicFrame>
        <p:nvGraphicFramePr>
          <p:cNvPr id="75780" name="Group 4"/>
          <p:cNvGraphicFramePr>
            <a:graphicFrameLocks noGrp="1"/>
          </p:cNvGraphicFramePr>
          <p:nvPr/>
        </p:nvGraphicFramePr>
        <p:xfrm>
          <a:off x="546100" y="1422400"/>
          <a:ext cx="7988300" cy="2844800"/>
        </p:xfrm>
        <a:graphic>
          <a:graphicData uri="http://schemas.openxmlformats.org/drawingml/2006/table">
            <a:tbl>
              <a:tblPr/>
              <a:tblGrid>
                <a:gridCol w="2838450"/>
                <a:gridCol w="5149850"/>
              </a:tblGrid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command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grep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a file for a given string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convert an input into a sorted output by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uniq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strip duplicate lines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find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within a given directory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locate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search for files on the entire system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which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shows the complete path of a command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Keyboard shortcuts: repeat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^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  <a:r>
              <a:rPr lang="en-US" sz="2000" smtClean="0">
                <a:solidFill>
                  <a:srgbClr val="262626"/>
                </a:solidFill>
              </a:rPr>
              <a:t> means hold </a:t>
            </a:r>
            <a:r>
              <a:rPr lang="en-US" sz="2000" smtClean="0">
                <a:solidFill>
                  <a:srgbClr val="262626"/>
                </a:solidFill>
                <a:latin typeface="Consolas" pitchFamily="49" charset="0"/>
              </a:rPr>
              <a:t>Ctrl</a:t>
            </a:r>
            <a:r>
              <a:rPr lang="en-US" sz="2000" smtClean="0">
                <a:solidFill>
                  <a:srgbClr val="262626"/>
                </a:solidFill>
              </a:rPr>
              <a:t> and press </a:t>
            </a:r>
            <a:r>
              <a:rPr lang="en-US" sz="2000" b="1" i="1" smtClean="0">
                <a:solidFill>
                  <a:srgbClr val="262626"/>
                </a:solidFill>
                <a:latin typeface="Consolas" pitchFamily="49" charset="0"/>
              </a:rPr>
              <a:t>KEY</a:t>
            </a:r>
          </a:p>
        </p:txBody>
      </p:sp>
      <p:graphicFrame>
        <p:nvGraphicFramePr>
          <p:cNvPr id="78852" name="Group 4"/>
          <p:cNvGraphicFramePr>
            <a:graphicFrameLocks noGrp="1"/>
          </p:cNvGraphicFramePr>
          <p:nvPr/>
        </p:nvGraphicFramePr>
        <p:xfrm>
          <a:off x="304800" y="1708150"/>
          <a:ext cx="8534400" cy="4876800"/>
        </p:xfrm>
        <a:graphic>
          <a:graphicData uri="http://schemas.openxmlformats.org/drawingml/2006/table">
            <a:tbl>
              <a:tblPr/>
              <a:tblGrid>
                <a:gridCol w="2667000"/>
                <a:gridCol w="5867400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key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Up arrow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repeat previous commands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Home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End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^A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/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move to start/end of current line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quotes surround multi-word arguments and arguments containing special characters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*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"wildcard" , matches any files;</a:t>
                      </a:r>
                      <a:b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can be used as a prefix, suffix, or partial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Tab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auto-completes a partially typed file/command 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^C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or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^\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terminates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end of input; used when a program is reading input from your keyboard and you are finished typing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^Z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suspends (pauses) the currently running process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 ^S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don't use this; hides all output until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nsolas" pitchFamily="49" charset="0"/>
                        </a:rPr>
                        <a:t>^G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 is pressed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system: repeat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Group 73"/>
          <p:cNvGraphicFramePr>
            <a:graphicFrameLocks noGrp="1"/>
          </p:cNvGraphicFramePr>
          <p:nvPr/>
        </p:nvGraphicFramePr>
        <p:xfrm>
          <a:off x="382772" y="1447800"/>
          <a:ext cx="8410354" cy="4896041"/>
        </p:xfrm>
        <a:graphic>
          <a:graphicData uri="http://schemas.openxmlformats.org/drawingml/2006/table">
            <a:tbl>
              <a:tblPr/>
              <a:tblGrid>
                <a:gridCol w="3046538"/>
                <a:gridCol w="5363816"/>
              </a:tblGrid>
              <a:tr h="300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directory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root directory that contains all others</a:t>
                      </a:r>
                      <a:b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</a:b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(drives do not have letters in Unix)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/bin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/dev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hardware devices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/etc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0" marR="0" lvl="0" indent="-3810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system configuration files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/etc/passwd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user info</a:t>
                      </a:r>
                    </a:p>
                    <a:p>
                      <a:pPr marL="804863" marR="0" lvl="1" indent="-230188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6600"/>
                        </a:buClr>
                        <a:buSzTx/>
                        <a:buFont typeface="Wingdings" pitchFamily="2" charset="2"/>
                        <a:buChar char="§"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onsolas" pitchFamily="49" charset="0"/>
                        </a:rPr>
                        <a:t>/etc/shadow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404040"/>
                          </a:solidFill>
                          <a:effectLst/>
                          <a:latin typeface="Calibri" pitchFamily="34" charset="0"/>
                        </a:rPr>
                        <a:t> stores passwords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users' home directories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1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/media,/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mnt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,...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drives and removable disks that have been "mounted" for use on this computer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/proc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currently running processes (programs)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tmp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,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var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temporary files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00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 /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usr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BD0901"/>
                        </a:buClr>
                        <a:buSzPct val="100000"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262626"/>
                          </a:solidFill>
                          <a:effectLst/>
                          <a:latin typeface="Calibri" pitchFamily="34" charset="0"/>
                        </a:rPr>
                        <a:t>user-installed programs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I/O streams: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600200"/>
            <a:ext cx="5449187" cy="4495800"/>
          </a:xfrm>
        </p:spPr>
        <p:txBody>
          <a:bodyPr/>
          <a:lstStyle/>
          <a:p>
            <a:r>
              <a:rPr lang="en-US" sz="2000" dirty="0" smtClean="0"/>
              <a:t>Three I/O streams: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sz="2000" dirty="0" smtClean="0"/>
              <a:t>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stderr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The program itself has statements that read or write to these streams</a:t>
            </a:r>
          </a:p>
          <a:p>
            <a:pPr>
              <a:tabLst>
                <a:tab pos="744538" algn="l"/>
              </a:tabLst>
            </a:pP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#include &lt;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stdio.h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&gt;</a:t>
            </a:r>
            <a:b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main() {</a:t>
            </a:r>
            <a:b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(“Hello 303\n");</a:t>
            </a:r>
            <a:b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>
              <a:tabLst>
                <a:tab pos="744538" algn="l"/>
              </a:tabLst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is defined to write to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44538" algn="l"/>
              </a:tabLst>
            </a:pPr>
            <a:r>
              <a:rPr lang="en-US" sz="2000" dirty="0" smtClean="0"/>
              <a:t>So the program doesn’t know or care where it is writing output</a:t>
            </a:r>
          </a:p>
          <a:p>
            <a:pPr>
              <a:tabLst>
                <a:tab pos="744538" algn="l"/>
              </a:tabLst>
            </a:pPr>
            <a:r>
              <a:rPr lang="en-US" sz="2000" dirty="0" smtClean="0"/>
              <a:t>Similarly, for reading input or writing errors (using, for example,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sz="2000" dirty="0" smtClean="0"/>
              <a:t> and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2000" dirty="0" smtClean="0"/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tabLst>
                <a:tab pos="744538" algn="l"/>
              </a:tabLst>
            </a:pPr>
            <a:endParaRPr lang="en-US" sz="2000" b="1" dirty="0" err="1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499522" y="2683927"/>
            <a:ext cx="1679944" cy="46166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program</a:t>
            </a:r>
            <a:endParaRPr lang="en-US" dirty="0">
              <a:solidFill>
                <a:srgbClr val="7030A0"/>
              </a:solidFill>
              <a:latin typeface="Arial Black" pitchFamily="34" charset="0"/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 bwMode="auto">
          <a:xfrm rot="5400000">
            <a:off x="6706857" y="2051290"/>
            <a:ext cx="1265274" cy="1588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2"/>
          </p:cNvCxnSpPr>
          <p:nvPr/>
        </p:nvCxnSpPr>
        <p:spPr bwMode="auto">
          <a:xfrm rot="5400000">
            <a:off x="6163452" y="3769536"/>
            <a:ext cx="1799987" cy="552099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16200000" flipH="1">
            <a:off x="6859883" y="3625996"/>
            <a:ext cx="1799988" cy="839178"/>
          </a:xfrm>
          <a:prstGeom prst="straightConnector1">
            <a:avLst/>
          </a:prstGeom>
          <a:noFill/>
          <a:ln w="38100" cap="flat" cmpd="sng" algn="ctr">
            <a:solidFill>
              <a:srgbClr val="7030A0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>
          <a:xfrm>
            <a:off x="7340288" y="1744385"/>
            <a:ext cx="11063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stdin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723486" y="3785836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stdout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7801312" y="3785836"/>
            <a:ext cx="12907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stderr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Output redirection</a:t>
            </a:r>
            <a:endParaRPr lang="en-US" dirty="0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standard allows the shell to provide user-level redirection of I/O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 &gt; filename</a:t>
            </a:r>
            <a:endParaRPr lang="en-US" dirty="0" smtClean="0"/>
          </a:p>
          <a:p>
            <a:r>
              <a:rPr lang="en-US" dirty="0" smtClean="0"/>
              <a:t>Run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dirty="0" smtClean="0"/>
              <a:t> and write its output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filename</a:t>
            </a:r>
          </a:p>
          <a:p>
            <a:pPr lvl="1"/>
            <a:r>
              <a:rPr lang="en-US" dirty="0" smtClean="0"/>
              <a:t>That is, hook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filename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stdout</a:t>
            </a:r>
            <a:r>
              <a:rPr lang="en-US" dirty="0" smtClean="0"/>
              <a:t> of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command</a:t>
            </a:r>
            <a:r>
              <a:rPr lang="en-US" dirty="0" smtClean="0"/>
              <a:t> instead of defaulting to the console</a:t>
            </a:r>
          </a:p>
          <a:p>
            <a:pPr lvl="1"/>
            <a:r>
              <a:rPr lang="en-US" dirty="0" smtClean="0"/>
              <a:t>Take care: existing files are overwritten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&gt;&gt; </a:t>
            </a:r>
            <a:r>
              <a:rPr lang="en-US" dirty="0" smtClean="0"/>
              <a:t>appends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 smtClean="0"/>
              <a:t> rather than overwriting it</a:t>
            </a:r>
          </a:p>
          <a:p>
            <a:r>
              <a:rPr lang="en-US" dirty="0" smtClean="0"/>
              <a:t>Again, the program representing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dirty="0" smtClean="0"/>
              <a:t> doesn’t manage – or even know anything about – such redirection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-l &gt; myfiles.txt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&gt;&gt; Foo_output.txt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 &gt; somefile.txt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(writes console input to the file until you press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^D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Easy way to create a simple file without using an editor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 &gt; /dev/null </a:t>
            </a:r>
            <a:r>
              <a:rPr lang="en-US" dirty="0" smtClean="0"/>
              <a:t>suppresses the output</a:t>
            </a:r>
          </a:p>
          <a:p>
            <a:pPr lvl="1"/>
            <a:r>
              <a:rPr lang="en-US" dirty="0" smtClean="0"/>
              <a:t>Why might you want to do this?</a:t>
            </a:r>
          </a:p>
          <a:p>
            <a:pPr lvl="1"/>
            <a:r>
              <a:rPr lang="en-US" dirty="0" smtClean="0"/>
              <a:t>What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/dev/null</a:t>
            </a:r>
            <a:r>
              <a:rPr lang="en-US" dirty="0" smtClean="0"/>
              <a:t>?</a:t>
            </a:r>
          </a:p>
          <a:p>
            <a:r>
              <a:rPr lang="en-US" dirty="0" smtClean="0"/>
              <a:t>Redirecting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stderr</a:t>
            </a:r>
            <a:r>
              <a:rPr lang="en-US" dirty="0" smtClean="0"/>
              <a:t>: Same idea, with silly syntax (RTFM – Read The &amp;*(@%$% Manual)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How might you do the equivalent of output redirection in a Windows environment?</a:t>
            </a:r>
          </a:p>
          <a:p>
            <a:r>
              <a:rPr lang="en-US" dirty="0" smtClean="0"/>
              <a:t>In any GUI-based environment?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redirection: </a:t>
            </a:r>
            <a:r>
              <a:rPr lang="en-US" sz="3200" dirty="0" smtClean="0"/>
              <a:t>same idea for </a:t>
            </a:r>
            <a:r>
              <a:rPr lang="en-US" sz="3200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endParaRPr lang="en-US" dirty="0" smtClean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 &lt; filename</a:t>
            </a:r>
          </a:p>
          <a:p>
            <a:r>
              <a:rPr lang="en-US" dirty="0" smtClean="0"/>
              <a:t>Run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command</a:t>
            </a:r>
            <a:r>
              <a:rPr lang="en-US" dirty="0" smtClean="0"/>
              <a:t> and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filename</a:t>
            </a:r>
            <a:r>
              <a:rPr lang="en-US" dirty="0" smtClean="0"/>
              <a:t> as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If the program reads from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stdin</a:t>
            </a:r>
            <a:r>
              <a:rPr lang="en-US" dirty="0" smtClean="0"/>
              <a:t>, instead of awaiting input from the console, it will instead read the input from a file</a:t>
            </a:r>
          </a:p>
          <a:p>
            <a:r>
              <a:rPr lang="en-US" dirty="0" smtClean="0"/>
              <a:t>Only works for programs written in terms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/>
              <a:t> – if a program explicitly reads input from a specific file, that cannot be overridden by the shell</a:t>
            </a:r>
          </a:p>
          <a:p>
            <a:r>
              <a:rPr lang="en-US" dirty="0" smtClean="0"/>
              <a:t>Remember: arguments/parameters are passed in through the command line, and are unaffected by any redirection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input and output redirection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sort -r &lt; 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/share/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linux.words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&gt;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rev.dict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/share/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linux.words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&gt; t</a:t>
            </a: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 &lt; t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When the output of one command is used as the input to the next command, there is a lovely shorthand – </a:t>
            </a:r>
            <a:r>
              <a:rPr lang="en-US" i="1" dirty="0" smtClean="0"/>
              <a:t>pipes</a:t>
            </a:r>
            <a:r>
              <a:rPr lang="en-US" dirty="0" smtClean="0"/>
              <a:t> (or sometimes </a:t>
            </a:r>
            <a:r>
              <a:rPr lang="en-US" i="1" dirty="0" smtClean="0"/>
              <a:t>pipelines</a:t>
            </a:r>
            <a:r>
              <a:rPr lang="en-US" dirty="0" smtClean="0"/>
              <a:t>)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usr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/share/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dict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linux.words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|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0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This connects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dirty="0" smtClean="0"/>
              <a:t>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wc</a:t>
            </a:r>
            <a:r>
              <a:rPr lang="en-US" dirty="0" smtClean="0"/>
              <a:t> to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dirty="0" smtClean="0"/>
              <a:t>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grep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CSE303 Au09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n_design_template">
  <a:themeElements>
    <a:clrScheme name="dan_design_template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282575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17382</TotalTime>
  <Words>1663</Words>
  <Application>Microsoft Office PowerPoint</Application>
  <PresentationFormat>On-screen Show (4:3)</PresentationFormat>
  <Paragraphs>269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dan_design_template</vt:lpstr>
      <vt:lpstr>Shell (nouns, selected)</vt:lpstr>
      <vt:lpstr>Today</vt:lpstr>
      <vt:lpstr>I/O streams: standard</vt:lpstr>
      <vt:lpstr>Output redirection</vt:lpstr>
      <vt:lpstr>Examples</vt:lpstr>
      <vt:lpstr>Miscellaneous</vt:lpstr>
      <vt:lpstr>Input redirection: same idea for stdin</vt:lpstr>
      <vt:lpstr>Combine input and output redirection</vt:lpstr>
      <vt:lpstr>Combining commands</vt:lpstr>
      <vt:lpstr>Examples</vt:lpstr>
      <vt:lpstr>Multiple commands</vt:lpstr>
      <vt:lpstr>An unfair, but interesting, comparison</vt:lpstr>
      <vt:lpstr>McIlroy’s quotations</vt:lpstr>
      <vt:lpstr>McIlroy’s solution</vt:lpstr>
      <vt:lpstr>Common misuses: pipes and cat</vt:lpstr>
      <vt:lpstr>Processes</vt:lpstr>
      <vt:lpstr>Rough idea: process</vt:lpstr>
      <vt:lpstr>Processes: a bit more</vt:lpstr>
      <vt:lpstr>Process commands</vt:lpstr>
      <vt:lpstr>Background processes</vt:lpstr>
      <vt:lpstr>Searching and sorting: repeat</vt:lpstr>
      <vt:lpstr>Keyboard shortcuts: repeat</vt:lpstr>
      <vt:lpstr>File system: repeat</vt:lpstr>
      <vt:lpstr>Questions?</vt:lpstr>
    </vt:vector>
  </TitlesOfParts>
  <Company>_x0008_ᖤ]皤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CSE401 Introduction to Compiler Construction</dc:title>
  <dc:creator>Larry Snyder</dc:creator>
  <cp:lastModifiedBy>David Notkin</cp:lastModifiedBy>
  <cp:revision>952</cp:revision>
  <dcterms:created xsi:type="dcterms:W3CDTF">2005-03-28T18:45:14Z</dcterms:created>
  <dcterms:modified xsi:type="dcterms:W3CDTF">2009-10-05T20:43:07Z</dcterms:modified>
</cp:coreProperties>
</file>