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314" r:id="rId3"/>
    <p:sldId id="315" r:id="rId4"/>
    <p:sldId id="329" r:id="rId5"/>
    <p:sldId id="330" r:id="rId6"/>
    <p:sldId id="331" r:id="rId7"/>
    <p:sldId id="332" r:id="rId8"/>
    <p:sldId id="333" r:id="rId9"/>
    <p:sldId id="334" r:id="rId10"/>
    <p:sldId id="316" r:id="rId11"/>
    <p:sldId id="292" r:id="rId12"/>
    <p:sldId id="317" r:id="rId13"/>
    <p:sldId id="320" r:id="rId14"/>
    <p:sldId id="321" r:id="rId15"/>
    <p:sldId id="322" r:id="rId16"/>
    <p:sldId id="319" r:id="rId17"/>
    <p:sldId id="323" r:id="rId18"/>
    <p:sldId id="324" r:id="rId19"/>
    <p:sldId id="328" r:id="rId20"/>
    <p:sldId id="325" r:id="rId21"/>
    <p:sldId id="326" r:id="rId22"/>
    <p:sldId id="327" r:id="rId23"/>
    <p:sldId id="318" r:id="rId24"/>
    <p:sldId id="291" r:id="rId2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00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2" autoAdjust="0"/>
    <p:restoredTop sz="95708" autoAdjust="0"/>
  </p:normalViewPr>
  <p:slideViewPr>
    <p:cSldViewPr snapToGrid="0" snapToObjects="1">
      <p:cViewPr>
        <p:scale>
          <a:sx n="90" d="100"/>
          <a:sy n="90" d="100"/>
        </p:scale>
        <p:origin x="-522" y="-348"/>
      </p:cViewPr>
      <p:guideLst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03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688DA-F7D1-4AD9-B35A-0A2CD29BEF51}" type="datetimeFigureOut">
              <a:rPr lang="en-US" smtClean="0"/>
              <a:pPr/>
              <a:t>10/2/2009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C0E30-FE5D-4E44-BCC0-8F57B2E759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39875255-8E73-4D19-AD83-DC4E54DE3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98CECE-D45A-494F-A7F9-32DD22E1A8E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8A108-0723-41AD-AD75-C1FFCB63F7B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8A108-0723-41AD-AD75-C1FFCB63F7B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8A108-0723-41AD-AD75-C1FFCB63F7B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8A108-0723-41AD-AD75-C1FFCB63F7B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8A108-0723-41AD-AD75-C1FFCB63F7B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8A108-0723-41AD-AD75-C1FFCB63F7B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C9105E-30A7-40AF-9327-9CF9B1A746E5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A9A2CF-3181-487B-9AD4-744EA61661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55DCD-DD53-4D27-9759-E8ED78E7B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DFF4E-8388-456E-B82C-8E57F90A0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1FA2C-3B3E-4FA6-BAFA-85683040B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87209-3C7B-48C7-A0A0-09EFA8C63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93D72-9E2E-4A7D-BE67-19327E6AD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14727-0A28-4CC5-9A36-E56E23728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4F5D-B194-4D02-97B9-FEAAE1970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A1E8F-9E64-4F57-9C28-9B348329C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56C8F-A7E5-44F2-AD5A-C53FC4106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B87CC-CFCD-4586-8CBB-65EEB1038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7A9A2CF-3181-487B-9AD4-744EA61661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ary.reference.com/browse/bash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dictionary.reference.com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2773" y="6088566"/>
            <a:ext cx="8250864" cy="477139"/>
          </a:xfrm>
        </p:spPr>
        <p:txBody>
          <a:bodyPr/>
          <a:lstStyle/>
          <a:p>
            <a:r>
              <a:rPr lang="en-US" dirty="0" smtClean="0"/>
              <a:t>David Notkin </a:t>
            </a:r>
            <a:r>
              <a:rPr lang="en-US" sz="1800" dirty="0" smtClean="0">
                <a:sym typeface="Wingdings"/>
              </a:rPr>
              <a:t>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Autumn 2009</a:t>
            </a:r>
            <a:r>
              <a:rPr lang="en-US" dirty="0" smtClean="0">
                <a:sym typeface="Wingdings"/>
              </a:rPr>
              <a:t>  CSE303 Lecture 2</a:t>
            </a:r>
            <a:endParaRPr lang="en-US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685800" y="5044880"/>
            <a:ext cx="794783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Dictionary.com, "bash," in </a:t>
            </a:r>
            <a:r>
              <a:rPr lang="en-US" sz="1100" i="1" dirty="0" smtClean="0"/>
              <a:t>Dictionary.com Unabridged</a:t>
            </a:r>
            <a:r>
              <a:rPr lang="en-US" sz="1100" dirty="0" smtClean="0"/>
              <a:t>. Source location: Random House, Inc. </a:t>
            </a:r>
            <a:r>
              <a:rPr lang="en-US" sz="1100" dirty="0" smtClean="0">
                <a:hlinkClick r:id="rId3"/>
              </a:rPr>
              <a:t>http://dictionary.reference.com/browse/bash</a:t>
            </a:r>
            <a:r>
              <a:rPr lang="en-US" sz="1100" dirty="0" smtClean="0"/>
              <a:t>. Available: </a:t>
            </a:r>
            <a:r>
              <a:rPr lang="en-US" sz="1100" dirty="0" smtClean="0">
                <a:hlinkClick r:id="rId4"/>
              </a:rPr>
              <a:t>http://dictionary.reference.com</a:t>
            </a:r>
            <a:r>
              <a:rPr lang="en-US" sz="1100" dirty="0" smtClean="0"/>
              <a:t>. Accessed: October 01, 2009.</a:t>
            </a:r>
            <a:endParaRPr lang="en-US" sz="1100" dirty="0"/>
          </a:p>
        </p:txBody>
      </p:sp>
      <p:sp>
        <p:nvSpPr>
          <p:cNvPr id="14" name="Rectangle 13"/>
          <p:cNvSpPr/>
          <p:nvPr/>
        </p:nvSpPr>
        <p:spPr>
          <a:xfrm>
            <a:off x="520995" y="1679944"/>
            <a:ext cx="8112642" cy="3028521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marL="169863" indent="-169863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7030A0"/>
                </a:solidFill>
              </a:rPr>
              <a:t>Verb</a:t>
            </a:r>
          </a:p>
          <a:p>
            <a:pPr marL="627063" lvl="2" indent="-169863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7030A0"/>
                </a:solidFill>
              </a:rPr>
              <a:t>to strike with a crushing or smashing blow.</a:t>
            </a:r>
          </a:p>
          <a:p>
            <a:pPr marL="627063" lvl="2" indent="-169863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7030A0"/>
                </a:solidFill>
              </a:rPr>
              <a:t>Chiefly British, Canadian. to hurl harsh verbal abuse at</a:t>
            </a:r>
          </a:p>
          <a:p>
            <a:pPr marL="169863" indent="-169863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7030A0"/>
                </a:solidFill>
              </a:rPr>
              <a:t>Noun</a:t>
            </a:r>
          </a:p>
          <a:p>
            <a:pPr marL="627063" lvl="2" indent="-169863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7030A0"/>
                </a:solidFill>
              </a:rPr>
              <a:t>a crushing blow.</a:t>
            </a:r>
          </a:p>
          <a:p>
            <a:pPr marL="627063" lvl="2" indent="-169863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7030A0"/>
                </a:solidFill>
              </a:rPr>
              <a:t>Informal. a thoroughly enjoyable, lively party.</a:t>
            </a:r>
          </a:p>
          <a:p>
            <a:pPr marL="169863" indent="-169863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7030A0"/>
                </a:solidFill>
              </a:rPr>
              <a:t>Idioms</a:t>
            </a:r>
          </a:p>
          <a:p>
            <a:pPr marL="627063" lvl="2" indent="-169863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7030A0"/>
                </a:solidFill>
              </a:rPr>
              <a:t>have a bash (at), British. to attempt; make an attempt.</a:t>
            </a:r>
          </a:p>
          <a:p>
            <a:pPr marL="627063" lvl="2" indent="-169863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7030A0"/>
                </a:solidFill>
              </a:rPr>
              <a:t>on the bash, British. working as a prostitute.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Bash </a:t>
            </a:r>
            <a:r>
              <a:rPr lang="en-US" sz="3200" dirty="0" smtClean="0">
                <a:solidFill>
                  <a:srgbClr val="7030A0"/>
                </a:solidFill>
              </a:rPr>
              <a:t>(Origin: 1635–45)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Almost all abilities demand a significant amount of relatively rote practice: piano and scales, baseball and playing catch, painting and figure drawing, etc.</a:t>
            </a:r>
          </a:p>
          <a:p>
            <a:r>
              <a:rPr lang="en-US" dirty="0" smtClean="0"/>
              <a:t>Over time, the rote activities become second nature and it is possible to chunk/abstract those activities to make it far easier to do more complex things</a:t>
            </a:r>
          </a:p>
          <a:p>
            <a:r>
              <a:rPr lang="en-US" dirty="0" smtClean="0"/>
              <a:t>The next couple of lectures and assignments will, to some degree, focus on some of these rote activities in using Unix commands</a:t>
            </a:r>
          </a:p>
          <a:p>
            <a:r>
              <a:rPr lang="en-US" dirty="0" smtClean="0"/>
              <a:t>For those of you who have already developed these rote abilities, a refresher is good once in a while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Demo: throughout today’s lecture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FA2C-3B3E-4FA6-BAFA-85683040B98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shell commands</a:t>
            </a:r>
          </a:p>
          <a:p>
            <a:r>
              <a:rPr lang="en-US" dirty="0" smtClean="0"/>
              <a:t>Unix file system structure: “everything” is a file</a:t>
            </a:r>
          </a:p>
          <a:p>
            <a:r>
              <a:rPr lang="en-US" dirty="0" smtClean="0"/>
              <a:t>Commands for file manipulation, examination, searching</a:t>
            </a:r>
          </a:p>
          <a:p>
            <a:r>
              <a:rPr lang="en-US" dirty="0" smtClean="0"/>
              <a:t>Keyboard shortcuts and special characters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CSE303 Au09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4F5D-B194-4D02-97B9-FEAAE1970A5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commands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 name followed by an optional set of arguments/parameters</a:t>
            </a:r>
          </a:p>
          <a:p>
            <a:pPr lvl="1"/>
            <a:r>
              <a:rPr lang="en-US" sz="2000" dirty="0" smtClean="0"/>
              <a:t>Example: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cp</a:t>
            </a:r>
            <a:r>
              <a:rPr lang="en-US" sz="2000" dirty="0" smtClean="0"/>
              <a:t> (copy) accepts a source and destination file path</a:t>
            </a:r>
          </a:p>
          <a:p>
            <a:r>
              <a:rPr lang="en-US" sz="2000" dirty="0" smtClean="0"/>
              <a:t>A program uses three streams of information</a:t>
            </a:r>
          </a:p>
          <a:p>
            <a:pPr lvl="1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stdin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stdio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stdout</a:t>
            </a:r>
            <a:r>
              <a:rPr lang="en-US" sz="2000" dirty="0" smtClean="0"/>
              <a:t>  (standard in, out, error)</a:t>
            </a:r>
          </a:p>
          <a:p>
            <a:pPr lvl="1"/>
            <a:r>
              <a:rPr lang="en-US" sz="2000" dirty="0" smtClean="0"/>
              <a:t>Defaults: input from the keyboard, output and errors to the console</a:t>
            </a:r>
          </a:p>
          <a:p>
            <a:r>
              <a:rPr lang="en-US" sz="2000" dirty="0" smtClean="0"/>
              <a:t>Parameters vs. input</a:t>
            </a:r>
          </a:p>
          <a:p>
            <a:pPr lvl="1"/>
            <a:r>
              <a:rPr lang="en-US" sz="2000" dirty="0" smtClean="0"/>
              <a:t>parameters: before [Enter] is pressed; sent to the program by the shell</a:t>
            </a:r>
          </a:p>
          <a:p>
            <a:pPr lvl="1"/>
            <a:r>
              <a:rPr lang="en-US" sz="2000" dirty="0" smtClean="0"/>
              <a:t>input: </a:t>
            </a:r>
            <a:r>
              <a:rPr lang="en-US" sz="2000" smtClean="0"/>
              <a:t>after [Enter] </a:t>
            </a:r>
            <a:r>
              <a:rPr lang="en-US" sz="2000" dirty="0" smtClean="0"/>
              <a:t>is pressed;  sent to the program during execution by the user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CSE303 Au09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4F5D-B194-4D02-97B9-FEAAE1970A5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 commands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6" name="Group 4"/>
          <p:cNvGraphicFramePr>
            <a:graphicFrameLocks noGrp="1"/>
          </p:cNvGraphicFramePr>
          <p:nvPr/>
        </p:nvGraphicFramePr>
        <p:xfrm>
          <a:off x="622300" y="1594884"/>
          <a:ext cx="7835900" cy="2438400"/>
        </p:xfrm>
        <a:graphic>
          <a:graphicData uri="http://schemas.openxmlformats.org/drawingml/2006/table">
            <a:tbl>
              <a:tblPr/>
              <a:tblGrid>
                <a:gridCol w="2790751"/>
                <a:gridCol w="5045149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command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list files in a directory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pwd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output the current working directory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cd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change the working directory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mkdir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create a new directory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rmdir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delete a directory (must be empty)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Command line arguments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options are given after the command name using a dash followed by a letter: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-c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-h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-S</a:t>
            </a:r>
            <a:r>
              <a:rPr lang="en-US" dirty="0" smtClean="0"/>
              <a:t>, …</a:t>
            </a:r>
          </a:p>
          <a:p>
            <a:r>
              <a:rPr lang="en-US" dirty="0" smtClean="0"/>
              <a:t>Some options are longer words preceded by two dashes: </a:t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--count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--help</a:t>
            </a:r>
          </a:p>
          <a:p>
            <a:r>
              <a:rPr lang="en-US" dirty="0" smtClean="0"/>
              <a:t>Parameters can be combined: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-l -a -r  </a:t>
            </a:r>
            <a:r>
              <a:rPr lang="en-US" dirty="0" smtClean="0"/>
              <a:t>can be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–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lar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Many programs accept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–help </a:t>
            </a:r>
            <a:r>
              <a:rPr lang="en-US" dirty="0" smtClean="0"/>
              <a:t>parameter; others provide help if run with no arguments</a:t>
            </a:r>
          </a:p>
          <a:p>
            <a:r>
              <a:rPr lang="en-US" dirty="0" smtClean="0"/>
              <a:t>Many commands accept a file name parameter: if it is omitted, the program will read from standard input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CSE303 Au09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4F5D-B194-4D02-97B9-FEAAE1970A5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naming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A4F5D-B194-4D02-97B9-FEAAE1970A5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6" name="Group 47"/>
          <p:cNvGraphicFramePr>
            <a:graphicFrameLocks noGrp="1"/>
          </p:cNvGraphicFramePr>
          <p:nvPr/>
        </p:nvGraphicFramePr>
        <p:xfrm>
          <a:off x="622300" y="1508760"/>
          <a:ext cx="7835900" cy="3017520"/>
        </p:xfrm>
        <a:graphic>
          <a:graphicData uri="http://schemas.openxmlformats.org/drawingml/2006/table">
            <a:tbl>
              <a:tblPr/>
              <a:tblGrid>
                <a:gridCol w="2838450"/>
                <a:gridCol w="499745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directory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the directory you are in ("working directory")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the parent of the working directory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../..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 is grandparent, etc.)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~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your home directory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(on many systems, this is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/home/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username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~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username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username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's home directory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~/Desktop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your desktop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Shell/system commands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2300" y="5495375"/>
            <a:ext cx="7835900" cy="830997"/>
          </a:xfr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262626"/>
                </a:solidFill>
              </a:rPr>
              <a:t>"man pages" are a very important way to learn new commands</a:t>
            </a:r>
          </a:p>
        </p:txBody>
      </p:sp>
      <p:graphicFrame>
        <p:nvGraphicFramePr>
          <p:cNvPr id="73732" name="Group 4"/>
          <p:cNvGraphicFramePr>
            <a:graphicFrameLocks noGrp="1"/>
          </p:cNvGraphicFramePr>
          <p:nvPr/>
        </p:nvGraphicFramePr>
        <p:xfrm>
          <a:off x="622300" y="1422400"/>
          <a:ext cx="7835900" cy="2032000"/>
        </p:xfrm>
        <a:graphic>
          <a:graphicData uri="http://schemas.openxmlformats.org/drawingml/2006/table">
            <a:tbl>
              <a:tblPr/>
              <a:tblGrid>
                <a:gridCol w="2838450"/>
                <a:gridCol w="499745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command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man or info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get help on a command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apropos (man –k)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search for commands by keyword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clear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clears out the output from the console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exit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exits and logs out of the shell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3749" name="Group 21"/>
          <p:cNvGraphicFramePr>
            <a:graphicFrameLocks noGrp="1"/>
          </p:cNvGraphicFramePr>
          <p:nvPr/>
        </p:nvGraphicFramePr>
        <p:xfrm>
          <a:off x="622300" y="3669414"/>
          <a:ext cx="7835900" cy="1625600"/>
        </p:xfrm>
        <a:graphic>
          <a:graphicData uri="http://schemas.openxmlformats.org/drawingml/2006/table">
            <a:tbl>
              <a:tblPr/>
              <a:tblGrid>
                <a:gridCol w="2838450"/>
                <a:gridCol w="499745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command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date, 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output the system date/time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cal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output a text calendar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</a:t>
                      </a:r>
                      <a:r>
                        <a:rPr kumimoji="0" lang="en-US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uname</a:t>
                      </a: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print information about the current 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File commands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2300" y="3987209"/>
            <a:ext cx="7835900" cy="1274195"/>
          </a:xfr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CAUTION</a:t>
            </a:r>
            <a:r>
              <a:rPr lang="en-US" dirty="0" smtClean="0">
                <a:solidFill>
                  <a:srgbClr val="262626"/>
                </a:solidFill>
              </a:rPr>
              <a:t>: the above commands do not prompt for confirmation, so it’s easy </a:t>
            </a:r>
            <a:r>
              <a:rPr lang="en-US" dirty="0" smtClean="0">
                <a:solidFill>
                  <a:srgbClr val="404040"/>
                </a:solidFill>
              </a:rPr>
              <a:t>to overwrite/delete a file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This setting can be overridden (how?)</a:t>
            </a:r>
          </a:p>
        </p:txBody>
      </p:sp>
      <p:graphicFrame>
        <p:nvGraphicFramePr>
          <p:cNvPr id="74756" name="Group 4"/>
          <p:cNvGraphicFramePr>
            <a:graphicFrameLocks noGrp="1"/>
          </p:cNvGraphicFramePr>
          <p:nvPr/>
        </p:nvGraphicFramePr>
        <p:xfrm>
          <a:off x="622300" y="1531088"/>
          <a:ext cx="7835900" cy="2316480"/>
        </p:xfrm>
        <a:graphic>
          <a:graphicData uri="http://schemas.openxmlformats.org/drawingml/2006/table">
            <a:tbl>
              <a:tblPr/>
              <a:tblGrid>
                <a:gridCol w="2838450"/>
                <a:gridCol w="4997450"/>
              </a:tblGrid>
              <a:tr h="258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command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cp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copy a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mv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move or rename a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rm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delete a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touch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update a file’s last-modified time stamp (or create a new empty file)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Links</a:t>
            </a:r>
            <a:endParaRPr lang="en-US" dirty="0" smtClean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hard link</a:t>
            </a:r>
            <a:r>
              <a:rPr lang="en-US" dirty="0" smtClean="0"/>
              <a:t>: two names for the same file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bar</a:t>
            </a:r>
          </a:p>
          <a:p>
            <a:pPr lvl="1"/>
            <a:r>
              <a:rPr lang="en-US" dirty="0" smtClean="0"/>
              <a:t>This links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 smtClean="0"/>
              <a:t> as a duplicate name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foo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If one is modified, the other is too;  if one is deleted, both will go away</a:t>
            </a:r>
          </a:p>
          <a:p>
            <a:r>
              <a:rPr lang="en-US" i="1" dirty="0" smtClean="0"/>
              <a:t>soft (symbolic) link</a:t>
            </a:r>
            <a:r>
              <a:rPr lang="en-US" dirty="0" smtClean="0"/>
              <a:t>: A reference to another file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snork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fork</a:t>
            </a:r>
          </a:p>
          <a:p>
            <a:pPr lvl="1"/>
            <a:r>
              <a:rPr lang="en-US" dirty="0" smtClean="0"/>
              <a:t>This creates a reference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fork</a:t>
            </a:r>
            <a:r>
              <a:rPr lang="en-US" dirty="0" smtClean="0"/>
              <a:t> to the file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snork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fork</a:t>
            </a:r>
            <a:r>
              <a:rPr lang="en-US" dirty="0" smtClean="0"/>
              <a:t> can be used as though it were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snork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fork</a:t>
            </a:r>
            <a:r>
              <a:rPr lang="en-US" dirty="0" smtClean="0"/>
              <a:t> is deleted,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snork</a:t>
            </a:r>
            <a:r>
              <a:rPr lang="en-US" dirty="0" smtClean="0"/>
              <a:t> will be unaffected</a:t>
            </a:r>
          </a:p>
        </p:txBody>
      </p:sp>
      <p:graphicFrame>
        <p:nvGraphicFramePr>
          <p:cNvPr id="80927" name="Group 31"/>
          <p:cNvGraphicFramePr>
            <a:graphicFrameLocks noGrp="1"/>
          </p:cNvGraphicFramePr>
          <p:nvPr/>
        </p:nvGraphicFramePr>
        <p:xfrm>
          <a:off x="4802667" y="259080"/>
          <a:ext cx="3949700" cy="1188720"/>
        </p:xfrm>
        <a:graphic>
          <a:graphicData uri="http://schemas.openxmlformats.org/drawingml/2006/table">
            <a:tbl>
              <a:tblPr/>
              <a:tblGrid>
                <a:gridCol w="1358900"/>
                <a:gridCol w="2590800"/>
              </a:tblGrid>
              <a:tr h="3714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command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ln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create a link to a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unlink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remove a link to a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0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Odds and 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is on </a:t>
            </a:r>
            <a:r>
              <a:rPr lang="en-US" dirty="0" smtClean="0">
                <a:solidFill>
                  <a:srgbClr val="FF0000"/>
                </a:solidFill>
              </a:rPr>
              <a:t>Tuesday December 15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– thanks for the good catch</a:t>
            </a:r>
            <a:r>
              <a:rPr lang="en-US" dirty="0" smtClean="0"/>
              <a:t>!</a:t>
            </a:r>
          </a:p>
          <a:p>
            <a:r>
              <a:rPr lang="en-US" dirty="0" smtClean="0"/>
              <a:t>Books</a:t>
            </a:r>
            <a:endParaRPr lang="en-US" dirty="0" smtClean="0"/>
          </a:p>
          <a:p>
            <a:r>
              <a:rPr lang="en-US" dirty="0" smtClean="0"/>
              <a:t>Where and how to compute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“Do I have to install Linux?”  No</a:t>
            </a:r>
          </a:p>
          <a:p>
            <a:pPr lvl="1"/>
            <a:r>
              <a:rPr lang="en-US" dirty="0" smtClean="0"/>
              <a:t>“Can I install Linux?” Yes</a:t>
            </a:r>
          </a:p>
          <a:p>
            <a:pPr lvl="1"/>
            <a:r>
              <a:rPr lang="en-US" dirty="0" smtClean="0"/>
              <a:t>“Can I run on Windows?”  Yes</a:t>
            </a:r>
          </a:p>
          <a:p>
            <a:pPr lvl="1"/>
            <a:r>
              <a:rPr lang="en-US" dirty="0" smtClean="0"/>
              <a:t>“Can I run on </a:t>
            </a:r>
            <a:r>
              <a:rPr lang="en-US" dirty="0" smtClean="0"/>
              <a:t>a Mac?”  Yes</a:t>
            </a:r>
          </a:p>
          <a:p>
            <a:pPr lvl="1"/>
            <a:r>
              <a:rPr lang="en-US" dirty="0" smtClean="0"/>
              <a:t>“Can I run from home?” Yes</a:t>
            </a:r>
          </a:p>
          <a:p>
            <a:pPr lvl="1"/>
            <a:r>
              <a:rPr lang="en-US" smtClean="0"/>
              <a:t>…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File examination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3404" y="4965405"/>
            <a:ext cx="8240233" cy="1200329"/>
          </a:xfr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262626"/>
                </a:solidFill>
              </a:rPr>
              <a:t>Suppose you are writing a paper, and the teacher says it can be anything as long as it is at least 200 words long and mentions 303...</a:t>
            </a:r>
          </a:p>
        </p:txBody>
      </p:sp>
      <p:graphicFrame>
        <p:nvGraphicFramePr>
          <p:cNvPr id="79876" name="Group 4"/>
          <p:cNvGraphicFramePr>
            <a:graphicFrameLocks noGrp="1"/>
          </p:cNvGraphicFramePr>
          <p:nvPr/>
        </p:nvGraphicFramePr>
        <p:xfrm>
          <a:off x="622300" y="1371600"/>
          <a:ext cx="7835900" cy="2844800"/>
        </p:xfrm>
        <a:graphic>
          <a:graphicData uri="http://schemas.openxmlformats.org/drawingml/2006/table">
            <a:tbl>
              <a:tblPr/>
              <a:tblGrid>
                <a:gridCol w="2838450"/>
                <a:gridCol w="499745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command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cat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output a file's contents on the console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more or less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output a file's contents, one page at a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head, tail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output the first or last few lines of a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wc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count words, characters, and lines in a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du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report disk space used by a file(s)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diff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compare two files and report differences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Searching and sorting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76307"/>
            <a:ext cx="7772400" cy="2086725"/>
          </a:xfr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dirty="0" smtClean="0">
                <a:solidFill>
                  <a:srgbClr val="262626"/>
                </a:solidFill>
              </a:rPr>
              <a:t>  is a very powerful search tool;  more later...</a:t>
            </a:r>
            <a:endParaRPr lang="en-US" dirty="0" smtClean="0">
              <a:solidFill>
                <a:srgbClr val="404040"/>
              </a:solidFill>
            </a:endParaRPr>
          </a:p>
          <a:p>
            <a:r>
              <a:rPr lang="en-US" i="1" dirty="0" smtClean="0">
                <a:solidFill>
                  <a:srgbClr val="262626"/>
                </a:solidFill>
              </a:rPr>
              <a:t>Exercise </a:t>
            </a:r>
            <a:r>
              <a:rPr lang="en-US" dirty="0" smtClean="0">
                <a:solidFill>
                  <a:srgbClr val="262626"/>
                </a:solidFill>
              </a:rPr>
              <a:t>: Given a text file </a:t>
            </a:r>
            <a:r>
              <a:rPr lang="en-US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students.txt</a:t>
            </a:r>
            <a:r>
              <a:rPr lang="en-US" dirty="0" smtClean="0">
                <a:solidFill>
                  <a:srgbClr val="262626"/>
                </a:solidFill>
              </a:rPr>
              <a:t>, display the students arranged by the reverse alphabetical order of their last names.</a:t>
            </a:r>
          </a:p>
          <a:p>
            <a:pPr lvl="1"/>
            <a:r>
              <a:rPr lang="en-US" dirty="0" smtClean="0">
                <a:solidFill>
                  <a:srgbClr val="404040"/>
                </a:solidFill>
              </a:rPr>
              <a:t>Can we display them sorted by first name?</a:t>
            </a:r>
          </a:p>
        </p:txBody>
      </p:sp>
      <p:graphicFrame>
        <p:nvGraphicFramePr>
          <p:cNvPr id="75780" name="Group 4"/>
          <p:cNvGraphicFramePr>
            <a:graphicFrameLocks noGrp="1"/>
          </p:cNvGraphicFramePr>
          <p:nvPr/>
        </p:nvGraphicFramePr>
        <p:xfrm>
          <a:off x="546100" y="1422400"/>
          <a:ext cx="7988300" cy="2844800"/>
        </p:xfrm>
        <a:graphic>
          <a:graphicData uri="http://schemas.openxmlformats.org/drawingml/2006/table">
            <a:tbl>
              <a:tblPr/>
              <a:tblGrid>
                <a:gridCol w="2838450"/>
                <a:gridCol w="514985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command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grep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search a file for a given 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sort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convert an input into a sorted output by lines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uniq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strip duplicate lines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find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search for files within a given directory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locate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search for files on the entire 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which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shows the complete path of a command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Keyboard shortcuts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>
                <a:solidFill>
                  <a:srgbClr val="262626"/>
                </a:solidFill>
                <a:latin typeface="Consolas" pitchFamily="49" charset="0"/>
              </a:rPr>
              <a:t>^</a:t>
            </a:r>
            <a:r>
              <a:rPr lang="en-US" sz="2000" b="1" i="1" smtClean="0">
                <a:solidFill>
                  <a:srgbClr val="262626"/>
                </a:solidFill>
                <a:latin typeface="Consolas" pitchFamily="49" charset="0"/>
              </a:rPr>
              <a:t>KEY</a:t>
            </a:r>
            <a:r>
              <a:rPr lang="en-US" sz="2000" smtClean="0">
                <a:solidFill>
                  <a:srgbClr val="262626"/>
                </a:solidFill>
              </a:rPr>
              <a:t> means hold </a:t>
            </a:r>
            <a:r>
              <a:rPr lang="en-US" sz="2000" smtClean="0">
                <a:solidFill>
                  <a:srgbClr val="262626"/>
                </a:solidFill>
                <a:latin typeface="Consolas" pitchFamily="49" charset="0"/>
              </a:rPr>
              <a:t>Ctrl</a:t>
            </a:r>
            <a:r>
              <a:rPr lang="en-US" sz="2000" smtClean="0">
                <a:solidFill>
                  <a:srgbClr val="262626"/>
                </a:solidFill>
              </a:rPr>
              <a:t> and press </a:t>
            </a:r>
            <a:r>
              <a:rPr lang="en-US" sz="2000" b="1" i="1" smtClean="0">
                <a:solidFill>
                  <a:srgbClr val="262626"/>
                </a:solidFill>
                <a:latin typeface="Consolas" pitchFamily="49" charset="0"/>
              </a:rPr>
              <a:t>KEY</a:t>
            </a:r>
          </a:p>
        </p:txBody>
      </p:sp>
      <p:graphicFrame>
        <p:nvGraphicFramePr>
          <p:cNvPr id="78852" name="Group 4"/>
          <p:cNvGraphicFramePr>
            <a:graphicFrameLocks noGrp="1"/>
          </p:cNvGraphicFramePr>
          <p:nvPr/>
        </p:nvGraphicFramePr>
        <p:xfrm>
          <a:off x="304800" y="1708150"/>
          <a:ext cx="8534400" cy="4876800"/>
        </p:xfrm>
        <a:graphic>
          <a:graphicData uri="http://schemas.openxmlformats.org/drawingml/2006/table">
            <a:tbl>
              <a:tblPr/>
              <a:tblGrid>
                <a:gridCol w="2667000"/>
                <a:gridCol w="5867400"/>
              </a:tblGrid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key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Up arrow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repeat previous commands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Home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/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End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or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^A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/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^E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move to start/end of current line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"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quotes surround multi-word arguments and arguments containing special characters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"wildcard" , matches any files;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can be used as a prefix, suffix, or partial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Tab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auto-completes a partially typed file/command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^C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or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^\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terminates the currently running process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^D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end of input; used when a program is reading input from your keyboard and you are finished typing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^Z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suspends (pauses) the currently running process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^S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don't use this; hides all output until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^G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 is pressed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8" name="Group 73"/>
          <p:cNvGraphicFramePr>
            <a:graphicFrameLocks noGrp="1"/>
          </p:cNvGraphicFramePr>
          <p:nvPr/>
        </p:nvGraphicFramePr>
        <p:xfrm>
          <a:off x="382772" y="1447800"/>
          <a:ext cx="8410354" cy="4896041"/>
        </p:xfrm>
        <a:graphic>
          <a:graphicData uri="http://schemas.openxmlformats.org/drawingml/2006/table">
            <a:tbl>
              <a:tblPr/>
              <a:tblGrid>
                <a:gridCol w="3046538"/>
                <a:gridCol w="5363816"/>
              </a:tblGrid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directory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root directory that contains all others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(drives do not have letters in Unix)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/bin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programs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/dev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hardware devices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/etc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0" marR="0" lvl="0" indent="-3810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system configuration files</a:t>
                      </a:r>
                    </a:p>
                    <a:p>
                      <a:pPr marL="804863" marR="0" lvl="1" indent="-2301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66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onsolas" pitchFamily="49" charset="0"/>
                        </a:rPr>
                        <a:t>/etc/passwd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34" charset="0"/>
                        </a:rPr>
                        <a:t> stores user info</a:t>
                      </a:r>
                    </a:p>
                    <a:p>
                      <a:pPr marL="804863" marR="0" lvl="1" indent="-2301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66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onsolas" pitchFamily="49" charset="0"/>
                        </a:rPr>
                        <a:t>/etc/shadow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34" charset="0"/>
                        </a:rPr>
                        <a:t> stores passwords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/home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users' home directories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/media,/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mnt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,...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drives and removable disks that have been "mounted" for use on this computer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/proc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currently running processes (programs)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/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tmp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, /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var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temporary files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/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usr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user-installed programs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Rumors about 303: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Big workload </a:t>
            </a:r>
            <a:r>
              <a:rPr lang="en-US" sz="1600" dirty="0" smtClean="0"/>
              <a:t>for a 3 credit </a:t>
            </a:r>
            <a:r>
              <a:rPr lang="en-US" sz="1600" dirty="0" smtClean="0"/>
              <a:t>class; harder than 143; Linux heavy; C </a:t>
            </a:r>
            <a:r>
              <a:rPr lang="en-US" sz="1600" dirty="0" smtClean="0"/>
              <a:t>is </a:t>
            </a:r>
            <a:r>
              <a:rPr lang="en-US" sz="1600" dirty="0" smtClean="0"/>
              <a:t>less friendly than Java</a:t>
            </a:r>
            <a:endParaRPr lang="en-US" sz="1600" dirty="0" smtClean="0"/>
          </a:p>
          <a:p>
            <a:r>
              <a:rPr lang="en-US" sz="1600" dirty="0" smtClean="0"/>
              <a:t>Pointers in </a:t>
            </a:r>
            <a:r>
              <a:rPr lang="en-US" sz="1600" dirty="0" smtClean="0"/>
              <a:t>C and C++ </a:t>
            </a:r>
            <a:r>
              <a:rPr lang="en-US" sz="1600" dirty="0" smtClean="0"/>
              <a:t>may be confusing (or </a:t>
            </a:r>
            <a:r>
              <a:rPr lang="en-US" sz="1600" dirty="0" err="1" smtClean="0"/>
              <a:t>funnest</a:t>
            </a:r>
            <a:r>
              <a:rPr lang="en-US" sz="1600" dirty="0" smtClean="0"/>
              <a:t> thing since Slip and Slide); memory management is hard</a:t>
            </a:r>
          </a:p>
          <a:p>
            <a:r>
              <a:rPr lang="en-US" sz="1600" dirty="0" smtClean="0"/>
              <a:t>Learn [several|10] programming languages</a:t>
            </a:r>
            <a:endParaRPr lang="en-US" sz="1600" dirty="0" smtClean="0"/>
          </a:p>
          <a:p>
            <a:r>
              <a:rPr lang="en-US" sz="1600" dirty="0" smtClean="0"/>
              <a:t>It is </a:t>
            </a:r>
            <a:r>
              <a:rPr lang="en-US" sz="1600" dirty="0" smtClean="0"/>
              <a:t>the 152nd odd number greater than zero. This does not worry me.</a:t>
            </a:r>
          </a:p>
          <a:p>
            <a:r>
              <a:rPr lang="en-US" sz="1600" dirty="0" smtClean="0"/>
              <a:t>M</a:t>
            </a:r>
            <a:r>
              <a:rPr lang="en-US" sz="1600" dirty="0" smtClean="0"/>
              <a:t>any </a:t>
            </a:r>
            <a:r>
              <a:rPr lang="en-US" sz="1600" dirty="0" smtClean="0"/>
              <a:t>of the group programming assignments are very challenging</a:t>
            </a:r>
          </a:p>
          <a:p>
            <a:r>
              <a:rPr lang="en-US" sz="1600" dirty="0" smtClean="0"/>
              <a:t>I have heard that the grading curve in CSE 303 is extraordinarily competitive and that it is typically dominated by a group of very experienced students who get perfect scores on nearly all assignments and tests making it very difficult for other students to attain good grades due to the curve.</a:t>
            </a:r>
          </a:p>
          <a:p>
            <a:r>
              <a:rPr lang="en-US" sz="1600" dirty="0" smtClean="0"/>
              <a:t>An [easy | fun  |hard | not that bad  |straightforward | awesome | time-consuming | useful | different ] class</a:t>
            </a:r>
            <a:endParaRPr lang="en-US" sz="1600" dirty="0" smtClean="0"/>
          </a:p>
          <a:p>
            <a:r>
              <a:rPr lang="en-US" sz="1600" dirty="0" smtClean="0"/>
              <a:t>It's </a:t>
            </a:r>
            <a:r>
              <a:rPr lang="en-US" sz="1600" dirty="0" smtClean="0"/>
              <a:t>a lot of a mess of junk that they put in one class.</a:t>
            </a:r>
          </a:p>
          <a:p>
            <a:r>
              <a:rPr lang="en-US" sz="1600" dirty="0" smtClean="0"/>
              <a:t>Other </a:t>
            </a:r>
            <a:r>
              <a:rPr lang="en-US" sz="1600" dirty="0" smtClean="0"/>
              <a:t>people know way more than you.</a:t>
            </a:r>
          </a:p>
          <a:p>
            <a:r>
              <a:rPr lang="en-US" sz="1600" dirty="0" smtClean="0"/>
              <a:t>You will </a:t>
            </a:r>
            <a:r>
              <a:rPr lang="en-US" sz="1600" dirty="0" smtClean="0"/>
              <a:t>get lost really quickly if you aren't fast in picking up Unix.</a:t>
            </a:r>
          </a:p>
          <a:p>
            <a:r>
              <a:rPr lang="en-US" sz="1600" dirty="0" smtClean="0"/>
              <a:t>We </a:t>
            </a:r>
            <a:r>
              <a:rPr lang="en-US" sz="1600" dirty="0" smtClean="0"/>
              <a:t>have to use comments.</a:t>
            </a: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Rumors about Notkin: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researcher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I heard you are an interesting guy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are </a:t>
            </a:r>
            <a:r>
              <a:rPr lang="en-US" dirty="0" smtClean="0"/>
              <a:t>a strict </a:t>
            </a:r>
            <a:r>
              <a:rPr lang="en-US" dirty="0" smtClean="0"/>
              <a:t>grader</a:t>
            </a:r>
          </a:p>
          <a:p>
            <a:r>
              <a:rPr lang="en-US" dirty="0" smtClean="0"/>
              <a:t>He </a:t>
            </a:r>
            <a:r>
              <a:rPr lang="en-US" dirty="0" smtClean="0"/>
              <a:t>is a hard </a:t>
            </a:r>
            <a:r>
              <a:rPr lang="en-US" dirty="0" smtClean="0"/>
              <a:t>grader</a:t>
            </a:r>
          </a:p>
          <a:p>
            <a:r>
              <a:rPr lang="en-US" dirty="0" smtClean="0"/>
              <a:t>He </a:t>
            </a:r>
            <a:r>
              <a:rPr lang="en-US" dirty="0" smtClean="0"/>
              <a:t>appears to have glasses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He's a funny </a:t>
            </a:r>
            <a:r>
              <a:rPr lang="en-US" dirty="0" smtClean="0"/>
              <a:t>dude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CSE303 Au09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Rumors about beard: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 smtClean="0"/>
              <a:t>Beardly</a:t>
            </a:r>
            <a:r>
              <a:rPr lang="en-US" sz="1800" dirty="0" smtClean="0"/>
              <a:t> things</a:t>
            </a:r>
            <a:r>
              <a:rPr lang="en-US" sz="1800" dirty="0" smtClean="0"/>
              <a:t>. </a:t>
            </a:r>
            <a:r>
              <a:rPr lang="en-US" sz="1800" dirty="0" smtClean="0"/>
              <a:t>EPIC </a:t>
            </a:r>
            <a:r>
              <a:rPr lang="en-US" sz="1800" dirty="0" smtClean="0"/>
              <a:t>BEARD</a:t>
            </a:r>
          </a:p>
          <a:p>
            <a:r>
              <a:rPr lang="en-US" sz="1800" dirty="0" smtClean="0"/>
              <a:t>The beard [ is old | grows mold | may come alive and swallow you whole | would make Moses cower | has existed since the 80s (“this worries me”) | is over 25 years old (“incredibly awesome”) | is fake | is kick ass (“confirmed true”) | is nice | is long | was cursed by the Linux penguin | is older than myself].</a:t>
            </a:r>
            <a:endParaRPr lang="en-US" sz="1800" dirty="0" smtClean="0"/>
          </a:p>
          <a:p>
            <a:r>
              <a:rPr lang="en-US" sz="1800" dirty="0" smtClean="0"/>
              <a:t>He keeps students he doesn't like trapped in his beard.</a:t>
            </a:r>
          </a:p>
          <a:p>
            <a:r>
              <a:rPr lang="en-US" sz="1800" dirty="0" smtClean="0"/>
              <a:t>No </a:t>
            </a:r>
            <a:r>
              <a:rPr lang="en-US" sz="1800" dirty="0" smtClean="0"/>
              <a:t>one knows what's hidden in his beard.</a:t>
            </a:r>
          </a:p>
          <a:p>
            <a:r>
              <a:rPr lang="en-US" sz="1800" dirty="0" smtClean="0"/>
              <a:t>Tiny </a:t>
            </a:r>
            <a:r>
              <a:rPr lang="en-US" sz="1800" dirty="0" smtClean="0"/>
              <a:t>gnomes hide in his beard, and that's where he gets his powers</a:t>
            </a:r>
          </a:p>
          <a:p>
            <a:r>
              <a:rPr lang="en-US" sz="1800" dirty="0" smtClean="0"/>
              <a:t>I </a:t>
            </a:r>
            <a:r>
              <a:rPr lang="en-US" sz="1800" dirty="0" smtClean="0"/>
              <a:t>haven't heard any rumors about David Notkin, but I have been told that the </a:t>
            </a:r>
            <a:r>
              <a:rPr lang="en-US" sz="1800" dirty="0" err="1" smtClean="0"/>
              <a:t>possesion</a:t>
            </a:r>
            <a:r>
              <a:rPr lang="en-US" sz="1800" dirty="0" smtClean="0"/>
              <a:t> of a beard of such </a:t>
            </a:r>
            <a:r>
              <a:rPr lang="en-US" sz="1800" dirty="0" err="1" smtClean="0"/>
              <a:t>calibre</a:t>
            </a:r>
            <a:r>
              <a:rPr lang="en-US" sz="1800" dirty="0" smtClean="0"/>
              <a:t> indicates a mastery of Unix</a:t>
            </a:r>
            <a:r>
              <a:rPr lang="en-US" sz="1800" dirty="0" smtClean="0"/>
              <a:t>.</a:t>
            </a:r>
            <a:endParaRPr lang="en-US" sz="1800" dirty="0" smtClean="0"/>
          </a:p>
          <a:p>
            <a:r>
              <a:rPr lang="en-US" sz="1800" dirty="0" smtClean="0"/>
              <a:t>That </a:t>
            </a:r>
            <a:r>
              <a:rPr lang="en-US" sz="1800" dirty="0" smtClean="0"/>
              <a:t>a portal to an alien world is hiding in his beard, and the aliens (</a:t>
            </a:r>
            <a:r>
              <a:rPr lang="en-US" sz="1800" dirty="0" err="1" smtClean="0"/>
              <a:t>Nortkinians</a:t>
            </a:r>
            <a:r>
              <a:rPr lang="en-US" sz="1800" dirty="0" smtClean="0"/>
              <a:t>) may decide to overrun our planet at any time</a:t>
            </a:r>
            <a:r>
              <a:rPr lang="en-US" sz="1800" dirty="0" smtClean="0"/>
              <a:t>.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CSE303 Au09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Tend to learn best?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16% 	From </a:t>
            </a:r>
            <a:r>
              <a:rPr lang="en-US" dirty="0" smtClean="0"/>
              <a:t>watching others do something  	</a:t>
            </a:r>
          </a:p>
          <a:p>
            <a:r>
              <a:rPr lang="en-US" dirty="0" smtClean="0"/>
              <a:t>63% 	From </a:t>
            </a:r>
            <a:r>
              <a:rPr lang="en-US" dirty="0" smtClean="0"/>
              <a:t>trying it myself </a:t>
            </a:r>
            <a:r>
              <a:rPr lang="en-US" dirty="0" smtClean="0"/>
              <a:t>	</a:t>
            </a:r>
            <a:endParaRPr lang="en-US" dirty="0" smtClean="0"/>
          </a:p>
          <a:p>
            <a:r>
              <a:rPr lang="en-US" dirty="0" smtClean="0"/>
              <a:t>6%  	From </a:t>
            </a:r>
            <a:r>
              <a:rPr lang="en-US" dirty="0" smtClean="0"/>
              <a:t>reading manuals 	</a:t>
            </a:r>
          </a:p>
          <a:p>
            <a:r>
              <a:rPr lang="en-US" dirty="0" smtClean="0"/>
              <a:t>15%  	Other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 with Unix?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49% </a:t>
            </a:r>
            <a:r>
              <a:rPr lang="en-US" dirty="0" smtClean="0"/>
              <a:t>	</a:t>
            </a:r>
            <a:r>
              <a:rPr lang="en-US" dirty="0" smtClean="0"/>
              <a:t>None</a:t>
            </a:r>
            <a:endParaRPr lang="en-US" dirty="0" smtClean="0"/>
          </a:p>
          <a:p>
            <a:r>
              <a:rPr lang="en-US" dirty="0" smtClean="0"/>
              <a:t>37% </a:t>
            </a:r>
            <a:r>
              <a:rPr lang="en-US" dirty="0" smtClean="0"/>
              <a:t>	</a:t>
            </a:r>
            <a:r>
              <a:rPr lang="en-US" dirty="0" smtClean="0"/>
              <a:t>A little </a:t>
            </a:r>
            <a:r>
              <a:rPr lang="en-US" dirty="0" smtClean="0"/>
              <a:t>	</a:t>
            </a:r>
          </a:p>
          <a:p>
            <a:r>
              <a:rPr lang="en-US" dirty="0" smtClean="0"/>
              <a:t>11%  </a:t>
            </a:r>
            <a:r>
              <a:rPr lang="en-US" dirty="0" smtClean="0"/>
              <a:t>	</a:t>
            </a:r>
            <a:r>
              <a:rPr lang="en-US" dirty="0" smtClean="0"/>
              <a:t>Quite a bit</a:t>
            </a:r>
            <a:r>
              <a:rPr lang="en-US" dirty="0" smtClean="0"/>
              <a:t>	</a:t>
            </a:r>
          </a:p>
          <a:p>
            <a:r>
              <a:rPr lang="en-US" dirty="0" smtClean="0"/>
              <a:t>3%  </a:t>
            </a:r>
            <a:r>
              <a:rPr lang="en-US" dirty="0" smtClean="0"/>
              <a:t>	</a:t>
            </a:r>
            <a:r>
              <a:rPr lang="en-US" dirty="0" smtClean="0"/>
              <a:t>Pays my tuition</a:t>
            </a:r>
            <a:r>
              <a:rPr lang="en-US" dirty="0" smtClean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 with C/C++?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52% </a:t>
            </a:r>
            <a:r>
              <a:rPr lang="en-US" dirty="0" smtClean="0"/>
              <a:t>	None</a:t>
            </a:r>
          </a:p>
          <a:p>
            <a:r>
              <a:rPr lang="en-US" dirty="0" smtClean="0"/>
              <a:t>37% </a:t>
            </a:r>
            <a:r>
              <a:rPr lang="en-US" dirty="0" smtClean="0"/>
              <a:t>	A little 	</a:t>
            </a:r>
          </a:p>
          <a:p>
            <a:r>
              <a:rPr lang="en-US" dirty="0" smtClean="0"/>
              <a:t>9%  </a:t>
            </a:r>
            <a:r>
              <a:rPr lang="en-US" dirty="0" smtClean="0"/>
              <a:t>	Quite a bit	</a:t>
            </a:r>
          </a:p>
          <a:p>
            <a:r>
              <a:rPr lang="en-US" dirty="0" smtClean="0"/>
              <a:t>2%  </a:t>
            </a:r>
            <a:r>
              <a:rPr lang="en-US" dirty="0" smtClean="0"/>
              <a:t>	Pays my tuition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you compute?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11% </a:t>
            </a:r>
            <a:r>
              <a:rPr lang="en-US" dirty="0" smtClean="0"/>
              <a:t>	</a:t>
            </a:r>
            <a:r>
              <a:rPr lang="en-US" dirty="0" smtClean="0"/>
              <a:t>CSE labs</a:t>
            </a:r>
            <a:endParaRPr lang="en-US" dirty="0" smtClean="0"/>
          </a:p>
          <a:p>
            <a:r>
              <a:rPr lang="en-US" dirty="0" smtClean="0"/>
              <a:t>11% </a:t>
            </a:r>
            <a:r>
              <a:rPr lang="en-US" dirty="0" smtClean="0"/>
              <a:t>	</a:t>
            </a:r>
            <a:r>
              <a:rPr lang="en-US" dirty="0" smtClean="0"/>
              <a:t>Own computer using CSE cycles</a:t>
            </a:r>
            <a:r>
              <a:rPr lang="en-US" dirty="0" smtClean="0"/>
              <a:t>	</a:t>
            </a:r>
          </a:p>
          <a:p>
            <a:r>
              <a:rPr lang="en-US" dirty="0" smtClean="0"/>
              <a:t>68%  </a:t>
            </a:r>
            <a:r>
              <a:rPr lang="en-US" dirty="0" smtClean="0"/>
              <a:t>	</a:t>
            </a:r>
            <a:r>
              <a:rPr lang="en-US" dirty="0" smtClean="0"/>
              <a:t>Own computer almost entirely</a:t>
            </a:r>
            <a:endParaRPr lang="en-US" dirty="0" smtClean="0"/>
          </a:p>
          <a:p>
            <a:r>
              <a:rPr lang="en-US" dirty="0" smtClean="0"/>
              <a:t>10%  </a:t>
            </a:r>
            <a:r>
              <a:rPr lang="en-US" dirty="0" smtClean="0"/>
              <a:t>	</a:t>
            </a:r>
            <a:r>
              <a:rPr lang="en-US" dirty="0" smtClean="0"/>
              <a:t>Other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an_design_template">
  <a:themeElements>
    <a:clrScheme name="dan_design_template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17034</TotalTime>
  <Words>1681</Words>
  <Application>Microsoft Office PowerPoint</Application>
  <PresentationFormat>On-screen Show (4:3)</PresentationFormat>
  <Paragraphs>308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dan_design_template</vt:lpstr>
      <vt:lpstr>Bash (Origin: 1635–45)</vt:lpstr>
      <vt:lpstr>Odds and ends</vt:lpstr>
      <vt:lpstr>Rumors about 303: selection</vt:lpstr>
      <vt:lpstr>Rumors about Notkin: selection</vt:lpstr>
      <vt:lpstr>Rumors about beard: selection</vt:lpstr>
      <vt:lpstr>Tend to learn best?</vt:lpstr>
      <vt:lpstr>Experience with Unix?</vt:lpstr>
      <vt:lpstr>Experience with C/C++?</vt:lpstr>
      <vt:lpstr>Where do you compute?</vt:lpstr>
      <vt:lpstr>Practice</vt:lpstr>
      <vt:lpstr>Demo: throughout today’s lecture</vt:lpstr>
      <vt:lpstr>Basics</vt:lpstr>
      <vt:lpstr>Shell commands</vt:lpstr>
      <vt:lpstr>Directory commands</vt:lpstr>
      <vt:lpstr>Command line arguments</vt:lpstr>
      <vt:lpstr>Relative naming</vt:lpstr>
      <vt:lpstr>Shell/system commands</vt:lpstr>
      <vt:lpstr>File commands</vt:lpstr>
      <vt:lpstr>Links</vt:lpstr>
      <vt:lpstr>File examination</vt:lpstr>
      <vt:lpstr>Searching and sorting</vt:lpstr>
      <vt:lpstr>Keyboard shortcuts</vt:lpstr>
      <vt:lpstr>File system</vt:lpstr>
      <vt:lpstr>Questions?</vt:lpstr>
    </vt:vector>
  </TitlesOfParts>
  <Company>_x0008_ᖤ]皤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CSE401 Introduction to Compiler Construction</dc:title>
  <dc:creator>Larry Snyder</dc:creator>
  <cp:lastModifiedBy>David Notkin</cp:lastModifiedBy>
  <cp:revision>878</cp:revision>
  <dcterms:created xsi:type="dcterms:W3CDTF">2005-03-28T18:45:14Z</dcterms:created>
  <dcterms:modified xsi:type="dcterms:W3CDTF">2009-10-02T19:26:38Z</dcterms:modified>
</cp:coreProperties>
</file>