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76" r:id="rId4"/>
    <p:sldId id="277" r:id="rId5"/>
    <p:sldId id="278" r:id="rId6"/>
    <p:sldId id="279" r:id="rId7"/>
    <p:sldId id="275" r:id="rId8"/>
    <p:sldId id="258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80" r:id="rId17"/>
    <p:sldId id="267" r:id="rId18"/>
    <p:sldId id="269" r:id="rId19"/>
    <p:sldId id="271" r:id="rId20"/>
    <p:sldId id="268" r:id="rId21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551" autoAdjust="0"/>
  </p:normalViewPr>
  <p:slideViewPr>
    <p:cSldViewPr>
      <p:cViewPr varScale="1">
        <p:scale>
          <a:sx n="111" d="100"/>
          <a:sy n="111" d="100"/>
        </p:scale>
        <p:origin x="22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http://google.github.io/styleguide/pyguide.html#32-line-length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computations that WILL NOT CHANGE outside/above the loop whenever possible.</a:t>
            </a:r>
          </a:p>
          <a:p>
            <a:r>
              <a:rPr lang="en-US" dirty="0"/>
              <a:t>Try to print handout without the red box around things.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Move computations that WILL NOT CHANGE outside/above the loop whenever possible.</a:t>
            </a:r>
          </a:p>
          <a:p>
            <a:pPr marL="0" marR="0" lvl="0" indent="0" algn="l" defTabSz="931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to print handout without the red box around things.</a:t>
            </a:r>
          </a:p>
          <a:p>
            <a:pPr defTabSz="931706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without the loop,</a:t>
            </a:r>
            <a:r>
              <a:rPr lang="en-US" baseline="0" dirty="0"/>
              <a:t> it is more efficient to use the if </a:t>
            </a:r>
            <a:r>
              <a:rPr lang="en-US" baseline="0" dirty="0" err="1"/>
              <a:t>elif</a:t>
            </a:r>
            <a:r>
              <a:rPr lang="en-US" baseline="0" dirty="0"/>
              <a:t> </a:t>
            </a:r>
            <a:r>
              <a:rPr lang="en-US" baseline="0" dirty="0" err="1"/>
              <a:t>elif</a:t>
            </a:r>
            <a:r>
              <a:rPr lang="en-US" baseline="0" dirty="0"/>
              <a:t> than multiple if statements (Potentially fewer cases will be checked with the </a:t>
            </a:r>
            <a:r>
              <a:rPr lang="en-US" baseline="0" dirty="0" err="1"/>
              <a:t>elif</a:t>
            </a:r>
            <a:r>
              <a:rPr lang="en-US" baseline="0" dirty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60/22wi/computing/style_guid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reference/lexical_analysis.html#implicit-line-join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Correctness, Style, &amp; Speed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500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z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possible.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Minimize amount of work inside of loops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i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(user):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for j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(user):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# do stuff with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possible.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5181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possible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br>
              <a:rPr lang="en-US" dirty="0"/>
            </a:br>
            <a:r>
              <a:rPr lang="en-US" dirty="0"/>
              <a:t>(Potentially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br>
              <a:rPr lang="en-US" dirty="0"/>
            </a:br>
            <a:r>
              <a:rPr lang="en-US" dirty="0"/>
              <a:t>four options will always be checked.)</a:t>
            </a:r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/>
              <a:t>Expensive operations:</a:t>
            </a:r>
          </a:p>
          <a:p>
            <a:pPr lvl="1"/>
            <a:r>
              <a:rPr lang="en-US" dirty="0"/>
              <a:t>Reading files</a:t>
            </a:r>
          </a:p>
          <a:p>
            <a:pPr lvl="1"/>
            <a:r>
              <a:rPr lang="en-US" dirty="0"/>
              <a:t>Writing files</a:t>
            </a:r>
          </a:p>
          <a:p>
            <a:pPr lvl="1"/>
            <a:r>
              <a:rPr lang="en-US" dirty="0"/>
              <a:t>Printing to the screen</a:t>
            </a:r>
          </a:p>
          <a:p>
            <a:r>
              <a:rPr lang="en-US" dirty="0"/>
              <a:t>Try to open the file once and read in all the data you need into a data structure. </a:t>
            </a:r>
          </a:p>
          <a:p>
            <a:r>
              <a:rPr lang="en-US" dirty="0"/>
              <a:t>Accessing the data structure will be MUCH faster than reading the file a second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 and Developing your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your program on a SMALL input file.  </a:t>
            </a:r>
          </a:p>
          <a:p>
            <a:pPr lvl="1"/>
            <a:r>
              <a:rPr lang="en-US" dirty="0"/>
              <a:t>This will allow you to calculate expected results by hand to check for correctness</a:t>
            </a:r>
          </a:p>
          <a:p>
            <a:pPr lvl="1"/>
            <a:r>
              <a:rPr lang="en-US" dirty="0"/>
              <a:t>But it can also make your development process easier if you have to wait a shorter time for your program to run</a:t>
            </a:r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Algorithm Choice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Good choice of algorithm can have a much bigger impact on performance than the good coding practices mentioned.</a:t>
            </a:r>
          </a:p>
          <a:p>
            <a:r>
              <a:rPr lang="en-US" dirty="0"/>
              <a:t>However good coding practices can be applied fairly easily</a:t>
            </a:r>
          </a:p>
          <a:p>
            <a:r>
              <a:rPr lang="en-US" dirty="0"/>
              <a:t>Trying to come up with a better algorithm can be a (fun!) challenge </a:t>
            </a:r>
          </a:p>
          <a:p>
            <a:r>
              <a:rPr lang="en-US" dirty="0"/>
              <a:t>Remember: </a:t>
            </a:r>
            <a:br>
              <a:rPr lang="en-US" dirty="0"/>
            </a:br>
            <a:r>
              <a:rPr lang="en-US" b="1" u="sng" dirty="0">
                <a:solidFill>
                  <a:srgbClr val="FF0000"/>
                </a:solidFill>
              </a:rPr>
              <a:t>Correctness </a:t>
            </a:r>
            <a:r>
              <a:rPr lang="en-US" dirty="0"/>
              <a:t>is more important than </a:t>
            </a:r>
            <a:r>
              <a:rPr lang="en-US" b="1" u="sng" dirty="0">
                <a:solidFill>
                  <a:srgbClr val="FF0000"/>
                </a:solidFill>
              </a:rPr>
              <a:t>speed!!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4B1B-E409-CF47-BBDA-C972F63E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it mean for an algorithm (or function's implementation) to be fast?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37E20-0AA8-C449-978F-8EF0AB1E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50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fast is an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Describe running time of algorithm as a </a:t>
            </a:r>
            <a:r>
              <a:rPr lang="en-US" b="1" dirty="0"/>
              <a:t>function of data set size 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Asymptotic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/>
              <a:t>Comparing “Orders of Growth”</a:t>
            </a:r>
          </a:p>
          <a:p>
            <a:r>
              <a:rPr lang="en-US" dirty="0"/>
              <a:t>This approach works </a:t>
            </a:r>
            <a:r>
              <a:rPr lang="en-US" u="sng" dirty="0"/>
              <a:t>when problem size is large</a:t>
            </a:r>
          </a:p>
          <a:p>
            <a:pPr lvl="1"/>
            <a:r>
              <a:rPr lang="en-US" dirty="0"/>
              <a:t>When problem size is small, “constant factors” matter</a:t>
            </a:r>
          </a:p>
          <a:p>
            <a:r>
              <a:rPr lang="en-US" dirty="0"/>
              <a:t>A few common Orders of Growth:</a:t>
            </a:r>
          </a:p>
          <a:p>
            <a:pPr marL="457200" lvl="1" indent="0">
              <a:buNone/>
            </a:pPr>
            <a:r>
              <a:rPr lang="en-US" dirty="0"/>
              <a:t> 					</a:t>
            </a: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Constant	O(1)		integer + integer	</a:t>
            </a:r>
          </a:p>
          <a:p>
            <a:pPr lvl="1"/>
            <a:r>
              <a:rPr lang="en-US" dirty="0"/>
              <a:t>Linear		O(n)		iterating through a list</a:t>
            </a:r>
          </a:p>
          <a:p>
            <a:pPr lvl="1"/>
            <a:r>
              <a:rPr lang="en-US" dirty="0"/>
              <a:t>Quadratic	O(n</a:t>
            </a:r>
            <a:r>
              <a:rPr lang="en-US" baseline="30000" dirty="0"/>
              <a:t>2</a:t>
            </a:r>
            <a:r>
              <a:rPr lang="en-US" dirty="0"/>
              <a:t>)		iterating through a grid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Running Times of Python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/>
              <a:t>Constant Time operations</a:t>
            </a:r>
            <a:r>
              <a:rPr lang="en-US" sz="3400" dirty="0"/>
              <a:t>: O(1) </a:t>
            </a:r>
          </a:p>
          <a:p>
            <a:pPr lvl="1"/>
            <a:r>
              <a:rPr lang="en-US" dirty="0"/>
              <a:t>Basic Math on numbers (+ - * /) </a:t>
            </a:r>
          </a:p>
          <a:p>
            <a:pPr lvl="1"/>
            <a:r>
              <a:rPr lang="en-US" dirty="0"/>
              <a:t>Indexing into a sequence (</a:t>
            </a:r>
            <a:r>
              <a:rPr lang="en-US" dirty="0" err="1"/>
              <a:t>eg</a:t>
            </a:r>
            <a:r>
              <a:rPr lang="en-US" dirty="0"/>
              <a:t>. list, string, tuple) or dictionary</a:t>
            </a:r>
          </a:p>
          <a:p>
            <a:pPr lvl="2"/>
            <a:r>
              <a:rPr lang="en-US" dirty="0"/>
              <a:t>E.g.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(at </a:t>
            </a:r>
            <a:r>
              <a:rPr lang="en-US" u="sng" dirty="0"/>
              <a:t>end</a:t>
            </a:r>
            <a:r>
              <a:rPr lang="en-US" dirty="0"/>
              <a:t> of list)</a:t>
            </a:r>
          </a:p>
          <a:p>
            <a:pPr lvl="1"/>
            <a:r>
              <a:rPr lang="en-US" sz="2900" dirty="0"/>
              <a:t>Sequence operation: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/>
          </a:p>
          <a:p>
            <a:pPr lvl="1"/>
            <a:r>
              <a:rPr lang="en-US" sz="2900" dirty="0"/>
              <a:t>Dictionary operation: 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/>
              <a:t>Set operations: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traversing an entire sequence or dictionary</a:t>
            </a:r>
          </a:p>
          <a:p>
            <a:pPr lvl="1"/>
            <a:r>
              <a:rPr lang="en-US" dirty="0"/>
              <a:t>Built in functions: 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/>
              <a:t>slicing a sequence</a:t>
            </a:r>
          </a:p>
          <a:p>
            <a:pPr lvl="1"/>
            <a:r>
              <a:rPr lang="en-US" dirty="0"/>
              <a:t>Sequence operations: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in, index, count</a:t>
            </a:r>
            <a:endParaRPr lang="en-US" dirty="0"/>
          </a:p>
          <a:p>
            <a:pPr lvl="1"/>
            <a:r>
              <a:rPr lang="en-US" dirty="0"/>
              <a:t>Dictionary operations: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&amp;, |, - </a:t>
            </a:r>
            <a:endParaRPr lang="en-US" dirty="0"/>
          </a:p>
          <a:p>
            <a:pPr lvl="1"/>
            <a:r>
              <a:rPr lang="en-US" dirty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</a:t>
            </a:r>
            <a:r>
              <a:rPr lang="en-US" dirty="0"/>
              <a:t>: These are general guidelines, may vary, or may have a more costly worst case. Built in </a:t>
            </a:r>
          </a:p>
          <a:p>
            <a:r>
              <a:rPr lang="en-US" dirty="0"/>
              <a:t>functions (e.g. sum, max, min, sort) are often faster than implementing them yourself.</a:t>
            </a:r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/>
              <a:t>Correctness is the most important property of a program!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We’ve talked about: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Testing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Debugging</a:t>
            </a:r>
          </a:p>
          <a:p>
            <a:pPr lvl="1">
              <a:buClr>
                <a:schemeClr val="tx1"/>
              </a:buClr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12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Better Way to Compare Two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Hardware?</a:t>
            </a:r>
          </a:p>
          <a:p>
            <a:pPr lvl="1"/>
            <a:r>
              <a:rPr lang="en-US" dirty="0"/>
              <a:t>Count number of “operations” something independent of speed of processor</a:t>
            </a:r>
          </a:p>
          <a:p>
            <a:r>
              <a:rPr lang="en-US" dirty="0"/>
              <a:t>Properties of data set? </a:t>
            </a:r>
            <a:r>
              <a:rPr lang="en-US" sz="2400" dirty="0"/>
              <a:t>(e.g. almost sorted, all one value, reverse sorted order)</a:t>
            </a:r>
          </a:p>
          <a:p>
            <a:pPr lvl="1"/>
            <a:r>
              <a:rPr lang="en-US" dirty="0"/>
              <a:t>Pick the worst possible data set: gives you an upper bound on how long the algorithm will take</a:t>
            </a:r>
          </a:p>
          <a:p>
            <a:pPr lvl="1"/>
            <a:r>
              <a:rPr lang="en-US" dirty="0"/>
              <a:t>Also it can be hard to decide on what is and “average” data set</a:t>
            </a:r>
          </a:p>
          <a:p>
            <a:r>
              <a:rPr lang="en-US" dirty="0"/>
              <a:t>Size of data set?</a:t>
            </a:r>
          </a:p>
          <a:p>
            <a:pPr lvl="1"/>
            <a:r>
              <a:rPr lang="en-US" dirty="0"/>
              <a:t>Describe running time of algorithm as a function of data set size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read by humans</a:t>
            </a:r>
          </a:p>
          <a:p>
            <a:pPr lvl="1"/>
            <a:r>
              <a:rPr lang="en-US" dirty="0"/>
              <a:t>Good style is important so human can understand what you are doing</a:t>
            </a:r>
          </a:p>
          <a:p>
            <a:pPr lvl="2"/>
            <a:r>
              <a:rPr lang="en-US" dirty="0"/>
              <a:t>to modify your code and re-use it</a:t>
            </a:r>
          </a:p>
          <a:p>
            <a:pPr lvl="2"/>
            <a:r>
              <a:rPr lang="en-US" dirty="0"/>
              <a:t>to debug your code</a:t>
            </a:r>
          </a:p>
          <a:p>
            <a:pPr lvl="1"/>
            <a:r>
              <a:rPr lang="en-US" dirty="0"/>
              <a:t>Sometimes this human is you</a:t>
            </a:r>
          </a:p>
          <a:p>
            <a:pPr lvl="1"/>
            <a:r>
              <a:rPr lang="en-US" dirty="0"/>
              <a:t>Sometimes it is another person</a:t>
            </a:r>
          </a:p>
          <a:p>
            <a:pPr lvl="1"/>
            <a:r>
              <a:rPr lang="en-US" dirty="0"/>
              <a:t>Sometimes it is you a year+ later</a:t>
            </a:r>
          </a:p>
          <a:p>
            <a:pPr lvl="1"/>
            <a:r>
              <a:rPr lang="en-US" dirty="0"/>
              <a:t>Sometimes it is another person a year+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will be grading on style in all remaining </a:t>
            </a:r>
            <a:r>
              <a:rPr lang="en-US" dirty="0" err="1"/>
              <a:t>homeworks</a:t>
            </a:r>
            <a:endParaRPr lang="en-US" dirty="0"/>
          </a:p>
          <a:p>
            <a:r>
              <a:rPr lang="en-US" dirty="0"/>
              <a:t>Things that were -0 will now actually take off points</a:t>
            </a:r>
          </a:p>
          <a:p>
            <a:endParaRPr lang="en-US" dirty="0"/>
          </a:p>
          <a:p>
            <a:r>
              <a:rPr lang="en-US" dirty="0"/>
              <a:t>CSE 160 Style guide: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https://courses.cs.washington.edu/courses/cse160/22wi/computing/style_guide.html</a:t>
            </a:r>
            <a:endParaRPr lang="en-US" dirty="0"/>
          </a:p>
          <a:p>
            <a:r>
              <a:rPr lang="en-US" dirty="0"/>
              <a:t>Flake8 – helps enforce good style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vs. Line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Using good names for variables and functions can make lines long! We want lines =&lt; 80 characters!</a:t>
            </a:r>
            <a:endParaRPr lang="en-US" dirty="0">
              <a:hlinkClick r:id="rId3"/>
            </a:endParaRPr>
          </a:p>
          <a:p>
            <a:r>
              <a:rPr lang="en-US" dirty="0"/>
              <a:t>Make use of Python’s </a:t>
            </a:r>
            <a:r>
              <a:rPr lang="en-US" dirty="0">
                <a:hlinkClick r:id="rId4"/>
              </a:rPr>
              <a:t>implicit line joining inside parentheses, brackets and braces</a:t>
            </a:r>
            <a:r>
              <a:rPr lang="en-US" dirty="0"/>
              <a:t>. If necessary, you can add an extra pair of parentheses around an expression.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(self, width, height,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(width == 0 and height == 0 and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color == 'red' and emphasis == 3):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also use \ (as we have done in test code)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164" y="6193276"/>
            <a:ext cx="613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http://google.github.io/styleguide/pyguide.html#32-line-length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functions allows us to re-use code</a:t>
            </a:r>
          </a:p>
          <a:p>
            <a:pPr lvl="1"/>
            <a:r>
              <a:rPr lang="en-US" dirty="0"/>
              <a:t>Avoid duplication – only one place to fix/modify</a:t>
            </a:r>
          </a:p>
          <a:p>
            <a:pPr lvl="1"/>
            <a:endParaRPr lang="en-US" dirty="0"/>
          </a:p>
          <a:p>
            <a:r>
              <a:rPr lang="en-US" dirty="0"/>
              <a:t>Calling helper functions</a:t>
            </a:r>
          </a:p>
          <a:p>
            <a:pPr lvl="1"/>
            <a:r>
              <a:rPr lang="en-US" dirty="0"/>
              <a:t>Keeps our functions shorter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Correctness</a:t>
            </a:r>
            <a:r>
              <a:rPr lang="en-US" dirty="0"/>
              <a:t> is more important than speed</a:t>
            </a:r>
          </a:p>
          <a:p>
            <a:endParaRPr lang="en-US" dirty="0"/>
          </a:p>
          <a:p>
            <a:r>
              <a:rPr lang="en-US" dirty="0"/>
              <a:t>Computer time is much cheaper than human time</a:t>
            </a:r>
          </a:p>
          <a:p>
            <a:r>
              <a:rPr lang="en-US" dirty="0"/>
              <a:t>The cost of your program depends on:</a:t>
            </a:r>
          </a:p>
          <a:p>
            <a:pPr lvl="1"/>
            <a:r>
              <a:rPr lang="en-US" dirty="0"/>
              <a:t>Time to write and verify it</a:t>
            </a:r>
          </a:p>
          <a:p>
            <a:pPr lvl="2"/>
            <a:r>
              <a:rPr lang="en-US" dirty="0"/>
              <a:t>High cost:  salaries</a:t>
            </a:r>
          </a:p>
          <a:p>
            <a:pPr lvl="1"/>
            <a:r>
              <a:rPr lang="en-US" dirty="0"/>
              <a:t>Time to run it</a:t>
            </a:r>
          </a:p>
          <a:p>
            <a:pPr lvl="2"/>
            <a:r>
              <a:rPr lang="en-US" dirty="0"/>
              <a:t>Low cost:  electricity</a:t>
            </a:r>
          </a:p>
          <a:p>
            <a:r>
              <a:rPr lang="en-US" dirty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Sometimes, speed does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Programs that need to run in real time </a:t>
            </a:r>
          </a:p>
          <a:p>
            <a:pPr lvl="1"/>
            <a:r>
              <a:rPr lang="en-US" dirty="0"/>
              <a:t>e.g. will my car crash into the car in front of me?</a:t>
            </a:r>
          </a:p>
          <a:p>
            <a:r>
              <a:rPr lang="en-US" dirty="0"/>
              <a:t>Very large datasets </a:t>
            </a:r>
          </a:p>
          <a:p>
            <a:pPr lvl="1"/>
            <a:r>
              <a:rPr lang="en-US" dirty="0"/>
              <a:t>Even inefficient algorithms usually run quickly enough on a small dataset</a:t>
            </a:r>
          </a:p>
          <a:p>
            <a:pPr lvl="1"/>
            <a:r>
              <a:rPr lang="en-US" dirty="0"/>
              <a:t>Example large data set:</a:t>
            </a:r>
          </a:p>
          <a:p>
            <a:pPr marL="857250" lvl="2" indent="0">
              <a:buNone/>
            </a:pPr>
            <a:r>
              <a:rPr lang="en-US" dirty="0"/>
              <a:t>Google:</a:t>
            </a:r>
          </a:p>
          <a:p>
            <a:pPr marL="857250" lvl="2" indent="0">
              <a:buNone/>
            </a:pPr>
            <a:r>
              <a:rPr lang="en-US" dirty="0"/>
              <a:t>67 billion pages indexed (2014)</a:t>
            </a:r>
          </a:p>
          <a:p>
            <a:pPr marL="857250" lvl="2" indent="0">
              <a:buNone/>
            </a:pPr>
            <a:r>
              <a:rPr lang="en-US" dirty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discuss two things a programmer can do to improve program performance:</a:t>
            </a:r>
          </a:p>
          <a:p>
            <a:r>
              <a:rPr lang="en-US" dirty="0"/>
              <a:t>Good Coding Practices</a:t>
            </a:r>
          </a:p>
          <a:p>
            <a:r>
              <a:rPr lang="en-US" dirty="0"/>
              <a:t>Good Algorithm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1416</Words>
  <Application>Microsoft Macintosh PowerPoint</Application>
  <PresentationFormat>On-screen Show (4:3)</PresentationFormat>
  <Paragraphs>198</Paragraphs>
  <Slides>20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Office Theme</vt:lpstr>
      <vt:lpstr>Correctness, Style, &amp; Speed</vt:lpstr>
      <vt:lpstr>Correctness</vt:lpstr>
      <vt:lpstr>Style</vt:lpstr>
      <vt:lpstr>Style</vt:lpstr>
      <vt:lpstr>Good Names vs. Line Length</vt:lpstr>
      <vt:lpstr>Helper functions</vt:lpstr>
      <vt:lpstr>Speed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What does it mean for an algorithm (or function's implementation) to be fast?</vt:lpstr>
      <vt:lpstr>How fast is an algorithm?</vt:lpstr>
      <vt:lpstr>Asymptotic Analysis</vt:lpstr>
      <vt:lpstr>Running Times of Python Operations</vt:lpstr>
      <vt:lpstr>A Better Way to Compare Two Algorithms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Andrew Fitz Gibbon</cp:lastModifiedBy>
  <cp:revision>73</cp:revision>
  <cp:lastPrinted>2018-05-30T19:30:14Z</cp:lastPrinted>
  <dcterms:created xsi:type="dcterms:W3CDTF">2012-08-10T03:40:00Z</dcterms:created>
  <dcterms:modified xsi:type="dcterms:W3CDTF">2022-02-23T23:03:10Z</dcterms:modified>
</cp:coreProperties>
</file>