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4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8" r:id="rId2"/>
    <p:sldId id="299" r:id="rId3"/>
    <p:sldId id="290" r:id="rId4"/>
    <p:sldId id="300" r:id="rId5"/>
    <p:sldId id="291" r:id="rId6"/>
    <p:sldId id="266" r:id="rId7"/>
    <p:sldId id="261" r:id="rId8"/>
    <p:sldId id="257" r:id="rId9"/>
    <p:sldId id="258" r:id="rId10"/>
    <p:sldId id="267" r:id="rId11"/>
    <p:sldId id="296" r:id="rId12"/>
    <p:sldId id="293" r:id="rId13"/>
    <p:sldId id="286" r:id="rId14"/>
    <p:sldId id="297" r:id="rId15"/>
    <p:sldId id="298" r:id="rId16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09" autoAdjust="0"/>
  </p:normalViewPr>
  <p:slideViewPr>
    <p:cSldViewPr snapToGrid="0" snapToObjects="1">
      <p:cViewPr varScale="1">
        <p:scale>
          <a:sx n="96" d="100"/>
          <a:sy n="96" d="100"/>
        </p:scale>
        <p:origin x="23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514CE658-C06A-DB45-8670-BFADEE2C134B}" type="datetimeFigureOut"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8992F1D5-8E33-3C42-BFB4-DA676CCF1F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9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ea@cs.washington.edu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F1D5-8E33-3C42-BFB4-DA676CCF1F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6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05941-91A8-DF4F-8C3D-1823566813E5}" type="slidenum">
              <a:rPr lang="en-US"/>
              <a:pPr/>
              <a:t>9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Slide from Bill Howe, </a:t>
            </a:r>
            <a:r>
              <a:rPr lang="en-US" dirty="0" err="1" smtClean="0"/>
              <a:t>eScience</a:t>
            </a:r>
            <a:r>
              <a:rPr lang="en-US" dirty="0" smtClean="0"/>
              <a:t> Institute, his notes: </a:t>
            </a:r>
          </a:p>
          <a:p>
            <a:endParaRPr lang="en-US" dirty="0" smtClean="0"/>
          </a:p>
          <a:p>
            <a:r>
              <a:rPr lang="en-US" dirty="0" smtClean="0"/>
              <a:t>Drowning </a:t>
            </a:r>
            <a:r>
              <a:rPr lang="en-US" dirty="0"/>
              <a:t>in data; starving for information</a:t>
            </a:r>
          </a:p>
          <a:p>
            <a:endParaRPr lang="en-US" dirty="0"/>
          </a:p>
          <a:p>
            <a:r>
              <a:rPr lang="en-US" dirty="0"/>
              <a:t>We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re at war with these engineering companies.  </a:t>
            </a:r>
            <a:r>
              <a:rPr lang="en-US" dirty="0" err="1"/>
              <a:t>FlowCAM</a:t>
            </a:r>
            <a:r>
              <a:rPr lang="en-US" dirty="0"/>
              <a:t> is bragging about the amount of data they can spray out of their device.  How to use this enormous data stream to answer scientific questions is someone else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problem.</a:t>
            </a:r>
          </a:p>
          <a:p>
            <a:endParaRPr lang="en-US" dirty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Typical large </a:t>
            </a:r>
            <a:r>
              <a:rPr lang="en-US" dirty="0" err="1"/>
              <a:t>pharmas</a:t>
            </a:r>
            <a:r>
              <a:rPr lang="en-US" dirty="0"/>
              <a:t> today are generating 20 terabytes of data daily. 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probably going up to 100 terabytes per day in the next year or so.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tens of terabytes of data per day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-- genome center at </a:t>
            </a:r>
            <a:r>
              <a:rPr lang="en-US" dirty="0" err="1"/>
              <a:t>Washignton</a:t>
            </a:r>
            <a:r>
              <a:rPr lang="en-US" dirty="0"/>
              <a:t> University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Increase data collection exponentially with </a:t>
            </a:r>
            <a:r>
              <a:rPr lang="en-US" dirty="0" err="1"/>
              <a:t>flowcam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en-US" dirty="0">
                <a:solidFill>
                  <a:prstClr val="black"/>
                </a:solidFill>
              </a:rPr>
              <a:t>If you want to join the class, sign sheet at front of class, email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rea@cs.washington.edu</a:t>
            </a:r>
            <a:r>
              <a:rPr lang="en-US" dirty="0">
                <a:solidFill>
                  <a:prstClr val="black"/>
                </a:solidFill>
              </a:rPr>
              <a:t>, from your @u address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CC0E5-58D3-417E-B5D1-CE964B5E12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43990" indent="-286151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144600" indent="-228920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602442" indent="-228920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2060282" indent="-228920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518122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975962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433802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91643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0AF4CCF-6BDD-417C-B360-018B16124716}" type="slidenum">
              <a:rPr lang="en-US" altLang="en-US" sz="1300">
                <a:solidFill>
                  <a:schemeClr val="tx1"/>
                </a:solidFill>
              </a:rPr>
              <a:pPr/>
              <a:t>14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43990" indent="-286151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144600" indent="-228920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602442" indent="-228920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2060282" indent="-228920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518122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975962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433802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91643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7C68A50A-743E-4DF3-AB4F-11E1351A840E}" type="slidenum">
              <a:rPr lang="en-US" altLang="en-US" sz="1300">
                <a:solidFill>
                  <a:schemeClr val="tx1"/>
                </a:solidFill>
              </a:rPr>
              <a:pPr/>
              <a:t>15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0" y="4416108"/>
            <a:ext cx="5607684" cy="4182427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6589-53FF-4008-A6DD-A1DFC2C0B16B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1289-2673-40F5-92DF-D42B8E944B56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2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1568-36ED-4108-AFCC-C0C468A02861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4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9/25/13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332 - Introduction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69F88-0B74-4E07-95DE-DDE745E1B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3AC-1E32-4784-9405-3D67536FBC29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0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391-1DD1-4F5F-8D9C-962C3E07E004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94-30F7-4D04-99F0-30AF0C92B3D8}" type="datetime1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7D6-1A20-4027-BD66-AEFBA462885F}" type="datetime1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96D0-1245-4E32-A2ED-D6216C98A61E}" type="datetime1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1D34-B464-4E5D-9E03-5FC646FA3EA8}" type="datetime1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2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92A5-5230-4DA1-9134-FCE1814E05FC}" type="datetime1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4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6C33-1DE2-499C-88C1-8BEC241A6809}" type="datetime1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6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8F58-FA08-4D21-B3AF-6049EAF8544F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image" Target="../media/image14.png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hyperlink" Target="http://www.cs.washington.edu/cse160" TargetMode="Externa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7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79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2.jpg"/><Relationship Id="rId18" Type="http://schemas.openxmlformats.org/officeDocument/2006/relationships/image" Target="../media/image7.jpe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1.jpg"/><Relationship Id="rId17" Type="http://schemas.openxmlformats.org/officeDocument/2006/relationships/image" Target="../media/image6.jpg"/><Relationship Id="rId2" Type="http://schemas.openxmlformats.org/officeDocument/2006/relationships/tags" Target="../tags/tag25.xml"/><Relationship Id="rId16" Type="http://schemas.openxmlformats.org/officeDocument/2006/relationships/image" Target="../media/image5.jp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15" Type="http://schemas.openxmlformats.org/officeDocument/2006/relationships/image" Target="../media/image4.jpg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image" Target="../media/image9.png"/><Relationship Id="rId3" Type="http://schemas.openxmlformats.org/officeDocument/2006/relationships/tags" Target="../tags/tag36.xml"/><Relationship Id="rId21" Type="http://schemas.openxmlformats.org/officeDocument/2006/relationships/image" Target="../media/image12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image" Target="../media/image8.jpeg"/><Relationship Id="rId2" Type="http://schemas.openxmlformats.org/officeDocument/2006/relationships/tags" Target="../tags/tag35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11.jpe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3.xml"/><Relationship Id="rId19" Type="http://schemas.openxmlformats.org/officeDocument/2006/relationships/image" Target="../media/image10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smtClean="0"/>
              <a:t>Data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CSE 160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Washington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Autumn 2022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Ruth Anderson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60379" y="6352143"/>
            <a:ext cx="6284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based on previous versions </a:t>
            </a:r>
            <a:r>
              <a:rPr lang="en-US" sz="1400" dirty="0"/>
              <a:t>by Michael Ernst and </a:t>
            </a:r>
            <a:r>
              <a:rPr lang="en-US" sz="1400" dirty="0" smtClean="0"/>
              <a:t>earlier versions by </a:t>
            </a:r>
            <a:r>
              <a:rPr lang="en-US" sz="1400" dirty="0"/>
              <a:t>Bill </a:t>
            </a:r>
            <a:r>
              <a:rPr lang="en-US" sz="1400" dirty="0" smtClean="0"/>
              <a:t>Howe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02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Assessing </a:t>
            </a:r>
            <a:r>
              <a:rPr lang="en-US" dirty="0" smtClean="0"/>
              <a:t>treatment </a:t>
            </a:r>
            <a:r>
              <a:rPr lang="en-US" dirty="0"/>
              <a:t>e</a:t>
            </a:r>
            <a:r>
              <a:rPr lang="en-US" dirty="0" smtClean="0"/>
              <a:t>fficacy</a:t>
            </a:r>
            <a:endParaRPr lang="en-US" dirty="0"/>
          </a:p>
        </p:txBody>
      </p:sp>
      <p:pic>
        <p:nvPicPr>
          <p:cNvPr id="4" name="Picture 3" descr="Picture 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036084" cy="5181953"/>
          </a:xfrm>
          <a:prstGeom prst="rect">
            <a:avLst/>
          </a:prstGeom>
        </p:spPr>
      </p:pic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5820412" y="1607679"/>
            <a:ext cx="2539817" cy="1197040"/>
            <a:chOff x="5820412" y="1607679"/>
            <a:chExt cx="2539817" cy="1197040"/>
          </a:xfrm>
        </p:grpSpPr>
        <p:sp>
          <p:nvSpPr>
            <p:cNvPr id="5" name="Rounded Rectangle 4"/>
            <p:cNvSpPr/>
            <p:nvPr>
              <p:custDataLst>
                <p:tags r:id="rId12"/>
              </p:custDataLst>
            </p:nvPr>
          </p:nvSpPr>
          <p:spPr>
            <a:xfrm>
              <a:off x="7394570" y="1607679"/>
              <a:ext cx="965659" cy="31751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>
              <p:custDataLst>
                <p:tags r:id="rId13"/>
              </p:custDataLst>
            </p:nvPr>
          </p:nvSpPr>
          <p:spPr>
            <a:xfrm>
              <a:off x="5820412" y="2407824"/>
              <a:ext cx="1878405" cy="39689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/>
                <a:t>Zip code of clinic</a:t>
              </a:r>
            </a:p>
          </p:txBody>
        </p:sp>
      </p:grpSp>
      <p:grpSp>
        <p:nvGrpSpPr>
          <p:cNvPr id="11" name="Group 10"/>
          <p:cNvGrpSpPr/>
          <p:nvPr>
            <p:custDataLst>
              <p:tags r:id="rId4"/>
            </p:custDataLst>
          </p:nvPr>
        </p:nvGrpSpPr>
        <p:grpSpPr>
          <a:xfrm>
            <a:off x="6478653" y="1620909"/>
            <a:ext cx="2612435" cy="1825714"/>
            <a:chOff x="6478653" y="1620909"/>
            <a:chExt cx="2612435" cy="1825714"/>
          </a:xfrm>
        </p:grpSpPr>
        <p:sp>
          <p:nvSpPr>
            <p:cNvPr id="6" name="Rounded Rectangle 5"/>
            <p:cNvSpPr/>
            <p:nvPr>
              <p:custDataLst>
                <p:tags r:id="rId10"/>
              </p:custDataLst>
            </p:nvPr>
          </p:nvSpPr>
          <p:spPr>
            <a:xfrm>
              <a:off x="8333773" y="1620909"/>
              <a:ext cx="757315" cy="317515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>
              <p:custDataLst>
                <p:tags r:id="rId11"/>
              </p:custDataLst>
            </p:nvPr>
          </p:nvSpPr>
          <p:spPr>
            <a:xfrm>
              <a:off x="6478653" y="3049728"/>
              <a:ext cx="2096396" cy="396895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/>
                <a:t>Zip code of patient</a:t>
              </a:r>
            </a:p>
          </p:txBody>
        </p:sp>
      </p:grpSp>
      <p:grpSp>
        <p:nvGrpSpPr>
          <p:cNvPr id="12" name="Group 11"/>
          <p:cNvGrpSpPr/>
          <p:nvPr>
            <p:custDataLst>
              <p:tags r:id="rId5"/>
            </p:custDataLst>
          </p:nvPr>
        </p:nvGrpSpPr>
        <p:grpSpPr>
          <a:xfrm>
            <a:off x="1604335" y="1607679"/>
            <a:ext cx="2827118" cy="1825715"/>
            <a:chOff x="6478653" y="1620909"/>
            <a:chExt cx="2612435" cy="1825715"/>
          </a:xfrm>
        </p:grpSpPr>
        <p:sp>
          <p:nvSpPr>
            <p:cNvPr id="13" name="Rounded Rectangle 12"/>
            <p:cNvSpPr/>
            <p:nvPr>
              <p:custDataLst>
                <p:tags r:id="rId8"/>
              </p:custDataLst>
            </p:nvPr>
          </p:nvSpPr>
          <p:spPr>
            <a:xfrm>
              <a:off x="8333773" y="1620909"/>
              <a:ext cx="757315" cy="317515"/>
            </a:xfrm>
            <a:prstGeom prst="roundRect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>
              <p:custDataLst>
                <p:tags r:id="rId9"/>
              </p:custDataLst>
            </p:nvPr>
          </p:nvSpPr>
          <p:spPr>
            <a:xfrm>
              <a:off x="6478653" y="2526893"/>
              <a:ext cx="2294616" cy="919731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number of follow ups within 16 weeks after treatment enrollment. </a:t>
              </a:r>
            </a:p>
          </p:txBody>
        </p:sp>
      </p:grpSp>
      <p:sp>
        <p:nvSpPr>
          <p:cNvPr id="15" name="TextBox 14"/>
          <p:cNvSpPr txBox="1"/>
          <p:nvPr>
            <p:custDataLst>
              <p:tags r:id="rId6"/>
            </p:custDataLst>
          </p:nvPr>
        </p:nvSpPr>
        <p:spPr>
          <a:xfrm>
            <a:off x="1269908" y="4789189"/>
            <a:ext cx="6124662" cy="12003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</a:rPr>
              <a:t>Question: Does the distance between the patient’s home and clinic influence the number of follow ups, and therefore treatment efficacy?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8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Python program to assess treatment efficacy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87887"/>
            <a:ext cx="4495800" cy="55701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This program reads an Excel spreadsheet whose </a:t>
            </a:r>
            <a:r>
              <a:rPr lang="en-US" dirty="0" smtClean="0">
                <a:solidFill>
                  <a:srgbClr val="FF0000"/>
                </a:solidFill>
              </a:rPr>
              <a:t>penultimate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and antepenultimate columns are zip codes.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It adds a new last column for the distance between those </a:t>
            </a:r>
            <a:r>
              <a:rPr lang="en-US" dirty="0" smtClean="0">
                <a:solidFill>
                  <a:srgbClr val="FF0000"/>
                </a:solidFill>
              </a:rPr>
              <a:t>zip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codes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and outputs in CSV (comma-separated values) format.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Call the program with two numeric values:  the first </a:t>
            </a:r>
            <a:r>
              <a:rPr lang="en-US" dirty="0" smtClean="0">
                <a:solidFill>
                  <a:srgbClr val="FF0000"/>
                </a:solidFill>
              </a:rPr>
              <a:t>and last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row to include.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The </a:t>
            </a:r>
            <a:r>
              <a:rPr lang="en-US" dirty="0">
                <a:solidFill>
                  <a:srgbClr val="FF0000"/>
                </a:solidFill>
              </a:rPr>
              <a:t>output </a:t>
            </a:r>
            <a:r>
              <a:rPr lang="en-US" dirty="0" smtClean="0">
                <a:solidFill>
                  <a:srgbClr val="FF0000"/>
                </a:solidFill>
              </a:rPr>
              <a:t>contains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column </a:t>
            </a:r>
            <a:r>
              <a:rPr lang="en-US" dirty="0">
                <a:solidFill>
                  <a:srgbClr val="FF0000"/>
                </a:solidFill>
              </a:rPr>
              <a:t>headers and </a:t>
            </a:r>
            <a:r>
              <a:rPr lang="en-US" dirty="0" smtClean="0">
                <a:solidFill>
                  <a:srgbClr val="FF0000"/>
                </a:solidFill>
              </a:rPr>
              <a:t>those </a:t>
            </a:r>
            <a:r>
              <a:rPr lang="en-US" dirty="0">
                <a:solidFill>
                  <a:srgbClr val="FF0000"/>
                </a:solidFill>
              </a:rPr>
              <a:t>rows.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Libraries to use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import</a:t>
            </a:r>
            <a:r>
              <a:rPr lang="en-US" dirty="0" smtClean="0"/>
              <a:t> </a:t>
            </a:r>
            <a:r>
              <a:rPr lang="en-US" dirty="0"/>
              <a:t>random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sys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xlrd</a:t>
            </a:r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# library for working with Excel spreadsheets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time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from</a:t>
            </a:r>
            <a:r>
              <a:rPr lang="en-US" dirty="0" smtClean="0"/>
              <a:t> </a:t>
            </a:r>
            <a:r>
              <a:rPr lang="en-US" dirty="0" err="1"/>
              <a:t>gdapi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GoogleDirections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No key needed if few queries</a:t>
            </a:r>
          </a:p>
          <a:p>
            <a:pPr marL="0" indent="0">
              <a:buNone/>
            </a:pPr>
            <a:r>
              <a:rPr lang="en-US" dirty="0" err="1" smtClean="0"/>
              <a:t>gd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GoogleDirections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'dummy-Google-key</a:t>
            </a:r>
            <a:r>
              <a:rPr lang="en-US" dirty="0" smtClean="0">
                <a:solidFill>
                  <a:srgbClr val="00B050"/>
                </a:solidFill>
              </a:rPr>
              <a:t>'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wb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xlrd.open_workbook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'mhip_zip_eScience_121611a.xls</a:t>
            </a:r>
            <a:r>
              <a:rPr lang="en-US" dirty="0" smtClean="0">
                <a:solidFill>
                  <a:srgbClr val="00B050"/>
                </a:solidFill>
              </a:rPr>
              <a:t>'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sheet </a:t>
            </a:r>
            <a:r>
              <a:rPr lang="en-US" dirty="0"/>
              <a:t>= </a:t>
            </a:r>
            <a:r>
              <a:rPr lang="en-US" dirty="0" err="1"/>
              <a:t>wb.sheet_by_index</a:t>
            </a:r>
            <a:r>
              <a:rPr lang="en-US" dirty="0"/>
              <a:t>(0)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User input:  first row to process, first row not to process</a:t>
            </a:r>
          </a:p>
          <a:p>
            <a:pPr marL="0" indent="0">
              <a:buNone/>
            </a:pPr>
            <a:r>
              <a:rPr lang="en-US" dirty="0" err="1"/>
              <a:t>first_row</a:t>
            </a:r>
            <a:r>
              <a:rPr lang="en-US" dirty="0"/>
              <a:t> = </a:t>
            </a:r>
            <a:r>
              <a:rPr lang="en-US" dirty="0">
                <a:solidFill>
                  <a:srgbClr val="7030A0"/>
                </a:solidFill>
              </a:rPr>
              <a:t>max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</a:t>
            </a:r>
            <a:r>
              <a:rPr lang="en-US" dirty="0" err="1"/>
              <a:t>sys.argv</a:t>
            </a:r>
            <a:r>
              <a:rPr lang="en-US" dirty="0"/>
              <a:t>[1]), 2)</a:t>
            </a:r>
          </a:p>
          <a:p>
            <a:pPr marL="0" indent="0">
              <a:buNone/>
            </a:pPr>
            <a:r>
              <a:rPr lang="en-US" dirty="0" err="1"/>
              <a:t>r</a:t>
            </a:r>
            <a:r>
              <a:rPr lang="en-US" dirty="0" err="1" smtClean="0"/>
              <a:t>ow_limit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7030A0"/>
                </a:solidFill>
              </a:rPr>
              <a:t>min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</a:t>
            </a:r>
            <a:r>
              <a:rPr lang="en-US" dirty="0" err="1"/>
              <a:t>sys.argv</a:t>
            </a:r>
            <a:r>
              <a:rPr lang="en-US" dirty="0"/>
              <a:t>[2</a:t>
            </a:r>
            <a:r>
              <a:rPr lang="en-US" dirty="0" smtClean="0"/>
              <a:t>]+1), </a:t>
            </a:r>
            <a:r>
              <a:rPr lang="en-US" dirty="0" err="1"/>
              <a:t>sheet.nrows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chemeClr val="accent6"/>
                </a:solidFill>
              </a:rPr>
              <a:t>def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/>
              <a:t>comma_separated</a:t>
            </a:r>
            <a:r>
              <a:rPr lang="en-US" dirty="0"/>
              <a:t>(</a:t>
            </a:r>
            <a:r>
              <a:rPr lang="en-US" dirty="0" err="1"/>
              <a:t>lst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6"/>
                </a:solidFill>
              </a:rPr>
              <a:t>return</a:t>
            </a:r>
            <a:r>
              <a:rPr lang="en-US" dirty="0"/>
              <a:t> ",".join([</a:t>
            </a:r>
            <a:r>
              <a:rPr lang="en-US" dirty="0" err="1">
                <a:solidFill>
                  <a:srgbClr val="7030A0"/>
                </a:solidFill>
              </a:rPr>
              <a:t>str</a:t>
            </a:r>
            <a:r>
              <a:rPr lang="en-US" dirty="0"/>
              <a:t>(s) </a:t>
            </a:r>
            <a:r>
              <a:rPr lang="en-US" dirty="0">
                <a:solidFill>
                  <a:schemeClr val="accent6"/>
                </a:solidFill>
              </a:rPr>
              <a:t>for</a:t>
            </a:r>
            <a:r>
              <a:rPr lang="en-US" dirty="0"/>
              <a:t> s </a:t>
            </a:r>
            <a:r>
              <a:rPr lang="en-US" dirty="0">
                <a:solidFill>
                  <a:schemeClr val="accent6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lst</a:t>
            </a:r>
            <a:r>
              <a:rPr lang="en-US" dirty="0"/>
              <a:t>])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287887"/>
            <a:ext cx="4495800" cy="55701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headers </a:t>
            </a:r>
            <a:r>
              <a:rPr lang="en-US" dirty="0"/>
              <a:t>= </a:t>
            </a:r>
            <a:r>
              <a:rPr lang="en-US" dirty="0" err="1" smtClean="0"/>
              <a:t>sheet.row_values</a:t>
            </a:r>
            <a:r>
              <a:rPr lang="en-US" dirty="0" smtClean="0"/>
              <a:t>(0</a:t>
            </a:r>
            <a:r>
              <a:rPr lang="en-US" dirty="0"/>
              <a:t>) </a:t>
            </a:r>
            <a:r>
              <a:rPr lang="en-US" dirty="0" smtClean="0"/>
              <a:t>+ [</a:t>
            </a:r>
            <a:r>
              <a:rPr lang="en-US" dirty="0" smtClean="0">
                <a:solidFill>
                  <a:srgbClr val="00B050"/>
                </a:solidFill>
              </a:rPr>
              <a:t>"distance"</a:t>
            </a:r>
            <a:r>
              <a:rPr lang="en-US" dirty="0" smtClean="0"/>
              <a:t>]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print</a:t>
            </a:r>
            <a:r>
              <a:rPr lang="en-US" dirty="0"/>
              <a:t> </a:t>
            </a:r>
            <a:r>
              <a:rPr lang="en-US" dirty="0" err="1"/>
              <a:t>comma_separated</a:t>
            </a:r>
            <a:r>
              <a:rPr lang="en-US" dirty="0"/>
              <a:t>(headers)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for</a:t>
            </a:r>
            <a:r>
              <a:rPr lang="en-US" dirty="0" smtClean="0"/>
              <a:t> </a:t>
            </a:r>
            <a:r>
              <a:rPr lang="en-US" dirty="0" err="1"/>
              <a:t>rownum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in</a:t>
            </a:r>
            <a:r>
              <a:rPr lang="en-US" dirty="0"/>
              <a:t> </a:t>
            </a:r>
            <a:r>
              <a:rPr lang="en-US" dirty="0" smtClean="0">
                <a:solidFill>
                  <a:srgbClr val="7030A0"/>
                </a:solidFill>
              </a:rPr>
              <a:t>range</a:t>
            </a:r>
            <a:r>
              <a:rPr lang="en-US" dirty="0" smtClean="0"/>
              <a:t>(</a:t>
            </a:r>
            <a:r>
              <a:rPr lang="en-US" dirty="0" err="1" smtClean="0"/>
              <a:t>first_row,row_limit</a:t>
            </a:r>
            <a:r>
              <a:rPr lang="en-US" dirty="0" smtClean="0"/>
              <a:t>):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row = </a:t>
            </a:r>
            <a:r>
              <a:rPr lang="en-US" dirty="0" err="1" smtClean="0"/>
              <a:t>sheet.row_values</a:t>
            </a:r>
            <a:r>
              <a:rPr lang="en-US" dirty="0" smtClean="0"/>
              <a:t>(</a:t>
            </a:r>
            <a:r>
              <a:rPr lang="en-US" dirty="0" err="1" smtClean="0"/>
              <a:t>rownum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(zip1, zip2) = row[-3:-1]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accent6"/>
                </a:solidFill>
              </a:rPr>
              <a:t>if</a:t>
            </a:r>
            <a:r>
              <a:rPr lang="en-US" dirty="0"/>
              <a:t> zip1 </a:t>
            </a:r>
            <a:r>
              <a:rPr lang="en-US" dirty="0">
                <a:solidFill>
                  <a:schemeClr val="accent6"/>
                </a:solidFill>
              </a:rPr>
              <a:t>and</a:t>
            </a:r>
            <a:r>
              <a:rPr lang="en-US" dirty="0"/>
              <a:t> zip2: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>
                <a:solidFill>
                  <a:srgbClr val="FF0000"/>
                </a:solidFill>
              </a:rPr>
              <a:t># Clean the data</a:t>
            </a:r>
          </a:p>
          <a:p>
            <a:pPr marL="0" indent="0">
              <a:buNone/>
            </a:pPr>
            <a:r>
              <a:rPr lang="en-US" dirty="0" smtClean="0"/>
              <a:t>        zip1 = </a:t>
            </a:r>
            <a:r>
              <a:rPr lang="en-US" dirty="0" err="1" smtClean="0">
                <a:solidFill>
                  <a:srgbClr val="7030A0"/>
                </a:solidFill>
              </a:rPr>
              <a:t>str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7030A0"/>
                </a:solidFill>
              </a:rPr>
              <a:t>int</a:t>
            </a:r>
            <a:r>
              <a:rPr lang="en-US" dirty="0" smtClean="0"/>
              <a:t>(zip1))</a:t>
            </a:r>
          </a:p>
          <a:p>
            <a:pPr marL="0" indent="0">
              <a:buNone/>
            </a:pPr>
            <a:r>
              <a:rPr lang="en-US" dirty="0" smtClean="0"/>
              <a:t>        zip2 </a:t>
            </a:r>
            <a:r>
              <a:rPr lang="en-US" dirty="0"/>
              <a:t>= </a:t>
            </a:r>
            <a:r>
              <a:rPr lang="en-US" dirty="0" err="1" smtClean="0">
                <a:solidFill>
                  <a:srgbClr val="7030A0"/>
                </a:solidFill>
              </a:rPr>
              <a:t>str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7030A0"/>
                </a:solidFill>
              </a:rPr>
              <a:t>int</a:t>
            </a:r>
            <a:r>
              <a:rPr lang="en-US" dirty="0" smtClean="0"/>
              <a:t>(zip2))</a:t>
            </a:r>
          </a:p>
          <a:p>
            <a:pPr marL="0" indent="0">
              <a:buNone/>
            </a:pPr>
            <a:r>
              <a:rPr lang="en-US" dirty="0" smtClean="0"/>
              <a:t>        row[-3:-1] = [zip1, zip2]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# </a:t>
            </a:r>
            <a:r>
              <a:rPr lang="en-US" dirty="0">
                <a:solidFill>
                  <a:srgbClr val="FF0000"/>
                </a:solidFill>
              </a:rPr>
              <a:t>Compute the distance via Google Maps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>
                <a:solidFill>
                  <a:schemeClr val="accent6"/>
                </a:solidFill>
              </a:rPr>
              <a:t>try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   distance </a:t>
            </a:r>
            <a:r>
              <a:rPr lang="en-US" dirty="0"/>
              <a:t>= </a:t>
            </a:r>
            <a:r>
              <a:rPr lang="en-US" dirty="0" err="1"/>
              <a:t>gd.query</a:t>
            </a:r>
            <a:r>
              <a:rPr lang="en-US" dirty="0"/>
              <a:t>(zip1,zip2).distance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6"/>
                </a:solidFill>
              </a:rPr>
              <a:t>except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    </a:t>
            </a: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 &gt;&gt; </a:t>
            </a:r>
            <a:r>
              <a:rPr lang="en-US" dirty="0" err="1"/>
              <a:t>sys.stderr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"Error computing </a:t>
            </a:r>
            <a:r>
              <a:rPr lang="en-US" dirty="0" smtClean="0">
                <a:solidFill>
                  <a:srgbClr val="00B050"/>
                </a:solidFill>
              </a:rPr>
              <a:t>distance:"</a:t>
            </a:r>
            <a:r>
              <a:rPr lang="en-US" dirty="0" smtClean="0"/>
              <a:t>, zip1</a:t>
            </a:r>
            <a:r>
              <a:rPr lang="en-US" dirty="0"/>
              <a:t>, zip2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    distance 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""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# Print </a:t>
            </a:r>
            <a:r>
              <a:rPr lang="en-US" dirty="0" smtClean="0">
                <a:solidFill>
                  <a:srgbClr val="FF0000"/>
                </a:solidFill>
              </a:rPr>
              <a:t>the row with the </a:t>
            </a:r>
            <a:r>
              <a:rPr lang="en-US" dirty="0">
                <a:solidFill>
                  <a:srgbClr val="FF0000"/>
                </a:solidFill>
              </a:rPr>
              <a:t>distance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 </a:t>
            </a:r>
            <a:r>
              <a:rPr lang="en-US" dirty="0" err="1"/>
              <a:t>comma_separated</a:t>
            </a:r>
            <a:r>
              <a:rPr lang="en-US" dirty="0"/>
              <a:t>(row + [</a:t>
            </a:r>
            <a:r>
              <a:rPr lang="en-US" dirty="0" smtClean="0"/>
              <a:t>distance])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# Avoid too many Google queries in rapid succession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/>
              <a:t>time.sleep</a:t>
            </a:r>
            <a:r>
              <a:rPr lang="en-US" dirty="0"/>
              <a:t>(</a:t>
            </a:r>
            <a:r>
              <a:rPr lang="en-US" dirty="0" err="1"/>
              <a:t>random.random</a:t>
            </a:r>
            <a:r>
              <a:rPr lang="en-US" dirty="0" smtClean="0"/>
              <a:t>()+0.5)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5022761" y="6091707"/>
            <a:ext cx="366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23 lines of executable code!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Course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50826" cy="5021826"/>
          </a:xfrm>
        </p:spPr>
        <p:txBody>
          <a:bodyPr>
            <a:normAutofit/>
          </a:bodyPr>
          <a:lstStyle/>
          <a:p>
            <a:r>
              <a:rPr lang="en-US" dirty="0" smtClean="0"/>
              <a:t>Website:  </a:t>
            </a:r>
            <a:r>
              <a:rPr lang="en-US" sz="2300" b="1" dirty="0" smtClean="0">
                <a:latin typeface="Courier New" pitchFamily="49" charset="0"/>
                <a:hlinkClick r:id="rId6"/>
              </a:rPr>
              <a:t>http://www.cs.washington.edu/cse160</a:t>
            </a:r>
            <a:r>
              <a:rPr lang="en-US" sz="2300" b="1" dirty="0" smtClean="0">
                <a:latin typeface="Courier New" pitchFamily="49" charset="0"/>
              </a:rPr>
              <a:t> </a:t>
            </a:r>
            <a:endParaRPr lang="en-US" b="1" dirty="0" smtClean="0">
              <a:latin typeface="Courier New" pitchFamily="49" charset="0"/>
            </a:endParaRPr>
          </a:p>
          <a:p>
            <a:pPr lvl="1"/>
            <a:r>
              <a:rPr lang="en-US" dirty="0" smtClean="0"/>
              <a:t>See the website for all administrative details</a:t>
            </a:r>
          </a:p>
          <a:p>
            <a:r>
              <a:rPr lang="en-US" dirty="0" smtClean="0"/>
              <a:t>Homework 0 - due Monday</a:t>
            </a:r>
          </a:p>
          <a:p>
            <a:pPr lvl="1"/>
            <a:r>
              <a:rPr lang="en-US" dirty="0" smtClean="0"/>
              <a:t>Preliminary Survey and Ed Board intro due Friday</a:t>
            </a:r>
          </a:p>
          <a:p>
            <a:pPr lvl="0"/>
            <a:r>
              <a:rPr lang="en-US" sz="2900" dirty="0" smtClean="0">
                <a:solidFill>
                  <a:prstClr val="black"/>
                </a:solidFill>
              </a:rPr>
              <a:t>Questions? rea@cs.washington.edu</a:t>
            </a:r>
            <a:endParaRPr lang="en-US" sz="2900" dirty="0">
              <a:solidFill>
                <a:prstClr val="black"/>
              </a:solidFill>
            </a:endParaRPr>
          </a:p>
          <a:p>
            <a:pPr lvl="1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to succeed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0218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prerequisites</a:t>
            </a:r>
          </a:p>
          <a:p>
            <a:r>
              <a:rPr lang="en-US" b="1" u="sng" dirty="0" smtClean="0"/>
              <a:t>Non</a:t>
            </a:r>
            <a:r>
              <a:rPr lang="en-US" dirty="0" smtClean="0"/>
              <a:t>-predictors for success:</a:t>
            </a:r>
          </a:p>
          <a:p>
            <a:pPr lvl="1"/>
            <a:r>
              <a:rPr lang="en-US" dirty="0" smtClean="0"/>
              <a:t>Past </a:t>
            </a:r>
            <a:r>
              <a:rPr lang="en-US" dirty="0"/>
              <a:t>programming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Enthusiasm for games or computers</a:t>
            </a:r>
          </a:p>
          <a:p>
            <a:r>
              <a:rPr lang="en-US" dirty="0" smtClean="0"/>
              <a:t>Programming and data analysis are challenging</a:t>
            </a:r>
          </a:p>
          <a:p>
            <a:r>
              <a:rPr lang="en-US" dirty="0" smtClean="0"/>
              <a:t>Every one of you can succeed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There is no such thing as a “born programmer”</a:t>
            </a:r>
          </a:p>
          <a:p>
            <a:pPr lvl="1"/>
            <a:r>
              <a:rPr lang="en-US" dirty="0" smtClean="0"/>
              <a:t>Work hard</a:t>
            </a:r>
          </a:p>
          <a:p>
            <a:pPr lvl="1"/>
            <a:r>
              <a:rPr lang="en-US" dirty="0" smtClean="0"/>
              <a:t>Follow directions</a:t>
            </a:r>
          </a:p>
          <a:p>
            <a:pPr lvl="1"/>
            <a:r>
              <a:rPr lang="en-US" dirty="0" smtClean="0"/>
              <a:t>Be methodical</a:t>
            </a:r>
          </a:p>
          <a:p>
            <a:pPr lvl="1"/>
            <a:r>
              <a:rPr lang="en-US" i="1" dirty="0" smtClean="0"/>
              <a:t>Think</a:t>
            </a:r>
            <a:r>
              <a:rPr lang="en-US" dirty="0" smtClean="0"/>
              <a:t> before you act</a:t>
            </a:r>
          </a:p>
          <a:p>
            <a:pPr lvl="1"/>
            <a:r>
              <a:rPr lang="en-US" dirty="0" smtClean="0"/>
              <a:t>Try on your own, then ask for help</a:t>
            </a:r>
          </a:p>
          <a:p>
            <a:pPr lvl="1"/>
            <a:r>
              <a:rPr lang="en-US" dirty="0" smtClean="0"/>
              <a:t>Start early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 hidden="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3DCACD22-EBD3-4C5B-94F0-416603D3310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82575"/>
            <a:ext cx="8410575" cy="1143000"/>
          </a:xfrm>
        </p:spPr>
        <p:txBody>
          <a:bodyPr/>
          <a:lstStyle/>
          <a:p>
            <a:r>
              <a:rPr lang="en-US" altLang="en-US" smtClean="0"/>
              <a:t>Me (Ruth Anderson)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Grad Student at UW:</a:t>
            </a:r>
            <a:r>
              <a:rPr lang="en-US" altLang="en-US" sz="2600" dirty="0" smtClean="0"/>
              <a:t> in Programming Languages, Compilers, Parallel Computing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Taught Computer Science</a:t>
            </a:r>
            <a:r>
              <a:rPr lang="en-US" altLang="en-US" sz="2600" dirty="0" smtClean="0"/>
              <a:t> at the University of Virginia for 5 years</a:t>
            </a:r>
          </a:p>
          <a:p>
            <a:pPr>
              <a:lnSpc>
                <a:spcPct val="80000"/>
              </a:lnSpc>
            </a:pPr>
            <a:r>
              <a:rPr lang="en-US" altLang="en-US" sz="2600" dirty="0">
                <a:solidFill>
                  <a:schemeClr val="accent2"/>
                </a:solidFill>
              </a:rPr>
              <a:t>PhD at </a:t>
            </a:r>
            <a:r>
              <a:rPr lang="en-US" altLang="en-US" sz="2600" dirty="0" smtClean="0">
                <a:solidFill>
                  <a:schemeClr val="accent2"/>
                </a:solidFill>
              </a:rPr>
              <a:t>UW: </a:t>
            </a:r>
            <a:r>
              <a:rPr lang="en-US" altLang="en-US" sz="2600" dirty="0" smtClean="0"/>
              <a:t>in Educational Technology, Pen Computing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Other </a:t>
            </a:r>
            <a:r>
              <a:rPr lang="en-US" altLang="en-US" sz="2600" dirty="0" smtClean="0">
                <a:solidFill>
                  <a:schemeClr val="accent2"/>
                </a:solidFill>
              </a:rPr>
              <a:t>Research</a:t>
            </a:r>
            <a:r>
              <a:rPr lang="en-US" altLang="en-US" sz="2600" dirty="0" smtClean="0"/>
              <a:t>: Computing and the Developing World, Computer Science Education</a:t>
            </a:r>
          </a:p>
        </p:txBody>
      </p:sp>
      <p:pic>
        <p:nvPicPr>
          <p:cNvPr id="18437" name="Picture 7" descr="midwifeSmiling_small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104635" cy="168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6" descr="Marshrutkaction-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00" y="4416137"/>
            <a:ext cx="3865263" cy="2441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B8252DE7-E16B-4C87-A87E-86FA25EA968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25425"/>
            <a:ext cx="7772400" cy="114617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Introductions on Ed Board</a:t>
            </a:r>
            <a:endParaRPr lang="en-US" altLang="en-US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457200" y="1981200"/>
            <a:ext cx="3905250" cy="3736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Name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Major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Hometown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Interesting Fact or what I did over break.</a:t>
            </a:r>
          </a:p>
        </p:txBody>
      </p:sp>
      <p:sp>
        <p:nvSpPr>
          <p:cNvPr id="29701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46075" y="1828800"/>
            <a:ext cx="8520113" cy="4289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4A0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29703" name="Content Placeholder 3"/>
          <p:cNvPicPr>
            <a:picLocks noGrp="1" noChangeAspect="1"/>
          </p:cNvPicPr>
          <p:nvPr>
            <p:ph sz="quarter" idx="3"/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030413"/>
            <a:ext cx="4259263" cy="3886200"/>
          </a:xfrm>
        </p:spPr>
      </p:pic>
    </p:spTree>
    <p:extLst>
      <p:ext uri="{BB962C8B-B14F-4D97-AF65-F5344CB8AC3E}">
        <p14:creationId xmlns:p14="http://schemas.microsoft.com/office/powerpoint/2010/main" val="6805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Agenda for 	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is this course?</a:t>
            </a:r>
          </a:p>
          <a:p>
            <a:r>
              <a:rPr lang="en-US" dirty="0" smtClean="0"/>
              <a:t>Course logistics</a:t>
            </a:r>
          </a:p>
          <a:p>
            <a:r>
              <a:rPr lang="en-US" dirty="0" smtClean="0"/>
              <a:t>Python!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5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CSE 160!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CSE 160 teaches </a:t>
            </a:r>
            <a:r>
              <a:rPr lang="en-US" dirty="0" smtClean="0">
                <a:solidFill>
                  <a:srgbClr val="0000FF"/>
                </a:solidFill>
              </a:rPr>
              <a:t>core programming concepts </a:t>
            </a:r>
            <a:r>
              <a:rPr lang="en-US" dirty="0"/>
              <a:t>with an emphasis on </a:t>
            </a:r>
            <a:r>
              <a:rPr lang="en-US" dirty="0">
                <a:solidFill>
                  <a:srgbClr val="0000FF"/>
                </a:solidFill>
              </a:rPr>
              <a:t>real data manipulation tasks </a:t>
            </a:r>
            <a:r>
              <a:rPr lang="en-US" dirty="0"/>
              <a:t>from science, engineering, and </a:t>
            </a:r>
            <a:r>
              <a:rPr lang="en-US" dirty="0" smtClean="0"/>
              <a:t>business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Goal</a:t>
            </a:r>
            <a:r>
              <a:rPr lang="en-US" dirty="0" smtClean="0"/>
              <a:t> by the end of the quarter:  Given a </a:t>
            </a:r>
            <a:r>
              <a:rPr lang="en-US" dirty="0">
                <a:solidFill>
                  <a:srgbClr val="0000FF"/>
                </a:solidFill>
              </a:rPr>
              <a:t>data source</a:t>
            </a:r>
            <a:r>
              <a:rPr lang="en-US" dirty="0"/>
              <a:t> and a </a:t>
            </a:r>
            <a:r>
              <a:rPr lang="en-US" dirty="0">
                <a:solidFill>
                  <a:srgbClr val="0000FF"/>
                </a:solidFill>
              </a:rPr>
              <a:t>problem </a:t>
            </a:r>
            <a:r>
              <a:rPr lang="en-US" dirty="0" smtClean="0">
                <a:solidFill>
                  <a:srgbClr val="0000FF"/>
                </a:solidFill>
              </a:rPr>
              <a:t>description</a:t>
            </a:r>
            <a:r>
              <a:rPr lang="en-US" dirty="0" smtClean="0"/>
              <a:t>, you can independently </a:t>
            </a:r>
            <a:r>
              <a:rPr lang="en-US" dirty="0"/>
              <a:t>write a complete, useful program to </a:t>
            </a:r>
            <a:r>
              <a:rPr lang="en-US" dirty="0">
                <a:solidFill>
                  <a:srgbClr val="0000FF"/>
                </a:solidFill>
              </a:rPr>
              <a:t>solve the </a:t>
            </a:r>
            <a:r>
              <a:rPr lang="en-US" dirty="0" smtClean="0">
                <a:solidFill>
                  <a:srgbClr val="0000FF"/>
                </a:solidFill>
              </a:rPr>
              <a:t>problem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Aside: Is CSE 160 the course for you?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See email sent to class</a:t>
            </a:r>
          </a:p>
          <a:p>
            <a:r>
              <a:rPr lang="en-US" dirty="0" smtClean="0"/>
              <a:t>For students with no prior programming experience:</a:t>
            </a:r>
          </a:p>
          <a:p>
            <a:pPr lvl="1"/>
            <a:r>
              <a:rPr lang="en-US" dirty="0" smtClean="0"/>
              <a:t>CSE 121 – CS1, in Java, pre-</a:t>
            </a:r>
            <a:r>
              <a:rPr lang="en-US" dirty="0" err="1" smtClean="0"/>
              <a:t>req</a:t>
            </a:r>
            <a:r>
              <a:rPr lang="en-US" dirty="0" smtClean="0"/>
              <a:t> for CSE 122</a:t>
            </a:r>
          </a:p>
          <a:p>
            <a:pPr lvl="1"/>
            <a:r>
              <a:rPr lang="en-US" dirty="0" smtClean="0"/>
              <a:t>CSE 160 – CS1, in Python, (offered 22au, 23wi &amp; 23sp)</a:t>
            </a:r>
          </a:p>
          <a:p>
            <a:r>
              <a:rPr lang="en-US" dirty="0" smtClean="0"/>
              <a:t>For </a:t>
            </a:r>
            <a:r>
              <a:rPr lang="en-US" dirty="0"/>
              <a:t>students with some programming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CSE 163 – CS2, in Python, </a:t>
            </a:r>
            <a:r>
              <a:rPr lang="en-US" dirty="0"/>
              <a:t>(offered </a:t>
            </a:r>
            <a:r>
              <a:rPr lang="en-US" dirty="0" smtClean="0"/>
              <a:t>23wi &amp; 23sp)</a:t>
            </a:r>
          </a:p>
          <a:p>
            <a:pPr lvl="2"/>
            <a:r>
              <a:rPr lang="en-US" dirty="0" smtClean="0"/>
              <a:t>Can be taken after CSE 160 or CSE 142/122</a:t>
            </a:r>
          </a:p>
          <a:p>
            <a:pPr lvl="2"/>
            <a:r>
              <a:rPr lang="en-US" dirty="0" smtClean="0"/>
              <a:t>First few weeks cover the basics of Python</a:t>
            </a:r>
          </a:p>
          <a:p>
            <a:r>
              <a:rPr lang="en-US" dirty="0" smtClean="0"/>
              <a:t>You will not get credit for CSE 160 if you </a:t>
            </a:r>
            <a:r>
              <a:rPr lang="en-US" dirty="0"/>
              <a:t>have already taken CSE 143 </a:t>
            </a:r>
            <a:r>
              <a:rPr lang="en-US" dirty="0" smtClean="0"/>
              <a:t>(</a:t>
            </a:r>
            <a:r>
              <a:rPr lang="en-US" dirty="0"/>
              <a:t>or any 300 level </a:t>
            </a:r>
            <a:r>
              <a:rPr lang="en-US" dirty="0" smtClean="0"/>
              <a:t>or higher CSE </a:t>
            </a:r>
            <a:r>
              <a:rPr lang="en-US" dirty="0"/>
              <a:t>course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CSE 160 is a challenging (and fun!)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Course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38866"/>
            <a:ext cx="8229600" cy="5482610"/>
          </a:xfrm>
        </p:spPr>
        <p:txBody>
          <a:bodyPr numCol="2">
            <a:normAutofit fontScale="70000" lnSpcReduction="20000"/>
          </a:bodyPr>
          <a:lstStyle/>
          <a:p>
            <a:r>
              <a:rPr lang="en-US" dirty="0" smtClean="0"/>
              <a:t>Lecturer:</a:t>
            </a:r>
          </a:p>
          <a:p>
            <a:pPr lvl="1"/>
            <a:r>
              <a:rPr lang="en-US" dirty="0" smtClean="0"/>
              <a:t>Ruth Anderson</a:t>
            </a:r>
          </a:p>
          <a:p>
            <a:r>
              <a:rPr lang="en-US" dirty="0" smtClean="0"/>
              <a:t>TAs:</a:t>
            </a:r>
          </a:p>
          <a:p>
            <a:pPr lvl="1"/>
            <a:r>
              <a:rPr lang="en-US" dirty="0"/>
              <a:t>Amanda Ong</a:t>
            </a:r>
          </a:p>
          <a:p>
            <a:pPr lvl="1"/>
            <a:r>
              <a:rPr lang="en-US" dirty="0" err="1"/>
              <a:t>Aayushi</a:t>
            </a:r>
            <a:r>
              <a:rPr lang="en-US" dirty="0"/>
              <a:t> Modi</a:t>
            </a:r>
          </a:p>
          <a:p>
            <a:pPr lvl="1"/>
            <a:r>
              <a:rPr lang="en-US" dirty="0"/>
              <a:t>Emily Chang</a:t>
            </a:r>
          </a:p>
          <a:p>
            <a:pPr lvl="1"/>
            <a:r>
              <a:rPr lang="en-US" dirty="0"/>
              <a:t>Katherine Juarez</a:t>
            </a:r>
          </a:p>
          <a:p>
            <a:pPr lvl="1"/>
            <a:r>
              <a:rPr lang="en-US" dirty="0"/>
              <a:t>Jason Li</a:t>
            </a:r>
          </a:p>
          <a:p>
            <a:pPr lvl="1"/>
            <a:r>
              <a:rPr lang="en-US" dirty="0"/>
              <a:t>Paolo Pan</a:t>
            </a:r>
          </a:p>
          <a:p>
            <a:pPr lvl="1"/>
            <a:r>
              <a:rPr lang="en-US" dirty="0"/>
              <a:t>Pranav Kamath</a:t>
            </a:r>
          </a:p>
          <a:p>
            <a:pPr lvl="1"/>
            <a:r>
              <a:rPr lang="en-US" dirty="0" err="1"/>
              <a:t>Sierrah</a:t>
            </a:r>
            <a:r>
              <a:rPr lang="en-US" dirty="0"/>
              <a:t> </a:t>
            </a:r>
            <a:r>
              <a:rPr lang="en-US" dirty="0" err="1"/>
              <a:t>Bessler</a:t>
            </a:r>
            <a:endParaRPr lang="en-US" dirty="0"/>
          </a:p>
          <a:p>
            <a:pPr lvl="1"/>
            <a:r>
              <a:rPr lang="en-US" dirty="0" err="1"/>
              <a:t>Sneh</a:t>
            </a:r>
            <a:r>
              <a:rPr lang="en-US" dirty="0"/>
              <a:t> Gupta</a:t>
            </a:r>
          </a:p>
          <a:p>
            <a:pPr lvl="1"/>
            <a:r>
              <a:rPr lang="en-US" dirty="0"/>
              <a:t>Therese </a:t>
            </a:r>
            <a:r>
              <a:rPr lang="en-US" dirty="0" err="1"/>
              <a:t>Pacio</a:t>
            </a:r>
            <a:endParaRPr lang="en-US" dirty="0"/>
          </a:p>
          <a:p>
            <a:pPr lvl="1"/>
            <a:r>
              <a:rPr lang="en-US" dirty="0"/>
              <a:t>Tyler Nguyen</a:t>
            </a:r>
          </a:p>
          <a:p>
            <a:pPr lvl="1"/>
            <a:r>
              <a:rPr lang="en-US" dirty="0"/>
              <a:t>Wisdom </a:t>
            </a:r>
            <a:r>
              <a:rPr lang="en-US" dirty="0" err="1"/>
              <a:t>Ikezogwo</a:t>
            </a:r>
            <a:endParaRPr lang="en-US" dirty="0"/>
          </a:p>
          <a:p>
            <a:pPr lvl="1"/>
            <a:r>
              <a:rPr lang="en-US" dirty="0" err="1"/>
              <a:t>Xinyan</a:t>
            </a:r>
            <a:r>
              <a:rPr lang="en-US" dirty="0"/>
              <a:t> Li</a:t>
            </a:r>
          </a:p>
          <a:p>
            <a:pPr lvl="1"/>
            <a:r>
              <a:rPr lang="en-US" dirty="0"/>
              <a:t>Zoe </a:t>
            </a:r>
            <a:r>
              <a:rPr lang="en-US" dirty="0" err="1" smtClean="0"/>
              <a:t>Kaputa</a:t>
            </a:r>
            <a:endParaRPr lang="en-US" dirty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Ask us for help!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Computational problem-solving </a:t>
            </a:r>
          </a:p>
          <a:p>
            <a:pPr lvl="1"/>
            <a:r>
              <a:rPr lang="en-US" dirty="0"/>
              <a:t>Writing a program will become your “go-to” solution for data analysis tasks</a:t>
            </a:r>
          </a:p>
          <a:p>
            <a:r>
              <a:rPr lang="en-US" dirty="0"/>
              <a:t>Basic Python proficiency</a:t>
            </a:r>
          </a:p>
          <a:p>
            <a:pPr lvl="1"/>
            <a:r>
              <a:rPr lang="en-US" dirty="0"/>
              <a:t>Including experience with relevant libraries for data manipulation, scientific computing, and visualization.</a:t>
            </a:r>
          </a:p>
          <a:p>
            <a:r>
              <a:rPr lang="en-US" dirty="0"/>
              <a:t>Experience working </a:t>
            </a:r>
            <a:r>
              <a:rPr lang="en-US" dirty="0" smtClean="0"/>
              <a:t>with real </a:t>
            </a:r>
            <a:r>
              <a:rPr lang="en-US" dirty="0"/>
              <a:t>datasets </a:t>
            </a:r>
          </a:p>
          <a:p>
            <a:pPr lvl="1"/>
            <a:r>
              <a:rPr lang="en-US" dirty="0"/>
              <a:t>astronomy, biology, linguistics, oceanography, open government, social networks, and more. </a:t>
            </a:r>
          </a:p>
          <a:p>
            <a:pPr lvl="1"/>
            <a:r>
              <a:rPr lang="en-US" dirty="0"/>
              <a:t>You will see that these are easy to process with a program, and that doing so yields insight.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this course is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“skills course” in Python</a:t>
            </a:r>
          </a:p>
          <a:p>
            <a:pPr lvl="1"/>
            <a:r>
              <a:rPr lang="en-US" dirty="0"/>
              <a:t>…though you will become proficient in the basics of the Python programming language</a:t>
            </a:r>
          </a:p>
          <a:p>
            <a:pPr lvl="1"/>
            <a:r>
              <a:rPr lang="en-US" dirty="0"/>
              <a:t>…and you will gain experience with some important Python libraries</a:t>
            </a:r>
          </a:p>
          <a:p>
            <a:r>
              <a:rPr lang="en-US" dirty="0"/>
              <a:t>A data analysis / “data science” / data visualization course</a:t>
            </a:r>
          </a:p>
          <a:p>
            <a:pPr lvl="1"/>
            <a:r>
              <a:rPr lang="en-US" dirty="0"/>
              <a:t>There will be very little statistics knowledge assumed or taught</a:t>
            </a:r>
          </a:p>
          <a:p>
            <a:r>
              <a:rPr lang="en-US" dirty="0" smtClean="0"/>
              <a:t>A </a:t>
            </a:r>
            <a:r>
              <a:rPr lang="en-US" dirty="0"/>
              <a:t>“big data” course</a:t>
            </a:r>
          </a:p>
          <a:p>
            <a:pPr lvl="1"/>
            <a:r>
              <a:rPr lang="en-US" dirty="0"/>
              <a:t>Datasets will all fit comfortably in memory</a:t>
            </a:r>
          </a:p>
          <a:p>
            <a:pPr lvl="1"/>
            <a:r>
              <a:rPr lang="en-US" dirty="0"/>
              <a:t>No parallel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tue_big_dat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-23446"/>
            <a:ext cx="3124200" cy="4137829"/>
          </a:xfrm>
          <a:prstGeom prst="rect">
            <a:avLst/>
          </a:prstGeom>
        </p:spPr>
      </p:pic>
      <p:pic>
        <p:nvPicPr>
          <p:cNvPr id="13" name="Picture 12" descr="51p1SVhovzL._SL500_AA300_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82" y="152400"/>
            <a:ext cx="1828800" cy="1828800"/>
          </a:xfrm>
          <a:prstGeom prst="rect">
            <a:avLst/>
          </a:prstGeom>
        </p:spPr>
      </p:pic>
      <p:pic>
        <p:nvPicPr>
          <p:cNvPr id="14" name="Picture 13" descr="6287472-L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140368"/>
            <a:ext cx="2152650" cy="2824999"/>
          </a:xfrm>
          <a:prstGeom prst="rect">
            <a:avLst/>
          </a:prstGeom>
        </p:spPr>
      </p:pic>
      <p:pic>
        <p:nvPicPr>
          <p:cNvPr id="8" name="Picture 7" descr="science2011-0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2" y="1061828"/>
            <a:ext cx="2933700" cy="3733800"/>
          </a:xfrm>
          <a:prstGeom prst="rect">
            <a:avLst/>
          </a:prstGeom>
        </p:spPr>
      </p:pic>
      <p:pic>
        <p:nvPicPr>
          <p:cNvPr id="11" name="Picture 10" descr="the-data-deluge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81" y="1860921"/>
            <a:ext cx="3467100" cy="3854630"/>
          </a:xfrm>
          <a:prstGeom prst="rect">
            <a:avLst/>
          </a:prstGeom>
        </p:spPr>
      </p:pic>
      <p:pic>
        <p:nvPicPr>
          <p:cNvPr id="12" name="Picture 11" descr="BigData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51" y="3050648"/>
            <a:ext cx="2923471" cy="3180794"/>
          </a:xfrm>
          <a:prstGeom prst="rect">
            <a:avLst/>
          </a:prstGeom>
        </p:spPr>
      </p:pic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914399" y="1073259"/>
            <a:ext cx="7285587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“It’s </a:t>
            </a:r>
            <a:r>
              <a:rPr lang="en-US" sz="2800" i="1" dirty="0">
                <a:solidFill>
                  <a:srgbClr val="FF0000"/>
                </a:solidFill>
              </a:rPr>
              <a:t>a great time to be a data </a:t>
            </a:r>
            <a:r>
              <a:rPr lang="en-US" sz="2800" i="1" dirty="0" smtClean="0">
                <a:solidFill>
                  <a:srgbClr val="FF0000"/>
                </a:solidFill>
              </a:rPr>
              <a:t>geek.”</a:t>
            </a:r>
          </a:p>
          <a:p>
            <a:pPr lvl="4" algn="ctr"/>
            <a:r>
              <a:rPr lang="en-US" sz="2000" i="1" dirty="0">
                <a:solidFill>
                  <a:srgbClr val="FF0000"/>
                </a:solidFill>
              </a:rPr>
              <a:t>-- </a:t>
            </a:r>
            <a:r>
              <a:rPr lang="en-US" sz="2000" i="1" dirty="0" smtClean="0">
                <a:solidFill>
                  <a:srgbClr val="FF0000"/>
                </a:solidFill>
              </a:rPr>
              <a:t>Roger </a:t>
            </a:r>
            <a:r>
              <a:rPr lang="en-US" sz="2000" i="1" dirty="0" err="1" smtClean="0">
                <a:solidFill>
                  <a:srgbClr val="FF0000"/>
                </a:solidFill>
              </a:rPr>
              <a:t>Barga</a:t>
            </a:r>
            <a:r>
              <a:rPr lang="en-US" sz="2000" i="1" dirty="0" smtClean="0">
                <a:solidFill>
                  <a:srgbClr val="FF0000"/>
                </a:solidFill>
              </a:rPr>
              <a:t>, Microsoft Research</a:t>
            </a:r>
          </a:p>
          <a:p>
            <a:pPr lvl="4" algn="ctr"/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:\class\140\13wi\handouts\images\mag_popscience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58" y="3351862"/>
            <a:ext cx="2647188" cy="35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8</a:t>
            </a:fld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0"/>
            </p:custDataLst>
          </p:nvPr>
        </p:nvSpPr>
        <p:spPr>
          <a:xfrm>
            <a:off x="495300" y="3124200"/>
            <a:ext cx="8610600" cy="21544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i="1">
                <a:solidFill>
                  <a:srgbClr val="FF0000"/>
                </a:solidFill>
              </a:defRPr>
            </a:lvl1pPr>
            <a:lvl5pPr lvl="4" algn="ctr">
              <a:defRPr sz="2000" i="1">
                <a:solidFill>
                  <a:srgbClr val="FF0000"/>
                </a:solidFill>
              </a:defRPr>
            </a:lvl5pPr>
          </a:lstStyle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The greatest minds of my generation are trying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figure out how to make people click on ads”</a:t>
            </a:r>
          </a:p>
          <a:p>
            <a:pPr lvl="4"/>
            <a:r>
              <a:rPr lang="en-US" sz="2200" i="1" dirty="0">
                <a:solidFill>
                  <a:srgbClr val="FF0000"/>
                </a:solidFill>
              </a:rPr>
              <a:t>-- Jeff </a:t>
            </a:r>
            <a:r>
              <a:rPr lang="en-US" sz="2200" i="1" dirty="0" err="1">
                <a:solidFill>
                  <a:srgbClr val="FF0000"/>
                </a:solidFill>
              </a:rPr>
              <a:t>Hammerbacher</a:t>
            </a:r>
            <a:r>
              <a:rPr lang="en-US" sz="2200" i="1" dirty="0">
                <a:solidFill>
                  <a:srgbClr val="FF0000"/>
                </a:solidFill>
              </a:rPr>
              <a:t>, co-founder, </a:t>
            </a:r>
            <a:r>
              <a:rPr lang="en-US" sz="2200" i="1" dirty="0" err="1">
                <a:solidFill>
                  <a:srgbClr val="FF0000"/>
                </a:solidFill>
              </a:rPr>
              <a:t>Cloudera</a:t>
            </a:r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28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F3682336-B10F-2242-A32E-22E263460BCF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28160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309813" y="3016250"/>
            <a:ext cx="4737100" cy="3219450"/>
            <a:chOff x="1447" y="1987"/>
            <a:chExt cx="2984" cy="2028"/>
          </a:xfrm>
        </p:grpSpPr>
        <p:pic>
          <p:nvPicPr>
            <p:cNvPr id="281603" name="Picture 3" descr="GenomeSequencer.jpg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2545"/>
              <a:ext cx="1399" cy="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604" name="Picture 4" descr="short_reads.tiff   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447" y="1987"/>
              <a:ext cx="2984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1605" name="Group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8438" y="3451225"/>
            <a:ext cx="2733675" cy="2809875"/>
            <a:chOff x="108" y="2171"/>
            <a:chExt cx="1722" cy="1770"/>
          </a:xfrm>
        </p:grpSpPr>
        <p:pic>
          <p:nvPicPr>
            <p:cNvPr id="281606" name="Picture 6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2171"/>
              <a:ext cx="1309" cy="1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81607" name="Picture 7" descr="Profile-470.jpg    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2879"/>
              <a:ext cx="1345" cy="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1608" name="Rectangle 8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796927" y="249763"/>
            <a:ext cx="7047402" cy="685800"/>
          </a:xfrm>
        </p:spPr>
        <p:txBody>
          <a:bodyPr>
            <a:noAutofit/>
          </a:bodyPr>
          <a:lstStyle/>
          <a:p>
            <a:r>
              <a:rPr lang="en-US" sz="3200"/>
              <a:t>All of science is reducing to computational data manipulation</a:t>
            </a:r>
          </a:p>
        </p:txBody>
      </p:sp>
      <p:sp>
        <p:nvSpPr>
          <p:cNvPr id="281609" name="Rectangle 9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0" y="1238250"/>
            <a:ext cx="9144000" cy="1951038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i="1" dirty="0">
                <a:solidFill>
                  <a:schemeClr val="tx2"/>
                </a:solidFill>
              </a:rPr>
              <a:t>    Old model: </a:t>
            </a:r>
            <a:r>
              <a:rPr lang="ja-JP" altLang="en-US" sz="1600" b="1" i="1" dirty="0">
                <a:solidFill>
                  <a:schemeClr val="tx2"/>
                </a:solidFill>
                <a:latin typeface="Arial"/>
              </a:rPr>
              <a:t>“</a:t>
            </a:r>
            <a:r>
              <a:rPr lang="en-US" sz="1600" b="1" i="1" dirty="0">
                <a:solidFill>
                  <a:schemeClr val="tx2"/>
                </a:solidFill>
              </a:rPr>
              <a:t>Query the world</a:t>
            </a:r>
            <a:r>
              <a:rPr lang="ja-JP" altLang="en-US" sz="1600" b="1" i="1" dirty="0">
                <a:solidFill>
                  <a:schemeClr val="tx2"/>
                </a:solidFill>
                <a:latin typeface="Arial"/>
              </a:rPr>
              <a:t>”</a:t>
            </a:r>
            <a:r>
              <a:rPr lang="en-US" sz="1600" b="1" i="1" dirty="0">
                <a:solidFill>
                  <a:schemeClr val="tx2"/>
                </a:solidFill>
              </a:rPr>
              <a:t>  (Data acquisition coupled to a specific hypothesis)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i="1" dirty="0">
                <a:solidFill>
                  <a:srgbClr val="A50021"/>
                </a:solidFill>
              </a:rPr>
              <a:t>    </a:t>
            </a:r>
            <a:r>
              <a:rPr lang="en-US" sz="1600" b="1" i="1" dirty="0">
                <a:solidFill>
                  <a:schemeClr val="hlink"/>
                </a:solidFill>
              </a:rPr>
              <a:t>New model: </a:t>
            </a:r>
            <a:r>
              <a:rPr lang="ja-JP" altLang="en-US" sz="1600" b="1" i="1" dirty="0">
                <a:solidFill>
                  <a:schemeClr val="hlink"/>
                </a:solidFill>
                <a:latin typeface="Arial"/>
              </a:rPr>
              <a:t>“</a:t>
            </a:r>
            <a:r>
              <a:rPr lang="en-US" sz="1600" b="1" i="1" dirty="0">
                <a:solidFill>
                  <a:schemeClr val="hlink"/>
                </a:solidFill>
              </a:rPr>
              <a:t>Download the world</a:t>
            </a:r>
            <a:r>
              <a:rPr lang="ja-JP" altLang="en-US" sz="1600" b="1" i="1" dirty="0">
                <a:solidFill>
                  <a:schemeClr val="hlink"/>
                </a:solidFill>
                <a:latin typeface="Arial"/>
              </a:rPr>
              <a:t>”</a:t>
            </a:r>
            <a:r>
              <a:rPr lang="en-US" sz="1600" b="1" i="1" dirty="0">
                <a:solidFill>
                  <a:schemeClr val="hlink"/>
                </a:solidFill>
              </a:rPr>
              <a:t> (Data acquisition supports many hypotheses)</a:t>
            </a:r>
            <a:endParaRPr lang="en-US" sz="180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b="1" dirty="0"/>
              <a:t>Astronomy: High-resolution, high-frequency sky surveys (SDSS, LSST, </a:t>
            </a:r>
            <a:r>
              <a:rPr lang="en-US" sz="1600" b="1" dirty="0" err="1"/>
              <a:t>PanSTARRS</a:t>
            </a:r>
            <a:r>
              <a:rPr lang="en-US" sz="1600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Biology: lab automation, high-throughput sequencing, 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Oceanography: high-resolution models, cheap sensors, satellites</a:t>
            </a:r>
            <a:endParaRPr lang="en-US" sz="3200" dirty="0"/>
          </a:p>
        </p:txBody>
      </p:sp>
      <p:pic>
        <p:nvPicPr>
          <p:cNvPr id="281610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622675"/>
            <a:ext cx="1681162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1611" name="Picture 1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4969" y="3334544"/>
            <a:ext cx="2711450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1612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2563" y="3540125"/>
            <a:ext cx="2144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40TB / 2 nights</a:t>
            </a:r>
          </a:p>
        </p:txBody>
      </p:sp>
      <p:sp>
        <p:nvSpPr>
          <p:cNvPr id="281613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4825" y="5146675"/>
            <a:ext cx="2144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~1TB / day</a:t>
            </a:r>
          </a:p>
          <a:p>
            <a:r>
              <a:rPr lang="en-US">
                <a:solidFill>
                  <a:schemeClr val="bg1"/>
                </a:solidFill>
              </a:rPr>
              <a:t>100s of devices</a:t>
            </a:r>
          </a:p>
        </p:txBody>
      </p:sp>
      <p:sp>
        <p:nvSpPr>
          <p:cNvPr id="2" name="TextBox 1"/>
          <p:cNvSpPr txBox="1"/>
          <p:nvPr>
            <p:custDataLst>
              <p:tags r:id="rId10"/>
            </p:custDataLst>
          </p:nvPr>
        </p:nvSpPr>
        <p:spPr>
          <a:xfrm>
            <a:off x="198438" y="6356350"/>
            <a:ext cx="38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Bill Howe, </a:t>
            </a:r>
            <a:r>
              <a:rPr lang="en-US" dirty="0" err="1"/>
              <a:t>eScience</a:t>
            </a:r>
            <a:r>
              <a:rPr lang="en-US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10946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1222</Words>
  <Application>Microsoft Office PowerPoint</Application>
  <PresentationFormat>On-screen Show (4:3)</PresentationFormat>
  <Paragraphs>212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Courier New</vt:lpstr>
      <vt:lpstr>Times New Roman</vt:lpstr>
      <vt:lpstr>Wingdings</vt:lpstr>
      <vt:lpstr>Office Theme</vt:lpstr>
      <vt:lpstr>Introduction to Data Programming</vt:lpstr>
      <vt:lpstr>Agenda for  Today</vt:lpstr>
      <vt:lpstr>Welcome to CSE 160!</vt:lpstr>
      <vt:lpstr>Aside: Is CSE 160 the course for you?</vt:lpstr>
      <vt:lpstr>Course staff</vt:lpstr>
      <vt:lpstr>Learning Objectives</vt:lpstr>
      <vt:lpstr>What this course is not</vt:lpstr>
      <vt:lpstr>PowerPoint Presentation</vt:lpstr>
      <vt:lpstr>All of science is reducing to computational data manipulation</vt:lpstr>
      <vt:lpstr>Example: Assessing treatment efficacy</vt:lpstr>
      <vt:lpstr>Python program to assess treatment efficacy</vt:lpstr>
      <vt:lpstr>Course logistics</vt:lpstr>
      <vt:lpstr>How to succeed</vt:lpstr>
      <vt:lpstr>Me (Ruth Anderson)</vt:lpstr>
      <vt:lpstr>Introductions on Ed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Programming</dc:title>
  <dc:creator>Ruth Anderson</dc:creator>
  <cp:lastModifiedBy>Ruth Anderson</cp:lastModifiedBy>
  <cp:revision>101</cp:revision>
  <cp:lastPrinted>2020-01-06T21:33:13Z</cp:lastPrinted>
  <dcterms:created xsi:type="dcterms:W3CDTF">2012-06-18T01:23:12Z</dcterms:created>
  <dcterms:modified xsi:type="dcterms:W3CDTF">2022-09-28T20:26:20Z</dcterms:modified>
</cp:coreProperties>
</file>