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93" r:id="rId4"/>
    <p:sldId id="292" r:id="rId5"/>
    <p:sldId id="294" r:id="rId6"/>
    <p:sldId id="295" r:id="rId7"/>
    <p:sldId id="289" r:id="rId8"/>
    <p:sldId id="290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91" autoAdjust="0"/>
  </p:normalViewPr>
  <p:slideViewPr>
    <p:cSldViewPr>
      <p:cViewPr varScale="1">
        <p:scale>
          <a:sx n="112" d="100"/>
          <a:sy n="112" d="100"/>
        </p:scale>
        <p:origin x="1904" y="60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academics/ugrad/overview/intro-cours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err="1" smtClean="0">
                <a:hlinkClick r:id="rId3"/>
              </a:rPr>
              <a:t>Cse</a:t>
            </a:r>
            <a:r>
              <a:rPr lang="en-US" u="none" dirty="0" smtClean="0">
                <a:hlinkClick r:id="rId3"/>
              </a:rPr>
              <a:t> Intro Courses:  </a:t>
            </a:r>
            <a:r>
              <a:rPr lang="en-US" dirty="0" smtClean="0">
                <a:hlinkClick r:id="rId3"/>
              </a:rPr>
              <a:t>https://www.cs.washington.edu/academics/ugrad/overview/intro-courses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dirty="0" smtClean="0"/>
              <a:t>https://www.cs.washington.edu/academics/ugrad/nonmajor-options/intro-courses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7AFF-980F-4D59-8DF6-919635D8DC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w.iasystem.org/survey/2490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ourses.cs.washington.edu/courses/cse143/" TargetMode="External"/><Relationship Id="rId13" Type="http://schemas.openxmlformats.org/officeDocument/2006/relationships/hyperlink" Target="https://courses.cs.washington.edu/courses/cse373/" TargetMode="External"/><Relationship Id="rId18" Type="http://schemas.openxmlformats.org/officeDocument/2006/relationships/hyperlink" Target="https://courses.cs.washington.edu/courses/cse413/" TargetMode="External"/><Relationship Id="rId3" Type="http://schemas.openxmlformats.org/officeDocument/2006/relationships/tags" Target="../tags/tag10.xml"/><Relationship Id="rId7" Type="http://schemas.openxmlformats.org/officeDocument/2006/relationships/hyperlink" Target="https://courses.cs.washington.edu/courses/cse142/" TargetMode="External"/><Relationship Id="rId12" Type="http://schemas.openxmlformats.org/officeDocument/2006/relationships/hyperlink" Target="https://courses.cs.washington.edu/courses/cse180/" TargetMode="External"/><Relationship Id="rId17" Type="http://schemas.openxmlformats.org/officeDocument/2006/relationships/hyperlink" Target="https://courses.cs.washington.edu/courses/cse410/" TargetMode="External"/><Relationship Id="rId2" Type="http://schemas.openxmlformats.org/officeDocument/2006/relationships/tags" Target="../tags/tag9.xml"/><Relationship Id="rId16" Type="http://schemas.openxmlformats.org/officeDocument/2006/relationships/hyperlink" Target="https://courses.cs.washington.edu/courses/cse374/" TargetMode="External"/><Relationship Id="rId20" Type="http://schemas.openxmlformats.org/officeDocument/2006/relationships/hyperlink" Target="https://courses.cs.washington.edu/courses/cse417/" TargetMode="External"/><Relationship Id="rId1" Type="http://schemas.openxmlformats.org/officeDocument/2006/relationships/tags" Target="../tags/tag8.xml"/><Relationship Id="rId6" Type="http://schemas.openxmlformats.org/officeDocument/2006/relationships/hyperlink" Target="https://courses.cs.washington.edu/courses/cse163/" TargetMode="External"/><Relationship Id="rId11" Type="http://schemas.openxmlformats.org/officeDocument/2006/relationships/hyperlink" Target="https://courses.cs.washington.edu/courses/cse416/" TargetMode="External"/><Relationship Id="rId5" Type="http://schemas.openxmlformats.org/officeDocument/2006/relationships/notesSlide" Target="../notesSlides/notesSlide1.xml"/><Relationship Id="rId15" Type="http://schemas.openxmlformats.org/officeDocument/2006/relationships/hyperlink" Target="https://courses.cs.washington.edu/courses/cse414/" TargetMode="External"/><Relationship Id="rId10" Type="http://schemas.openxmlformats.org/officeDocument/2006/relationships/hyperlink" Target="https://courses.cs.washington.edu/courses/cse154/" TargetMode="External"/><Relationship Id="rId19" Type="http://schemas.openxmlformats.org/officeDocument/2006/relationships/hyperlink" Target="https://courses.cs.washington.edu/courses/cse415/" TargetMode="External"/><Relationship Id="rId4" Type="http://schemas.openxmlformats.org/officeDocument/2006/relationships/slideLayout" Target="../slideLayouts/slideLayout2.xml"/><Relationship Id="rId9" Type="http://schemas.openxmlformats.org/officeDocument/2006/relationships/hyperlink" Target="https://courses.cs.washington.edu/courses/cse143x/" TargetMode="External"/><Relationship Id="rId14" Type="http://schemas.openxmlformats.org/officeDocument/2006/relationships/hyperlink" Target="https://courses.cs.washington.edu/courses/cse41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hyperlink" Target="https://www.cs.washington.edu/academics/ugrad/nonmajor-options/intro-courses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hyperlink" Target="https://courses.cs.washington.edu/courses/cse160/21au/which-class/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nestone.academy/runestone/static/pythonds/index.html" TargetMode="External"/><Relationship Id="rId3" Type="http://schemas.openxmlformats.org/officeDocument/2006/relationships/tags" Target="../tags/tag16.xml"/><Relationship Id="rId7" Type="http://schemas.openxmlformats.org/officeDocument/2006/relationships/hyperlink" Target="https://runestone.academy/runestone/books/published/thinkcspy/index.html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s://courses.cs.washington.edu/courses/cse160/21au/schedule/" TargetMode="External"/><Relationship Id="rId5" Type="http://schemas.openxmlformats.org/officeDocument/2006/relationships/hyperlink" Target="https://courses.cs.washington.edu/courses/cse160/21au/computing/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br>
              <a:rPr lang="en-US" dirty="0" smtClean="0"/>
            </a:br>
            <a:r>
              <a:rPr lang="en-US" dirty="0" smtClean="0"/>
              <a:t>Python, Java, CSE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 smtClean="0">
                <a:solidFill>
                  <a:schemeClr val="tx1"/>
                </a:solidFill>
              </a:rPr>
              <a:t>2021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your 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Please fill out evaluations for lecture AND for section</a:t>
            </a:r>
          </a:p>
          <a:p>
            <a:pPr lvl="1"/>
            <a:r>
              <a:rPr lang="en-US" dirty="0"/>
              <a:t>The link for lecture is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have come a long way from the first day of class!</a:t>
            </a:r>
          </a:p>
          <a:p>
            <a:pPr lvl="1"/>
            <a:r>
              <a:rPr lang="en-US" dirty="0" smtClean="0"/>
              <a:t>But there is more to learn!</a:t>
            </a:r>
          </a:p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4</a:t>
            </a:fld>
            <a:endParaRPr lang="en-US" altLang="en-US" sz="1400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More UW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534400" cy="505402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b="1" dirty="0" smtClean="0"/>
              <a:t>You could take any of these now!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[22wi </a:t>
            </a:r>
            <a:r>
              <a:rPr lang="en-US" altLang="en-US" sz="1800" dirty="0" smtClean="0"/>
              <a:t>&amp; </a:t>
            </a:r>
            <a:r>
              <a:rPr lang="en-US" altLang="en-US" sz="1800" dirty="0" smtClean="0"/>
              <a:t>22sp</a:t>
            </a:r>
            <a:r>
              <a:rPr lang="en-US" altLang="en-US" sz="1800" dirty="0" smtClean="0"/>
              <a:t>] </a:t>
            </a:r>
            <a:r>
              <a:rPr lang="en-US" altLang="en-US" sz="1800" b="1" dirty="0" smtClean="0">
                <a:hlinkClick r:id="rId6"/>
              </a:rPr>
              <a:t>CSE </a:t>
            </a:r>
            <a:r>
              <a:rPr lang="en-US" altLang="en-US" sz="1800" b="1" dirty="0">
                <a:hlinkClick r:id="rId6"/>
              </a:rPr>
              <a:t>163 </a:t>
            </a:r>
            <a:r>
              <a:rPr lang="en-US" altLang="en-US" sz="1800" dirty="0"/>
              <a:t>Intermediate Data </a:t>
            </a:r>
            <a:r>
              <a:rPr lang="en-US" altLang="en-US" sz="1800" dirty="0" smtClean="0"/>
              <a:t>Programming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[every quarter + summer] </a:t>
            </a:r>
            <a:r>
              <a:rPr lang="en-US" altLang="en-US" sz="1800" b="1" dirty="0" smtClean="0"/>
              <a:t>CSE </a:t>
            </a:r>
            <a:r>
              <a:rPr lang="en-US" altLang="en-US" sz="1800" b="1" dirty="0" smtClean="0">
                <a:hlinkClick r:id="rId7"/>
              </a:rPr>
              <a:t>142</a:t>
            </a:r>
            <a:r>
              <a:rPr lang="en-US" altLang="en-US" sz="1800" b="1" dirty="0" smtClean="0"/>
              <a:t>, </a:t>
            </a:r>
            <a:r>
              <a:rPr lang="en-US" altLang="en-US" sz="1800" b="1" dirty="0" smtClean="0">
                <a:hlinkClick r:id="rId8"/>
              </a:rPr>
              <a:t>143</a:t>
            </a:r>
            <a:r>
              <a:rPr lang="en-US" altLang="en-US" sz="1800" b="1" dirty="0" smtClean="0"/>
              <a:t>, </a:t>
            </a:r>
            <a:r>
              <a:rPr lang="en-US" altLang="en-US" sz="1800" b="1" dirty="0" smtClean="0">
                <a:hlinkClick r:id="rId9"/>
              </a:rPr>
              <a:t>143x</a:t>
            </a:r>
            <a:r>
              <a:rPr lang="en-US" altLang="en-US" sz="1800" b="1" dirty="0" smtClean="0"/>
              <a:t> </a:t>
            </a:r>
            <a:r>
              <a:rPr lang="en-US" altLang="en-US" sz="1800" dirty="0" smtClean="0"/>
              <a:t>Programming in Java  (143x only in fall)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[22wi &amp; 22sp] </a:t>
            </a:r>
            <a:r>
              <a:rPr lang="en-US" altLang="en-US" sz="1800" b="1" dirty="0" smtClean="0">
                <a:hlinkClick r:id="rId10"/>
              </a:rPr>
              <a:t>CSE 154  </a:t>
            </a:r>
            <a:r>
              <a:rPr lang="en-US" altLang="en-US" sz="1800" dirty="0" smtClean="0"/>
              <a:t>Web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[22sp</a:t>
            </a:r>
            <a:r>
              <a:rPr lang="en-US" altLang="en-US" sz="1800" dirty="0" smtClean="0"/>
              <a:t>] </a:t>
            </a:r>
            <a:r>
              <a:rPr lang="en-US" altLang="en-US" sz="1800" b="1" dirty="0" smtClean="0">
                <a:hlinkClick r:id="rId11"/>
              </a:rPr>
              <a:t>CSE/STAT </a:t>
            </a:r>
            <a:r>
              <a:rPr lang="en-US" altLang="en-US" sz="1800" b="1" dirty="0" smtClean="0">
                <a:hlinkClick r:id="rId11"/>
              </a:rPr>
              <a:t>416 </a:t>
            </a:r>
            <a:r>
              <a:rPr lang="en-US" altLang="en-US" sz="1800" dirty="0" smtClean="0"/>
              <a:t>Intro to Machine Learning  (requires Stat 311/390)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[every </a:t>
            </a:r>
            <a:r>
              <a:rPr lang="en-US" altLang="en-US" sz="1800" dirty="0" smtClean="0"/>
              <a:t>quarter] </a:t>
            </a:r>
            <a:r>
              <a:rPr lang="en-US" altLang="en-US" sz="1800" b="1" dirty="0" smtClean="0">
                <a:hlinkClick r:id="rId12"/>
              </a:rPr>
              <a:t>INFO/</a:t>
            </a:r>
            <a:r>
              <a:rPr lang="en-US" altLang="en-US" sz="1800" b="1" u="sng" dirty="0" smtClean="0">
                <a:hlinkClick r:id="rId12"/>
              </a:rPr>
              <a:t>STAT</a:t>
            </a:r>
            <a:r>
              <a:rPr lang="en-US" altLang="en-US" sz="1800" b="1" dirty="0" smtClean="0">
                <a:hlinkClick r:id="rId12"/>
              </a:rPr>
              <a:t>/CSE 180 </a:t>
            </a:r>
            <a:r>
              <a:rPr lang="en-US" altLang="en-US" sz="1800" dirty="0" smtClean="0"/>
              <a:t>Intro to Data Science (some Math pre-</a:t>
            </a:r>
            <a:r>
              <a:rPr lang="en-US" altLang="en-US" sz="1800" dirty="0" err="1" smtClean="0"/>
              <a:t>req</a:t>
            </a:r>
            <a:r>
              <a:rPr lang="en-US" altLang="en-US" sz="1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smtClean="0"/>
              <a:t>Require </a:t>
            </a:r>
            <a:r>
              <a:rPr lang="en-US" altLang="en-US" sz="1800" b="1" dirty="0" smtClean="0"/>
              <a:t>CSE 143</a:t>
            </a:r>
            <a:r>
              <a:rPr lang="en-US" altLang="en-US" sz="1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[every quarter] </a:t>
            </a:r>
            <a:r>
              <a:rPr lang="en-US" altLang="en-US" sz="1800" b="1" dirty="0" smtClean="0">
                <a:hlinkClick r:id="rId13"/>
              </a:rPr>
              <a:t>CSE 373  </a:t>
            </a:r>
            <a:r>
              <a:rPr lang="en-US" altLang="en-US" sz="1800" dirty="0" smtClean="0"/>
              <a:t>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[22sp</a:t>
            </a:r>
            <a:r>
              <a:rPr lang="en-US" altLang="en-US" sz="1800" dirty="0" smtClean="0"/>
              <a:t>] </a:t>
            </a:r>
            <a:r>
              <a:rPr lang="en-US" altLang="en-US" sz="1800" b="1" dirty="0" smtClean="0">
                <a:hlinkClick r:id="rId14"/>
              </a:rPr>
              <a:t>CSE 412  </a:t>
            </a:r>
            <a:r>
              <a:rPr lang="en-US" altLang="en-US" sz="1800" dirty="0" smtClean="0"/>
              <a:t>Intro to Data Visualization </a:t>
            </a:r>
            <a:r>
              <a:rPr lang="en-US" altLang="en-US" sz="1800" dirty="0" smtClean="0"/>
              <a:t>(requires CSE 143 or </a:t>
            </a:r>
            <a:r>
              <a:rPr lang="en-US" altLang="en-US" sz="1800" dirty="0" smtClean="0"/>
              <a:t>CSE 163)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[22wi &amp; 22sp] </a:t>
            </a:r>
            <a:r>
              <a:rPr lang="en-US" altLang="en-US" sz="1800" b="1" dirty="0">
                <a:hlinkClick r:id="rId15"/>
              </a:rPr>
              <a:t>CSE </a:t>
            </a:r>
            <a:r>
              <a:rPr lang="en-US" altLang="en-US" sz="1800" b="1" dirty="0">
                <a:hlinkClick r:id="rId15"/>
              </a:rPr>
              <a:t>414 </a:t>
            </a:r>
            <a:r>
              <a:rPr lang="en-US" altLang="en-US" sz="1800" b="1" dirty="0" smtClean="0">
                <a:hlinkClick r:id="rId15"/>
              </a:rPr>
              <a:t> </a:t>
            </a:r>
            <a:r>
              <a:rPr lang="en-US" altLang="en-US" sz="1800" dirty="0" smtClean="0"/>
              <a:t>Databases</a:t>
            </a: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[22wi &amp; 22sp] </a:t>
            </a:r>
            <a:r>
              <a:rPr lang="en-US" altLang="en-US" sz="1800" b="1" dirty="0">
                <a:hlinkClick r:id="rId16"/>
              </a:rPr>
              <a:t>CSE </a:t>
            </a:r>
            <a:r>
              <a:rPr lang="en-US" altLang="en-US" sz="1800" b="1" dirty="0" smtClean="0">
                <a:hlinkClick r:id="rId16"/>
              </a:rPr>
              <a:t>374 </a:t>
            </a:r>
            <a:r>
              <a:rPr lang="en-US" altLang="en-US" sz="1800" b="1" dirty="0" smtClean="0"/>
              <a:t> </a:t>
            </a:r>
            <a:r>
              <a:rPr lang="en-US" altLang="en-US" sz="1800" dirty="0" smtClean="0"/>
              <a:t>Intermediate Programming  Concepts &amp; Tools </a:t>
            </a:r>
          </a:p>
          <a:p>
            <a:pPr eaLnBrk="1" hangingPunct="1">
              <a:lnSpc>
                <a:spcPct val="90000"/>
              </a:lnSpc>
            </a:pPr>
            <a:endParaRPr lang="en-US" altLang="en-US" sz="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1800" dirty="0"/>
              <a:t>Require </a:t>
            </a:r>
            <a:r>
              <a:rPr lang="en-US" altLang="en-US" sz="1800" b="1" dirty="0"/>
              <a:t>CSE </a:t>
            </a:r>
            <a:r>
              <a:rPr lang="en-US" altLang="en-US" sz="1800" b="1" dirty="0" smtClean="0"/>
              <a:t>373</a:t>
            </a:r>
            <a:r>
              <a:rPr lang="en-US" altLang="en-US" sz="1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hlinkClick r:id="rId17"/>
              </a:rPr>
              <a:t>CSE 410 </a:t>
            </a:r>
            <a:r>
              <a:rPr lang="en-US" altLang="en-US" sz="1800" dirty="0" smtClean="0"/>
              <a:t>Computer Systems 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hlinkClick r:id="rId18"/>
              </a:rPr>
              <a:t>CSE 413 </a:t>
            </a:r>
            <a:r>
              <a:rPr lang="en-US" altLang="en-US" sz="1800" dirty="0" smtClean="0"/>
              <a:t>Programming Languages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hlinkClick r:id="rId19"/>
              </a:rPr>
              <a:t>CSE 415 </a:t>
            </a:r>
            <a:r>
              <a:rPr lang="en-US" altLang="en-US" sz="1800" dirty="0" smtClean="0"/>
              <a:t>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1" dirty="0" smtClean="0">
                <a:hlinkClick r:id="rId20"/>
              </a:rPr>
              <a:t>CSE 417 </a:t>
            </a:r>
            <a:r>
              <a:rPr lang="en-US" altLang="en-US" sz="1800" dirty="0" smtClean="0"/>
              <a:t>Algorithms and Complexity </a:t>
            </a:r>
          </a:p>
        </p:txBody>
      </p:sp>
    </p:spTree>
    <p:extLst>
      <p:ext uri="{BB962C8B-B14F-4D97-AF65-F5344CB8AC3E}">
        <p14:creationId xmlns:p14="http://schemas.microsoft.com/office/powerpoint/2010/main" val="291850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5</a:t>
            </a:fld>
            <a:endParaRPr lang="en-US" altLang="en-US" sz="1400" dirty="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More Info on UW CSE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199"/>
            <a:ext cx="8915400" cy="5054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Which Course should I take: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hlinkClick r:id="rId6"/>
              </a:rPr>
              <a:t>https://courses.cs.washington.edu/courses/cse160/21au/which-class/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Intro CSE courses</a:t>
            </a:r>
            <a:r>
              <a:rPr lang="en-US" altLang="en-US" dirty="0"/>
              <a:t>: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hlinkClick r:id="rId7"/>
              </a:rPr>
              <a:t>https</a:t>
            </a:r>
            <a:r>
              <a:rPr lang="en-US" altLang="en-US" sz="1800" dirty="0">
                <a:hlinkClick r:id="rId7"/>
              </a:rPr>
              <a:t>://</a:t>
            </a:r>
            <a:r>
              <a:rPr lang="en-US" altLang="en-US" sz="1800" dirty="0" smtClean="0">
                <a:hlinkClick r:id="rId7"/>
              </a:rPr>
              <a:t>www.cs.washington.edu/academics/ugrad/nonmajor-options/intro-courses</a:t>
            </a:r>
            <a:r>
              <a:rPr lang="en-US" altLang="en-US" sz="1800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en-US" sz="1400" dirty="0"/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6705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Python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More Python practice:</a:t>
            </a:r>
          </a:p>
          <a:p>
            <a:pPr lvl="1"/>
            <a:r>
              <a:rPr lang="en-US" sz="2000" dirty="0" smtClean="0">
                <a:hlinkClick r:id="rId5"/>
              </a:rPr>
              <a:t>https://courses.cs.washington.edu/courses/cse160/21au/computing/</a:t>
            </a:r>
            <a:endParaRPr lang="en-US" sz="2000" dirty="0" smtClean="0"/>
          </a:p>
          <a:p>
            <a:r>
              <a:rPr lang="en-US" dirty="0" err="1" smtClean="0"/>
              <a:t>Runestone</a:t>
            </a:r>
            <a:r>
              <a:rPr lang="en-US" dirty="0" smtClean="0"/>
              <a:t> – free </a:t>
            </a:r>
            <a:r>
              <a:rPr lang="en-US" dirty="0" smtClean="0"/>
              <a:t>interactive textbooks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How to Think Like a Computer </a:t>
            </a:r>
            <a:r>
              <a:rPr lang="en-US" dirty="0" smtClean="0"/>
              <a:t>Scientist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(the “Try” text we </a:t>
            </a:r>
            <a:r>
              <a:rPr lang="en-US" sz="2000" dirty="0" smtClean="0">
                <a:hlinkClick r:id="rId6"/>
              </a:rPr>
              <a:t>used this quarter</a:t>
            </a:r>
            <a:r>
              <a:rPr lang="en-US" sz="2000" dirty="0" smtClean="0"/>
              <a:t>) </a:t>
            </a:r>
            <a:r>
              <a:rPr lang="en-US" sz="1800" dirty="0" smtClean="0">
                <a:hlinkClick r:id="rId7"/>
              </a:rPr>
              <a:t>https</a:t>
            </a:r>
            <a:r>
              <a:rPr lang="en-US" sz="1800" dirty="0">
                <a:hlinkClick r:id="rId7"/>
              </a:rPr>
              <a:t>://</a:t>
            </a:r>
            <a:r>
              <a:rPr lang="en-US" sz="1800" dirty="0" smtClean="0">
                <a:hlinkClick r:id="rId7"/>
              </a:rPr>
              <a:t>runestone.academy/runestone/books/published/thinkcspy/index.html</a:t>
            </a:r>
            <a:r>
              <a:rPr lang="en-US" sz="1800" dirty="0" smtClean="0"/>
              <a:t> </a:t>
            </a:r>
          </a:p>
          <a:p>
            <a:pPr lvl="1"/>
            <a:r>
              <a:rPr lang="en-US" dirty="0"/>
              <a:t>Problem Solving with Algorithms and Data Structures using </a:t>
            </a:r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sz="2000" dirty="0" smtClean="0">
                <a:hlinkClick r:id="rId8"/>
              </a:rPr>
              <a:t>https</a:t>
            </a:r>
            <a:r>
              <a:rPr lang="en-US" sz="2000" dirty="0" smtClean="0">
                <a:hlinkClick r:id="rId8"/>
              </a:rPr>
              <a:t>://runestone.academy/runestone/static/pythonds/index.html</a:t>
            </a:r>
            <a:r>
              <a:rPr lang="en-US" sz="2000" dirty="0" smtClean="0"/>
              <a:t>   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506</Words>
  <Application>Microsoft Office PowerPoint</Application>
  <PresentationFormat>On-screen Show (4:3)</PresentationFormat>
  <Paragraphs>104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What Next? Python, Java, CSE Courses</vt:lpstr>
      <vt:lpstr>We want your feedback!</vt:lpstr>
      <vt:lpstr>There is more to learn!</vt:lpstr>
      <vt:lpstr>More UW Computer Science Courses!!</vt:lpstr>
      <vt:lpstr>More Info on UW CSE Courses!!</vt:lpstr>
      <vt:lpstr>More Python Resources</vt:lpstr>
      <vt:lpstr>Why the Python language?</vt:lpstr>
      <vt:lpstr>Comparison of Python with Java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Ruth Anderson</cp:lastModifiedBy>
  <cp:revision>88</cp:revision>
  <cp:lastPrinted>2016-03-11T19:13:06Z</cp:lastPrinted>
  <dcterms:created xsi:type="dcterms:W3CDTF">2012-08-17T15:39:44Z</dcterms:created>
  <dcterms:modified xsi:type="dcterms:W3CDTF">2021-12-08T23:17:05Z</dcterms:modified>
</cp:coreProperties>
</file>