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7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8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9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0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34" r:id="rId3"/>
    <p:sldId id="335" r:id="rId4"/>
    <p:sldId id="326" r:id="rId5"/>
    <p:sldId id="306" r:id="rId6"/>
    <p:sldId id="336" r:id="rId7"/>
    <p:sldId id="303" r:id="rId8"/>
    <p:sldId id="339" r:id="rId9"/>
    <p:sldId id="333" r:id="rId10"/>
    <p:sldId id="338" r:id="rId11"/>
    <p:sldId id="337" r:id="rId12"/>
    <p:sldId id="307" r:id="rId13"/>
    <p:sldId id="314" r:id="rId14"/>
    <p:sldId id="329" r:id="rId15"/>
    <p:sldId id="330" r:id="rId16"/>
    <p:sldId id="331" r:id="rId17"/>
    <p:sldId id="332" r:id="rId18"/>
    <p:sldId id="320" r:id="rId19"/>
    <p:sldId id="313" r:id="rId20"/>
    <p:sldId id="325" r:id="rId21"/>
    <p:sldId id="316" r:id="rId22"/>
    <p:sldId id="295" r:id="rId23"/>
    <p:sldId id="317" r:id="rId24"/>
    <p:sldId id="319" r:id="rId25"/>
    <p:sldId id="327" r:id="rId26"/>
    <p:sldId id="328" r:id="rId27"/>
    <p:sldId id="321" r:id="rId28"/>
    <p:sldId id="322" r:id="rId29"/>
    <p:sldId id="323" r:id="rId30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84293" autoAdjust="0"/>
  </p:normalViewPr>
  <p:slideViewPr>
    <p:cSldViewPr>
      <p:cViewPr varScale="1">
        <p:scale>
          <a:sx n="107" d="100"/>
          <a:sy n="107" d="100"/>
        </p:scale>
        <p:origin x="17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8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2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9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55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63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hyperlink" Target="https://courses.cs.washington.edu/courses/cse160/20au/computing/syntax_examples.html" TargetMode="Externa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hyperlink" Target="https://www.python.org/dev/peps/pep-0008/#class-names" TargetMode="Externa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 smtClean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Haven’t I Seen This Before?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381000" y="1445543"/>
            <a:ext cx="5009705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g = 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g.add_node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g.add_edge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(1, 2)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g.nodes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g.edges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Graph()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rj.add_node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Romeo")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practice_graph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practice_graph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.add_node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A")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5027222" y="1920544"/>
            <a:ext cx="3811978" cy="612648"/>
          </a:xfrm>
          <a:prstGeom prst="wedgeRectCallout">
            <a:avLst>
              <a:gd name="adj1" fmla="val -130217"/>
              <a:gd name="adj2" fmla="val -56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Similar to how we called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set() </a:t>
            </a:r>
            <a:r>
              <a:rPr lang="en-US" sz="1600" dirty="0" smtClean="0">
                <a:solidFill>
                  <a:schemeClr val="tx1"/>
                </a:solidFill>
              </a:rPr>
              <a:t>or </a:t>
            </a:r>
            <a:r>
              <a:rPr lang="en-US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constructors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5027222" y="2802435"/>
            <a:ext cx="3809999" cy="803611"/>
          </a:xfrm>
          <a:prstGeom prst="wedgeRectCallout">
            <a:avLst>
              <a:gd name="adj1" fmla="val -103337"/>
              <a:gd name="adj2" fmla="val -685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Modifies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sz="1600" dirty="0" smtClean="0">
                <a:solidFill>
                  <a:schemeClr val="tx1"/>
                </a:solidFill>
              </a:rPr>
              <a:t> object, similar to how we called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.sort()</a:t>
            </a:r>
            <a:r>
              <a:rPr lang="en-US" sz="16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on instances of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</a:t>
            </a:r>
            <a:endParaRPr lang="en-US" sz="1600" b="1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5027222" y="3810000"/>
            <a:ext cx="3809999" cy="759747"/>
          </a:xfrm>
          <a:prstGeom prst="wedgeRectCallout">
            <a:avLst>
              <a:gd name="adj1" fmla="val -103159"/>
              <a:gd name="adj2" fmla="val -1021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>
                <a:solidFill>
                  <a:schemeClr val="tx1"/>
                </a:solidFill>
              </a:rPr>
              <a:t>Queries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object, </a:t>
            </a:r>
            <a:r>
              <a:rPr lang="en-US" sz="1600" dirty="0" smtClean="0">
                <a:solidFill>
                  <a:schemeClr val="tx1"/>
                </a:solidFill>
              </a:rPr>
              <a:t>similar to how we called </a:t>
            </a: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.items()</a:t>
            </a:r>
            <a:r>
              <a:rPr lang="en-US" sz="16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on instances of </a:t>
            </a:r>
            <a:r>
              <a:rPr lang="en-US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s</a:t>
            </a:r>
            <a:endParaRPr lang="en-US" sz="1600" b="1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667000" y="2362200"/>
            <a:ext cx="228600" cy="533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2681844" y="3139049"/>
            <a:ext cx="228600" cy="533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If you were implementing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dirty="0" smtClean="0"/>
              <a:t> class, how would you store the nodes and the edges?</a:t>
            </a:r>
          </a:p>
          <a:p>
            <a:pPr lvl="1"/>
            <a:r>
              <a:rPr lang="en-US" dirty="0" smtClean="0"/>
              <a:t>Would you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 err="1" smtClean="0">
                <a:cs typeface="Courier New" panose="02070309020205020404" pitchFamily="49" charset="0"/>
              </a:rPr>
              <a:t>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would you implement methods like: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edges()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neighbors(a)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92518" y="1730856"/>
            <a:ext cx="1137082" cy="1115257"/>
            <a:chOff x="7092518" y="1730856"/>
            <a:chExt cx="1137082" cy="1115257"/>
          </a:xfrm>
        </p:grpSpPr>
        <p:sp>
          <p:nvSpPr>
            <p:cNvPr id="30" name="Oval 29"/>
            <p:cNvSpPr/>
            <p:nvPr>
              <p:custDataLst>
                <p:tags r:id="rId4"/>
              </p:custDataLst>
            </p:nvPr>
          </p:nvSpPr>
          <p:spPr>
            <a:xfrm>
              <a:off x="7510508" y="1730856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1" name="Oval 30"/>
            <p:cNvSpPr/>
            <p:nvPr>
              <p:custDataLst>
                <p:tags r:id="rId5"/>
              </p:custDataLst>
            </p:nvPr>
          </p:nvSpPr>
          <p:spPr>
            <a:xfrm>
              <a:off x="7092518" y="2442549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>
              <p:custDataLst>
                <p:tags r:id="rId6"/>
              </p:custDataLst>
            </p:nvPr>
          </p:nvSpPr>
          <p:spPr>
            <a:xfrm>
              <a:off x="7870054" y="2465113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5" name="Straight Arrow Connector 4"/>
            <p:cNvCxnSpPr>
              <a:endCxn id="32" idx="2"/>
            </p:cNvCxnSpPr>
            <p:nvPr>
              <p:custDataLst>
                <p:tags r:id="rId7"/>
              </p:custDataLst>
            </p:nvPr>
          </p:nvCxnSpPr>
          <p:spPr>
            <a:xfrm>
              <a:off x="7410315" y="2653519"/>
              <a:ext cx="459739" cy="2094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30" idx="3"/>
              <a:endCxn id="31" idx="0"/>
            </p:cNvCxnSpPr>
            <p:nvPr>
              <p:custDataLst>
                <p:tags r:id="rId8"/>
              </p:custDataLst>
            </p:nvPr>
          </p:nvCxnSpPr>
          <p:spPr>
            <a:xfrm flipH="1">
              <a:off x="7272291" y="2056060"/>
              <a:ext cx="290871" cy="386489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Possible Representations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 smtClean="0"/>
              <a:t>nodes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 smtClean="0"/>
              <a:t> of edges</a:t>
            </a:r>
            <a:endParaRPr lang="en-US" sz="2400" dirty="0" smtClean="0"/>
          </a:p>
          <a:p>
            <a:pPr lvl="2"/>
            <a:r>
              <a:rPr lang="en-US" sz="2000" dirty="0" smtClean="0">
                <a:cs typeface="Courier New" panose="02070309020205020404" pitchFamily="49" charset="0"/>
              </a:rPr>
              <a:t>nodes are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{a, b, c}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edges are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b), 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c)}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dirty="0" smtClean="0"/>
              <a:t> with node for key,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dirty="0"/>
              <a:t> of </a:t>
            </a:r>
            <a:r>
              <a:rPr lang="en-US" sz="2400" dirty="0" smtClean="0"/>
              <a:t>neighbors as value</a:t>
            </a:r>
            <a:endParaRPr lang="en-US" sz="2400" dirty="0"/>
          </a:p>
          <a:p>
            <a:pPr lvl="2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[b],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b: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[a, c],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c: [b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092518" y="1730856"/>
            <a:ext cx="1137082" cy="1115257"/>
            <a:chOff x="7092518" y="1730856"/>
            <a:chExt cx="1137082" cy="1115257"/>
          </a:xfrm>
        </p:grpSpPr>
        <p:sp>
          <p:nvSpPr>
            <p:cNvPr id="33" name="Oval 32"/>
            <p:cNvSpPr/>
            <p:nvPr>
              <p:custDataLst>
                <p:tags r:id="rId4"/>
              </p:custDataLst>
            </p:nvPr>
          </p:nvSpPr>
          <p:spPr>
            <a:xfrm>
              <a:off x="7510508" y="1730856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5" name="Oval 34"/>
            <p:cNvSpPr/>
            <p:nvPr>
              <p:custDataLst>
                <p:tags r:id="rId5"/>
              </p:custDataLst>
            </p:nvPr>
          </p:nvSpPr>
          <p:spPr>
            <a:xfrm>
              <a:off x="7092518" y="2442549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6" name="Oval 35"/>
            <p:cNvSpPr/>
            <p:nvPr>
              <p:custDataLst>
                <p:tags r:id="rId6"/>
              </p:custDataLst>
            </p:nvPr>
          </p:nvSpPr>
          <p:spPr>
            <a:xfrm>
              <a:off x="7870054" y="2465113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>
              <p:custDataLst>
                <p:tags r:id="rId7"/>
              </p:custDataLst>
            </p:nvPr>
          </p:nvCxnSpPr>
          <p:spPr>
            <a:xfrm>
              <a:off x="7410315" y="2653519"/>
              <a:ext cx="459739" cy="2094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3"/>
              <a:endCxn id="35" idx="0"/>
            </p:cNvCxnSpPr>
            <p:nvPr>
              <p:custDataLst>
                <p:tags r:id="rId8"/>
              </p:custDataLst>
            </p:nvPr>
          </p:nvCxnSpPr>
          <p:spPr>
            <a:xfrm flipH="1">
              <a:off x="7272291" y="2056060"/>
              <a:ext cx="290871" cy="386489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</a:t>
            </a:r>
            <a:r>
              <a:rPr lang="en-US" sz="3600" u="sng" dirty="0" smtClean="0"/>
              <a:t>module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filename to its frequency in the file"""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8208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8696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1900" dirty="0" smtClean="0"/>
              <a:t>]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 smtClean="0"/>
              <a:t>Return </a:t>
            </a:r>
            <a:r>
              <a:rPr lang="en-US" sz="2000" dirty="0"/>
              <a:t>the value for </a:t>
            </a:r>
            <a:r>
              <a:rPr lang="en-US" sz="2000" i="1" dirty="0"/>
              <a:t>key</a:t>
            </a:r>
            <a:r>
              <a:rPr lang="en-US" sz="2000" dirty="0"/>
              <a:t> if </a:t>
            </a:r>
            <a:r>
              <a:rPr lang="en-US" sz="2000" i="1" dirty="0"/>
              <a:t>key</a:t>
            </a:r>
            <a:r>
              <a:rPr lang="en-US" sz="2000" dirty="0"/>
              <a:t> is in the dictionary, else </a:t>
            </a:r>
            <a:r>
              <a:rPr lang="en-US" sz="2000" i="1" dirty="0"/>
              <a:t>default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</a:t>
            </a:r>
            <a:r>
              <a:rPr lang="en-US" sz="2000" dirty="0"/>
              <a:t> </a:t>
            </a:r>
            <a:r>
              <a:rPr lang="en-US" sz="2000" i="1" dirty="0"/>
              <a:t>default</a:t>
            </a:r>
            <a:r>
              <a:rPr lang="en-US" sz="2000" dirty="0"/>
              <a:t> is not given, it defaults to None, so that this method never raises a KeyError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cs typeface="Courier New" pitchFamily="49" charset="0"/>
              </a:rPr>
              <a:t>See in CSE 160 Syntax examples: </a:t>
            </a:r>
            <a:r>
              <a:rPr lang="en-US" sz="2000" dirty="0" smtClean="0">
                <a:hlinkClick r:id="rId7"/>
              </a:rPr>
              <a:t>https://courses.cs.washington.edu/courses/cse160/20au/computing/syntax_examples.html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85800" y="4724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client </a:t>
            </a:r>
            <a:r>
              <a:rPr lang="en-US" dirty="0"/>
              <a:t>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</a:t>
            </a:r>
            <a:r>
              <a:rPr lang="en-US" dirty="0" smtClean="0"/>
              <a:t>list of tuples), it </a:t>
            </a:r>
            <a:r>
              <a:rPr lang="en-US" dirty="0"/>
              <a:t>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Datatypes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</a:t>
            </a:r>
            <a:r>
              <a:rPr lang="en-US" b="1" dirty="0" smtClean="0"/>
              <a:t>namespace</a:t>
            </a:r>
            <a:r>
              <a:rPr lang="en-US" dirty="0" smtClean="0"/>
              <a:t> for:</a:t>
            </a:r>
          </a:p>
          <a:p>
            <a:pPr lvl="1"/>
            <a:r>
              <a:rPr lang="en-US" b="1" dirty="0" smtClean="0"/>
              <a:t>Variables</a:t>
            </a:r>
            <a:r>
              <a:rPr lang="en-US" dirty="0" smtClean="0"/>
              <a:t> </a:t>
            </a:r>
            <a:r>
              <a:rPr lang="en-US" dirty="0" smtClean="0"/>
              <a:t>or “</a:t>
            </a:r>
            <a:r>
              <a:rPr lang="en-US" b="1" dirty="0" smtClean="0"/>
              <a:t>fields</a:t>
            </a:r>
            <a:r>
              <a:rPr lang="en-US" dirty="0" smtClean="0"/>
              <a:t>” to </a:t>
            </a:r>
            <a:r>
              <a:rPr lang="en-US" dirty="0" smtClean="0"/>
              <a:t>hold the data</a:t>
            </a:r>
          </a:p>
          <a:p>
            <a:pPr lvl="1"/>
            <a:r>
              <a:rPr lang="en-US" b="1" dirty="0" smtClean="0"/>
              <a:t>Functions</a:t>
            </a:r>
            <a:r>
              <a:rPr lang="en-US" dirty="0" smtClean="0"/>
              <a:t>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</a:p>
          <a:p>
            <a:pPr lvl="3"/>
            <a:r>
              <a:rPr lang="en-US" dirty="0" smtClean="0"/>
              <a:t>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bound to</a:t>
            </a:r>
            <a:endParaRPr lang="en-US" dirty="0"/>
          </a:p>
          <a:p>
            <a:pPr lvl="3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1) Procedural abstraction</a:t>
            </a:r>
            <a:r>
              <a:rPr lang="en-US" dirty="0"/>
              <a:t> </a:t>
            </a:r>
            <a:r>
              <a:rPr lang="en-US" dirty="0" smtClean="0"/>
              <a:t>- Already covered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2) Data abstraction</a:t>
            </a:r>
            <a:r>
              <a:rPr lang="en-US" dirty="0"/>
              <a:t> </a:t>
            </a:r>
            <a:r>
              <a:rPr lang="en-US" dirty="0" smtClean="0"/>
              <a:t>- Topic for today!</a:t>
            </a:r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ordcounts_dict</a:t>
            </a:r>
            <a:endParaRPr lang="en-US" sz="1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(the name of the class)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no one does it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way!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[0:k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en-US" dirty="0" err="1" smtClean="0">
                <a:solidFill>
                  <a:schemeClr val="tx1"/>
                </a:solidFill>
              </a:rPr>
              <a:t>init</a:t>
            </a:r>
            <a:r>
              <a:rPr lang="en-US" dirty="0" smtClean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 smtClean="0"/>
              <a:t>The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file, 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r>
              <a:rPr lang="en-US" dirty="0" smtClean="0"/>
              <a:t>Hint: This must appear in the doc string of every function related to the word count! 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Review: Procedural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Define </a:t>
            </a:r>
            <a:r>
              <a:rPr lang="en-US" dirty="0"/>
              <a:t>a </a:t>
            </a:r>
            <a:r>
              <a:rPr lang="en-US" dirty="0" smtClean="0"/>
              <a:t>function specification that describes how to use the function</a:t>
            </a:r>
          </a:p>
          <a:p>
            <a:pPr lvl="1"/>
            <a:r>
              <a:rPr lang="en-US" sz="2900" dirty="0" smtClean="0"/>
              <a:t>Aside: a function is sometimes called a “procedure”</a:t>
            </a:r>
            <a:endParaRPr lang="en-US" sz="2900" dirty="0"/>
          </a:p>
          <a:p>
            <a:r>
              <a:rPr lang="en-US" dirty="0" smtClean="0"/>
              <a:t>Hide </a:t>
            </a:r>
            <a:r>
              <a:rPr lang="en-US" dirty="0"/>
              <a:t>implementation </a:t>
            </a:r>
            <a:r>
              <a:rPr lang="en-US" dirty="0" smtClean="0"/>
              <a:t>details from the </a:t>
            </a:r>
            <a:r>
              <a:rPr lang="en-US" b="1" dirty="0" smtClean="0"/>
              <a:t>user/client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You know how to USE the functions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 smtClean="0"/>
              <a:t> and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</a:p>
          <a:p>
            <a:pPr lvl="1"/>
            <a:r>
              <a:rPr lang="en-US" sz="2900" dirty="0" smtClean="0">
                <a:cs typeface="Courier New" panose="02070309020205020404" pitchFamily="49" charset="0"/>
              </a:rPr>
              <a:t>You do not know how these functions are IMPLEMENTED</a:t>
            </a:r>
            <a:endParaRPr lang="en-US" sz="2900" dirty="0">
              <a:cs typeface="Courier New" panose="02070309020205020404" pitchFamily="49" charset="0"/>
            </a:endParaRP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Procedural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IMPLEMENTED.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Define </a:t>
            </a:r>
            <a:r>
              <a:rPr lang="en-US" dirty="0"/>
              <a:t>what the datatype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</a:t>
            </a:r>
            <a:r>
              <a:rPr lang="en-US" dirty="0"/>
              <a:t>operations from the </a:t>
            </a:r>
            <a:r>
              <a:rPr lang="en-US" b="1" dirty="0"/>
              <a:t>user/client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You know how to USE the </a:t>
            </a:r>
            <a:r>
              <a:rPr lang="en-US" dirty="0" smtClean="0"/>
              <a:t>datatypes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 smtClean="0">
                <a:cs typeface="Courier New" panose="02070309020205020404" pitchFamily="49" charset="0"/>
              </a:rPr>
              <a:t> 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900" dirty="0">
                <a:cs typeface="Courier New" panose="02070309020205020404" pitchFamily="49" charset="0"/>
              </a:rPr>
              <a:t>You do not know how these </a:t>
            </a:r>
            <a:r>
              <a:rPr lang="en-US" sz="2900" dirty="0" smtClean="0">
                <a:cs typeface="Courier New" panose="02070309020205020404" pitchFamily="49" charset="0"/>
              </a:rPr>
              <a:t>are actually stored in memory or how operations on them are IMPLEMENTED</a:t>
            </a:r>
            <a:endParaRPr lang="en-US" sz="2900" dirty="0">
              <a:cs typeface="Courier New" panose="02070309020205020404" pitchFamily="49" charset="0"/>
            </a:endParaRPr>
          </a:p>
          <a:p>
            <a:pPr lvl="2"/>
            <a:r>
              <a:rPr lang="en-US" sz="2500" dirty="0" smtClean="0">
                <a:cs typeface="Courier New" panose="02070309020205020404" pitchFamily="49" charset="0"/>
              </a:rPr>
              <a:t>How is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.sort() </a:t>
            </a:r>
            <a:r>
              <a:rPr lang="en-US" sz="2500" dirty="0" smtClean="0">
                <a:cs typeface="Courier New" panose="02070309020205020404" pitchFamily="49" charset="0"/>
              </a:rPr>
              <a:t>implemented on lists?</a:t>
            </a:r>
          </a:p>
          <a:p>
            <a:pPr lvl="2"/>
            <a:r>
              <a:rPr lang="en-US" sz="2500" dirty="0" smtClean="0">
                <a:cs typeface="Courier New" panose="02070309020205020404" pitchFamily="49" charset="0"/>
              </a:rPr>
              <a:t>How is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.items() </a:t>
            </a:r>
            <a:r>
              <a:rPr lang="en-US" sz="2500" dirty="0" smtClean="0">
                <a:cs typeface="Courier New" panose="02070309020205020404" pitchFamily="49" charset="0"/>
              </a:rPr>
              <a:t>implemented for dictionaries?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is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.remove() </a:t>
            </a:r>
            <a:r>
              <a:rPr lang="en-US" sz="2500" dirty="0">
                <a:cs typeface="Courier New" panose="02070309020205020404" pitchFamily="49" charset="0"/>
              </a:rPr>
              <a:t>implemented for </a:t>
            </a:r>
            <a:r>
              <a:rPr lang="en-US" sz="2500" dirty="0" smtClean="0">
                <a:cs typeface="Courier New" panose="02070309020205020404" pitchFamily="49" charset="0"/>
              </a:rPr>
              <a:t>sets?</a:t>
            </a:r>
            <a:endParaRPr lang="en-US" sz="2500" dirty="0">
              <a:cs typeface="Courier New" panose="02070309020205020404" pitchFamily="49" charset="0"/>
            </a:endParaRPr>
          </a:p>
          <a:p>
            <a:pPr lvl="2"/>
            <a:endParaRPr lang="en-US" sz="2500" dirty="0"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Types and Classes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Built in types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cs typeface="Courier New" panose="02070309020205020404" pitchFamily="49" charset="0"/>
              </a:rPr>
              <a:t> 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3600" b="1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are examples of Data Abstraction</a:t>
            </a:r>
          </a:p>
          <a:p>
            <a:r>
              <a:rPr lang="en-US" dirty="0" smtClean="0"/>
              <a:t>Python provides a way for users to essentially create their own types by defining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1"/>
            <a:r>
              <a:rPr lang="en-US" sz="3200" dirty="0"/>
              <a:t>You can then create </a:t>
            </a:r>
            <a:r>
              <a:rPr lang="en-US" sz="3200" b="1" dirty="0"/>
              <a:t>instances</a:t>
            </a:r>
            <a:r>
              <a:rPr lang="en-US" sz="3200" dirty="0"/>
              <a:t> of that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3200" dirty="0" smtClean="0"/>
              <a:t> </a:t>
            </a:r>
            <a:r>
              <a:rPr lang="en-US" sz="3200" dirty="0"/>
              <a:t>or </a:t>
            </a:r>
            <a:r>
              <a:rPr lang="en-US" sz="3200" b="1" dirty="0"/>
              <a:t>objects</a:t>
            </a:r>
          </a:p>
          <a:p>
            <a:r>
              <a:rPr lang="en-US" dirty="0" smtClean="0"/>
              <a:t>You have already used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in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dirty="0" smtClean="0"/>
              <a:t> module!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dirty="0" smtClean="0"/>
              <a:t> class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8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10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6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print(list(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(2)))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5715000" y="5068669"/>
              <a:ext cx="34290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 </a:t>
              </a:r>
              <a:r>
                <a:rPr lang="en-US" dirty="0" err="1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are the names of </a:t>
              </a:r>
              <a:r>
                <a:rPr lang="en-US" b="1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classes</a:t>
              </a:r>
              <a:endParaRPr lang="en-US" b="1" dirty="0" smtClean="0">
                <a:solidFill>
                  <a:schemeClr val="accent2"/>
                </a:solidFill>
              </a:endParaRP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 smtClean="0">
                  <a:solidFill>
                    <a:schemeClr val="accent2"/>
                  </a:solidFill>
                </a:rPr>
                <a:t>Good style for Python class names use </a:t>
              </a:r>
              <a:r>
                <a:rPr lang="en-US" dirty="0" err="1" smtClean="0">
                  <a:solidFill>
                    <a:schemeClr val="accent2"/>
                  </a:solidFill>
                  <a:hlinkClick r:id="rId15"/>
                </a:rPr>
                <a:t>CapWords</a:t>
              </a:r>
              <a:r>
                <a:rPr lang="en-US" dirty="0" smtClean="0">
                  <a:solidFill>
                    <a:schemeClr val="accent2"/>
                  </a:solidFill>
                </a:rPr>
                <a:t> (sometimes called </a:t>
              </a:r>
              <a:r>
                <a:rPr lang="en-US" dirty="0" err="1" smtClean="0">
                  <a:solidFill>
                    <a:schemeClr val="accent2"/>
                  </a:solidFill>
                </a:rPr>
                <a:t>CamelCase</a:t>
              </a:r>
              <a:r>
                <a:rPr lang="en-US" dirty="0" smtClean="0">
                  <a:solidFill>
                    <a:schemeClr val="accent2"/>
                  </a:solidFill>
                </a:rPr>
                <a:t>) 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 smtClean="0">
                  <a:solidFill>
                    <a:schemeClr val="accent2"/>
                  </a:solidFill>
                </a:rPr>
                <a:t>This is a </a:t>
              </a:r>
              <a:r>
                <a:rPr lang="en-US" b="1" dirty="0" smtClean="0">
                  <a:solidFill>
                    <a:schemeClr val="accent2"/>
                  </a:solidFill>
                </a:rPr>
                <a:t>client</a:t>
              </a:r>
              <a:r>
                <a:rPr lang="en-US" dirty="0" smtClean="0">
                  <a:solidFill>
                    <a:schemeClr val="accent2"/>
                  </a:solidFill>
                </a:rPr>
                <a:t> program that uses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 smtClean="0">
                  <a:solidFill>
                    <a:schemeClr val="accent2"/>
                  </a:solidFill>
                </a:rPr>
                <a:t> class. </a:t>
              </a:r>
              <a:br>
                <a:rPr lang="en-US" dirty="0" smtClean="0">
                  <a:solidFill>
                    <a:schemeClr val="accent2"/>
                  </a:solidFill>
                </a:rPr>
              </a:br>
              <a:r>
                <a:rPr lang="en-US" dirty="0" smtClean="0">
                  <a:solidFill>
                    <a:schemeClr val="accent2"/>
                  </a:solidFill>
                </a:rPr>
                <a:t>The </a:t>
              </a:r>
              <a:r>
                <a:rPr lang="en-US" b="1" dirty="0" smtClean="0">
                  <a:solidFill>
                    <a:schemeClr val="accent2"/>
                  </a:solidFill>
                </a:rPr>
                <a:t>client</a:t>
              </a:r>
              <a:r>
                <a:rPr lang="en-US" dirty="0" smtClean="0">
                  <a:solidFill>
                    <a:schemeClr val="accent2"/>
                  </a:solidFill>
                </a:rPr>
                <a:t> does not need to know how the class is implemented.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4107868" y="1569313"/>
            <a:ext cx="4883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Aside: With this way of importing you need to use: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6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en-US" sz="16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b</a:t>
            </a:r>
            <a:r>
              <a:rPr lang="en-US" sz="1600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efore referring to something in </a:t>
            </a:r>
            <a:r>
              <a:rPr lang="en-US" sz="16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600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.</a:t>
            </a:r>
            <a:r>
              <a:rPr lang="en-US" sz="16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With the approach below, you do not.</a:t>
            </a:r>
            <a:endParaRPr lang="en-US" sz="1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Constructors, Instances &amp; Objects</a:t>
            </a:r>
            <a:endParaRPr lang="en-US" dirty="0"/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381000" y="1380001"/>
            <a:ext cx="8763000" cy="5420855"/>
            <a:chOff x="533400" y="5068670"/>
            <a:chExt cx="8763000" cy="3037836"/>
          </a:xfrm>
        </p:grpSpPr>
        <p:sp>
          <p:nvSpPr>
            <p:cNvPr id="11" name="Rectangle 10"/>
            <p:cNvSpPr/>
            <p:nvPr>
              <p:custDataLst>
                <p:tags r:id="rId4"/>
              </p:custDataLst>
            </p:nvPr>
          </p:nvSpPr>
          <p:spPr>
            <a:xfrm>
              <a:off x="533400" y="5105400"/>
              <a:ext cx="5009705" cy="30011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rj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= Graph()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rj.add_node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Romeo")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A")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5715000" y="5068670"/>
              <a:ext cx="3581400" cy="2535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</a:t>
              </a:r>
              <a:r>
                <a:rPr lang="en-US" dirty="0" smtClean="0">
                  <a:solidFill>
                    <a:schemeClr val="accent2"/>
                  </a:solidFill>
                </a:rPr>
                <a:t>the names of </a:t>
              </a:r>
              <a:r>
                <a:rPr lang="en-US" b="1" dirty="0" smtClean="0">
                  <a:solidFill>
                    <a:schemeClr val="accent2"/>
                  </a:solidFill>
                </a:rPr>
                <a:t>classes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Graph()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 is the </a:t>
              </a:r>
              <a:r>
                <a:rPr lang="en-US" b="1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constructor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 for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b="1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class</a:t>
              </a:r>
            </a:p>
            <a:p>
              <a:endPara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b="1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is an </a:t>
              </a:r>
              <a:r>
                <a:rPr lang="en-US" b="1" dirty="0">
                  <a:solidFill>
                    <a:schemeClr val="accent2"/>
                  </a:solidFill>
                </a:rPr>
                <a:t>instance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</a:t>
              </a:r>
            </a:p>
            <a:p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We also say that </a:t>
              </a:r>
              <a:r>
                <a:rPr lang="en-US" b="1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is a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b="1" dirty="0" smtClean="0">
                  <a:solidFill>
                    <a:schemeClr val="accent2"/>
                  </a:solidFill>
                </a:rPr>
                <a:t>object</a:t>
              </a:r>
            </a:p>
            <a:p>
              <a:endParaRPr lang="en-US" b="1" dirty="0" smtClean="0">
                <a:solidFill>
                  <a:schemeClr val="accent2"/>
                </a:solidFill>
              </a:endParaRPr>
            </a:p>
            <a:p>
              <a:r>
                <a:rPr lang="en-US" b="1" dirty="0" err="1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rj</a:t>
              </a:r>
              <a:r>
                <a:rPr lang="en-US" b="1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</a:rPr>
                <a:t>and</a:t>
              </a:r>
              <a:r>
                <a:rPr lang="en-US" b="1" dirty="0" smtClean="0">
                  <a:solidFill>
                    <a:schemeClr val="accent2"/>
                  </a:solidFill>
                </a:rPr>
                <a:t> </a:t>
              </a:r>
              <a:r>
                <a:rPr lang="en-US" b="1" dirty="0" err="1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practice_graph</a:t>
              </a:r>
              <a:r>
                <a:rPr lang="en-US" b="1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</a:rPr>
                <a:t>are</a:t>
              </a:r>
              <a:r>
                <a:rPr lang="en-US" b="1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</a:rPr>
                <a:t>also</a:t>
              </a:r>
              <a:r>
                <a:rPr lang="en-US" b="1" dirty="0" smtClean="0">
                  <a:solidFill>
                    <a:schemeClr val="accent2"/>
                  </a:solidFill>
                </a:rPr>
                <a:t> instances</a:t>
              </a:r>
              <a:r>
                <a:rPr lang="en-US" dirty="0" smtClean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</a:rPr>
                <a:t>class or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b="1" dirty="0" smtClean="0">
                  <a:solidFill>
                    <a:schemeClr val="accent2"/>
                  </a:solidFill>
                </a:rPr>
                <a:t>objects</a:t>
              </a:r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 smtClean="0">
                  <a:solidFill>
                    <a:schemeClr val="accent2"/>
                  </a:solidFill>
                </a:rPr>
                <a:t> </a:t>
              </a:r>
              <a:endParaRPr lang="en-US" b="1" dirty="0" smtClean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and State</a:t>
            </a:r>
            <a:endParaRPr lang="en-US" dirty="0"/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381000" y="1380001"/>
            <a:ext cx="8763000" cy="5420855"/>
            <a:chOff x="533400" y="5068670"/>
            <a:chExt cx="8763000" cy="3037836"/>
          </a:xfrm>
        </p:grpSpPr>
        <p:sp>
          <p:nvSpPr>
            <p:cNvPr id="11" name="Rectangle 10"/>
            <p:cNvSpPr/>
            <p:nvPr>
              <p:custDataLst>
                <p:tags r:id="rId4"/>
              </p:custDataLst>
            </p:nvPr>
          </p:nvSpPr>
          <p:spPr>
            <a:xfrm>
              <a:off x="533400" y="5105400"/>
              <a:ext cx="5009705" cy="30011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rj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rj.add_node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Romeo")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A")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5715000" y="5068670"/>
              <a:ext cx="3581400" cy="2535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 err="1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add_node</a:t>
              </a:r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, </a:t>
              </a:r>
              <a:r>
                <a:rPr lang="en-US" dirty="0" err="1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add_edge</a:t>
              </a:r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, </a:t>
              </a:r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nodes()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 and </a:t>
              </a:r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edges()</a:t>
              </a:r>
              <a:r>
                <a:rPr lang="en-US" dirty="0" smtClean="0">
                  <a:solidFill>
                    <a:schemeClr val="accent2"/>
                  </a:solidFill>
                  <a:cs typeface="Courier New" panose="02070309020205020404" pitchFamily="49" charset="0"/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</a:rPr>
                <a:t>are </a:t>
              </a:r>
              <a:r>
                <a:rPr lang="en-US" b="1" dirty="0" smtClean="0">
                  <a:solidFill>
                    <a:schemeClr val="accent2"/>
                  </a:solidFill>
                </a:rPr>
                <a:t>methods</a:t>
              </a:r>
              <a:r>
                <a:rPr lang="en-US" dirty="0" smtClean="0">
                  <a:solidFill>
                    <a:schemeClr val="accent2"/>
                  </a:solidFill>
                </a:rPr>
                <a:t> of the </a:t>
              </a:r>
              <a:r>
                <a:rPr lang="en-US" dirty="0" smtClean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 smtClean="0">
                  <a:solidFill>
                    <a:schemeClr val="accent2"/>
                  </a:solidFill>
                </a:rPr>
                <a:t> class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The nodes and edges of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object </a:t>
              </a:r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are also known as its </a:t>
              </a:r>
              <a:r>
                <a:rPr lang="en-US" b="1" dirty="0">
                  <a:solidFill>
                    <a:schemeClr val="accent2"/>
                  </a:solidFill>
                </a:rPr>
                <a:t>state.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>
                  <a:solidFill>
                    <a:schemeClr val="accent2"/>
                  </a:solidFill>
                </a:rPr>
                <a:t>Each object has different state</a:t>
              </a:r>
              <a:r>
                <a:rPr lang="en-US" b="1" dirty="0" smtClean="0">
                  <a:solidFill>
                    <a:schemeClr val="accent2"/>
                  </a:solidFill>
                </a:rPr>
                <a:t>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rj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practice_graph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 smtClean="0">
                  <a:solidFill>
                    <a:schemeClr val="accent2"/>
                  </a:solidFill>
                </a:rPr>
                <a:t>each have their own nodes and edges with can be different from the nodes and edges in other objects.</a:t>
              </a:r>
              <a:endParaRPr lang="en-US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34529</TotalTime>
  <Words>3521</Words>
  <Application>Microsoft Office PowerPoint</Application>
  <PresentationFormat>On-screen Show (4:3)</PresentationFormat>
  <Paragraphs>632</Paragraphs>
  <Slides>29</Slides>
  <Notes>10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Data Abstraction</vt:lpstr>
      <vt:lpstr>Two types of abstraction</vt:lpstr>
      <vt:lpstr>Review: Procedural Abstraction</vt:lpstr>
      <vt:lpstr>Review: Procedural Abstraction</vt:lpstr>
      <vt:lpstr>Data Abstraction</vt:lpstr>
      <vt:lpstr>Types and Classes</vt:lpstr>
      <vt:lpstr>Review: Using the Graph class in networkx</vt:lpstr>
      <vt:lpstr>Constructors, Instances &amp; Objects</vt:lpstr>
      <vt:lpstr>Methods and State</vt:lpstr>
      <vt:lpstr>Haven’t I Seen This Before?</vt:lpstr>
      <vt:lpstr>Representing a graph</vt:lpstr>
      <vt:lpstr>Representing a graph</vt:lpstr>
      <vt:lpstr>Text analysis module (group of related functions) representation = dictionary</vt:lpstr>
      <vt:lpstr>Aside: setdefault</vt:lpstr>
      <vt:lpstr>setdefault</vt:lpstr>
      <vt:lpstr>setdefault</vt:lpstr>
      <vt:lpstr>get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Recall the design exercise</vt:lpstr>
      <vt:lpstr>Data abstraction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824</cp:revision>
  <cp:lastPrinted>2021-12-01T22:59:40Z</cp:lastPrinted>
  <dcterms:created xsi:type="dcterms:W3CDTF">2012-06-20T04:14:54Z</dcterms:created>
  <dcterms:modified xsi:type="dcterms:W3CDTF">2021-12-01T22:59:41Z</dcterms:modified>
</cp:coreProperties>
</file>