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6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997700" cy="92837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 autoAdjust="0"/>
    <p:restoredTop sz="94110" autoAdjust="0"/>
  </p:normalViewPr>
  <p:slideViewPr>
    <p:cSldViewPr snapToGrid="0">
      <p:cViewPr>
        <p:scale>
          <a:sx n="70" d="100"/>
          <a:sy n="70" d="100"/>
        </p:scale>
        <p:origin x="-3186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762120" y="2666880"/>
            <a:ext cx="7237800" cy="932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More On Classes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990720" y="3886200"/>
            <a:ext cx="6399720" cy="1751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Winter 2017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5CF0F27-2533-472C-98C3-0FC12D454975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Classes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are </a:t>
            </a: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templates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for objects</a:t>
            </a:r>
            <a:endParaRPr lang="en-US" sz="4400" dirty="0"/>
          </a:p>
        </p:txBody>
      </p:sp>
      <p:sp>
        <p:nvSpPr>
          <p:cNvPr id="109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3E9BF6F2-DFE9-4A5A-B650-B0752D7B6201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110" name="CustomShape 3"/>
          <p:cNvSpPr/>
          <p:nvPr>
            <p:custDataLst>
              <p:tags r:id="rId3"/>
            </p:custDataLst>
          </p:nvPr>
        </p:nvSpPr>
        <p:spPr>
          <a:xfrm>
            <a:off x="225720" y="1244880"/>
            <a:ext cx="8917560" cy="508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Vehicle: 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make, color, passengers,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wheels=4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tank=20):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''' Create a new Vehicle Object '''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self.model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self.color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make, color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self.seats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passengers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self.wheels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self.tank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wheels, tank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'Gas remaining: ' +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dirty="0"/>
          </a:p>
        </p:txBody>
      </p:sp>
      <p:sp>
        <p:nvSpPr>
          <p:cNvPr id="111" name="CustomShape 4"/>
          <p:cNvSpPr/>
          <p:nvPr>
            <p:custDataLst>
              <p:tags r:id="rId4"/>
            </p:custDataLst>
          </p:nvPr>
        </p:nvSpPr>
        <p:spPr>
          <a:xfrm>
            <a:off x="1480293" y="5559937"/>
            <a:ext cx="6244340" cy="636840"/>
          </a:xfrm>
          <a:prstGeom prst="wedgeRectCallout">
            <a:avLst>
              <a:gd name="adj1" fmla="val -18326"/>
              <a:gd name="adj2" fmla="val 21136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Arial"/>
              </a:rPr>
              <a:t>__</a:t>
            </a:r>
            <a:r>
              <a:rPr lang="en-US" dirty="0" err="1" smtClean="0">
                <a:latin typeface="Arial"/>
              </a:rPr>
              <a:t>str</a:t>
            </a:r>
            <a:r>
              <a:rPr lang="en-US" dirty="0" smtClean="0">
                <a:latin typeface="Arial"/>
              </a:rPr>
              <a:t>__ is a “</a:t>
            </a:r>
            <a:r>
              <a:rPr lang="en-US" b="1" dirty="0" smtClean="0">
                <a:latin typeface="Arial"/>
              </a:rPr>
              <a:t>magic</a:t>
            </a:r>
            <a:r>
              <a:rPr lang="en-US" b="1" dirty="0">
                <a:latin typeface="Arial"/>
              </a:rPr>
              <a:t>” </a:t>
            </a:r>
            <a:r>
              <a:rPr lang="en-US" dirty="0" smtClean="0">
                <a:latin typeface="Arial"/>
              </a:rPr>
              <a:t>method </a:t>
            </a:r>
            <a:r>
              <a:rPr lang="en-US" dirty="0">
                <a:latin typeface="Arial"/>
              </a:rPr>
              <a:t>to convert object to a </a:t>
            </a:r>
            <a:r>
              <a:rPr lang="en-US" dirty="0" smtClean="0">
                <a:latin typeface="Arial"/>
              </a:rPr>
              <a:t>string.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Let's Play With Vehicles </a:t>
            </a:r>
            <a:endParaRPr/>
          </a:p>
        </p:txBody>
      </p:sp>
      <p:sp>
        <p:nvSpPr>
          <p:cNvPr id="11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vehicle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6FC7F2B-898F-4C85-BE2E-87A0E6F50BD3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Why Use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Classes?</a:t>
            </a:r>
            <a:endParaRPr dirty="0"/>
          </a:p>
        </p:txBody>
      </p:sp>
      <p:sp>
        <p:nvSpPr>
          <p:cNvPr id="11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Classes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are blueprints for </a:t>
            </a:r>
            <a:r>
              <a:rPr lang="en-US" sz="3200" b="1" dirty="0">
                <a:solidFill>
                  <a:srgbClr val="000000"/>
                </a:solidFill>
                <a:latin typeface="Calibri"/>
              </a:rPr>
              <a:t>objects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objects model the real world. This makes programming easier.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Have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multiple objects with similar functions (methods) but </a:t>
            </a:r>
            <a:r>
              <a:rPr lang="en-US" sz="3200" b="1" dirty="0">
                <a:solidFill>
                  <a:srgbClr val="000000"/>
                </a:solidFill>
                <a:latin typeface="Calibri"/>
              </a:rPr>
              <a:t>different internal state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Provide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software abstraction for clients to use without needing to know the details of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how the object is implemented.</a:t>
            </a:r>
            <a:endParaRPr dirty="0"/>
          </a:p>
        </p:txBody>
      </p:sp>
      <p:sp>
        <p:nvSpPr>
          <p:cNvPr id="11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E24E5F0-0011-464C-96B2-464963C9584D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</a:t>
            </a:r>
            <a:endParaRPr/>
          </a:p>
        </p:txBody>
      </p:sp>
      <p:sp>
        <p:nvSpPr>
          <p:cNvPr id="14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Create the base classes that could be used by a client to create multiple card games.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Blackjack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Spades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Poker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Cribbage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Euchre (24 cards!) </a:t>
            </a:r>
            <a:endParaRPr dirty="0"/>
          </a:p>
        </p:txBody>
      </p:sp>
      <p:sp>
        <p:nvSpPr>
          <p:cNvPr id="14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83AED86-F906-4FCA-884F-715571B364C2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4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What are some high level classes that might be useful?  </a:t>
            </a:r>
            <a:endParaRPr dirty="0"/>
          </a:p>
        </p:txBody>
      </p:sp>
      <p:sp>
        <p:nvSpPr>
          <p:cNvPr id="14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222C8BD-92CB-4C69-AAA6-A0E53EB0B196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49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What are some high level classes that might be useful?</a:t>
            </a:r>
            <a:endParaRPr dirty="0"/>
          </a:p>
          <a:p>
            <a:pPr lvl="1">
              <a:lnSpc>
                <a:spcPct val="100000"/>
              </a:lnSpc>
              <a:buSzPct val="45000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Deck</a:t>
            </a:r>
            <a:endParaRPr dirty="0"/>
          </a:p>
          <a:p>
            <a:pPr lvl="2"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Holds a set of cards, can be shuffled and deal cards into Hands.</a:t>
            </a:r>
            <a:endParaRPr dirty="0"/>
          </a:p>
          <a:p>
            <a:pPr lvl="1">
              <a:lnSpc>
                <a:spcPct val="100000"/>
              </a:lnSpc>
              <a:buSzPct val="45000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Hand</a:t>
            </a:r>
            <a:endParaRPr dirty="0"/>
          </a:p>
          <a:p>
            <a:pPr lvl="2"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Holds cards and has basic methods for calculating properties. (has pair, sum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etc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 lvl="1">
              <a:lnSpc>
                <a:spcPct val="100000"/>
              </a:lnSpc>
              <a:buSzPct val="45000"/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Card</a:t>
            </a:r>
            <a:endParaRPr dirty="0"/>
          </a:p>
          <a:p>
            <a:pPr lvl="2"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Takes a face value character, points value, and suit.  </a:t>
            </a:r>
            <a:endParaRPr dirty="0"/>
          </a:p>
        </p:txBody>
      </p:sp>
      <p:sp>
        <p:nvSpPr>
          <p:cNvPr id="15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5015726-C743-450E-B53E-6748EFBD6FFD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52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Card class</a:t>
            </a:r>
            <a:endParaRPr/>
          </a:p>
        </p:txBody>
      </p:sp>
      <p:sp>
        <p:nvSpPr>
          <p:cNvPr id="15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B04C2F0-2401-445C-A94B-AB230E5CD891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  <p:sp>
        <p:nvSpPr>
          <p:cNvPr id="154" name="CustomShape 4"/>
          <p:cNvSpPr/>
          <p:nvPr>
            <p:custDataLst>
              <p:tags r:id="rId4"/>
            </p:custDataLst>
          </p:nvPr>
        </p:nvSpPr>
        <p:spPr>
          <a:xfrm>
            <a:off x="457560" y="2165040"/>
            <a:ext cx="7484040" cy="432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Card: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56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887019E-9EB0-430A-803F-53DFC3D28E74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sp>
        <p:nvSpPr>
          <p:cNvPr id="158" name="CustomShape 4"/>
          <p:cNvSpPr/>
          <p:nvPr>
            <p:custDataLst>
              <p:tags r:id="rId4"/>
            </p:custDataLst>
          </p:nvPr>
        </p:nvSpPr>
        <p:spPr>
          <a:xfrm>
            <a:off x="-95534" y="1334880"/>
            <a:ext cx="9444249" cy="570953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Card: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face, suit, value=1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''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'Create a new card'''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self.suit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face.upper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()[0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suit.upper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()[0]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value 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is_black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self.suit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'S' 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self.suit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'C'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is_face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self.face.isdigit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Arial"/>
              </a:rPr>
              <a:t>		</a:t>
            </a:r>
            <a:endParaRPr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60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More magic methods, comparing cards </a:t>
            </a:r>
            <a:endParaRPr dirty="0"/>
          </a:p>
        </p:txBody>
      </p:sp>
      <p:sp>
        <p:nvSpPr>
          <p:cNvPr id="16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D77689E-4664-42E8-B637-7136427A3BA4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162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5578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 smtClean="0">
                <a:latin typeface="Arial"/>
              </a:rPr>
              <a:t>(Also in class Card:)</a:t>
            </a:r>
            <a:endParaRPr dirty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…</a:t>
            </a:r>
            <a:endParaRPr sz="2400" b="1" dirty="0"/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self,other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other.value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self,other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other.value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self,other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other.value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  <a:p>
            <a:r>
              <a:rPr lang="en-US" sz="2400" dirty="0">
                <a:solidFill>
                  <a:srgbClr val="000000"/>
                </a:solidFill>
                <a:latin typeface="Calibri"/>
              </a:rPr>
              <a:t>See Also: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dirty="0" smtClean="0">
                <a:latin typeface="Arial"/>
              </a:rPr>
              <a:t>__</a:t>
            </a:r>
            <a:r>
              <a:rPr lang="en-US" sz="2400" dirty="0">
                <a:latin typeface="Arial"/>
              </a:rPr>
              <a:t>ne__, __le__, __</a:t>
            </a:r>
            <a:r>
              <a:rPr lang="en-US" sz="2400" dirty="0" err="1">
                <a:latin typeface="Arial"/>
              </a:rPr>
              <a:t>ge</a:t>
            </a:r>
            <a:r>
              <a:rPr lang="en-US" sz="2400" dirty="0">
                <a:latin typeface="Arial"/>
              </a:rPr>
              <a:t>__</a:t>
            </a:r>
            <a:endParaRPr dirty="0"/>
          </a:p>
          <a:p>
            <a:r>
              <a:rPr lang="en-US" sz="2400" dirty="0">
                <a:latin typeface="Arial"/>
              </a:rPr>
              <a:t> 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64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Hand class</a:t>
            </a:r>
            <a:endParaRPr/>
          </a:p>
        </p:txBody>
      </p:sp>
      <p:sp>
        <p:nvSpPr>
          <p:cNvPr id="16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AB6793E-4B15-4D0C-A865-B51132047AF4}" type="slidenum">
              <a:rPr lang="en-U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sp>
        <p:nvSpPr>
          <p:cNvPr id="166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2148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Hand: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Classes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are a template for objects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objects we've seen?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F0ADB51-F4BC-44C7-B412-F33262546315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68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Hand class</a:t>
            </a:r>
            <a:endParaRPr/>
          </a:p>
        </p:txBody>
      </p:sp>
      <p:sp>
        <p:nvSpPr>
          <p:cNvPr id="16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E6AC70D-13B1-43BC-B4EC-A5E1AD788814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  <p:sp>
        <p:nvSpPr>
          <p:cNvPr id="170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660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Hand: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self,cards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self.card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cards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value(self):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sum([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c.value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c in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has_pair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''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'Returns True if hand has a pair'''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for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enumerate(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for c2 in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+ 1:]:</a:t>
            </a:r>
          </a:p>
          <a:p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c.face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c2.face: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return True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  <a:p>
            <a:r>
              <a:rPr lang="en-US" sz="22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2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72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Deck class</a:t>
            </a:r>
            <a:endParaRPr/>
          </a:p>
        </p:txBody>
      </p:sp>
      <p:sp>
        <p:nvSpPr>
          <p:cNvPr id="17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B6786377-F83C-4F59-A3E3-3D614C349A9A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174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2148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Deck: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Deck class</a:t>
            </a: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D661FC3-7078-4ED0-B9D7-7C17057CA06B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95534" y="1886400"/>
            <a:ext cx="9047746" cy="592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Deck: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self,cards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cards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shuffle(self):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''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'Randomize the order of internal cards list'''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deal(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=1):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hand_cards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[0:n]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del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[0:n]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Hand(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hand_cards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Card Game: Design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33488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Useful functions for the Deck class</a:t>
            </a: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5668E7D-9631-412E-8E74-21269EC880BB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457200" y="1886400"/>
            <a:ext cx="8686080" cy="4872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dirty="0" smtClean="0">
                <a:latin typeface="Arial"/>
              </a:rPr>
              <a:t>(also in class Deck:)</a:t>
            </a:r>
            <a:endParaRPr dirty="0"/>
          </a:p>
          <a:p>
            <a:r>
              <a:rPr lang="en-US" sz="2400" dirty="0">
                <a:latin typeface="Arial"/>
              </a:rPr>
              <a:t>    …</a:t>
            </a:r>
            <a:endParaRPr sz="2400" dirty="0">
              <a:latin typeface="Arial"/>
            </a:endParaRPr>
          </a:p>
          <a:p>
            <a:r>
              <a:rPr lang="en-US" sz="2400" dirty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self.cards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  <a:p>
            <a:r>
              <a:rPr lang="en-US" sz="2400" dirty="0">
                <a:latin typeface="Arial"/>
              </a:rPr>
              <a:t>	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2400" dirty="0">
                <a:latin typeface="Arial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Classes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are </a:t>
            </a: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templates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for objects</a:t>
            </a:r>
            <a:endParaRPr lang="en-US" sz="4400" dirty="0"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497160" y="1600200"/>
            <a:ext cx="8228520" cy="482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Examples of objects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we've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seen: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Dict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List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Set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Graph</a:t>
            </a:r>
            <a:endParaRPr dirty="0"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F1F5245-33BA-4D21-B925-FC2597967E8A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3648240" y="2334240"/>
            <a:ext cx="3615840" cy="1729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File</a:t>
            </a: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3200" smtClean="0">
                <a:solidFill>
                  <a:srgbClr val="000000"/>
                </a:solidFill>
                <a:latin typeface="Calibri"/>
              </a:rPr>
              <a:t>Others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Objects can be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created with </a:t>
            </a: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constructors</a:t>
            </a:r>
            <a:endParaRPr u="sng" dirty="0"/>
          </a:p>
        </p:txBody>
      </p:sp>
      <p:sp>
        <p:nvSpPr>
          <p:cNvPr id="83" name="CustomShape 2"/>
          <p:cNvSpPr/>
          <p:nvPr>
            <p:custDataLst>
              <p:tags r:id="rId2"/>
            </p:custDataLst>
          </p:nvPr>
        </p:nvSpPr>
        <p:spPr>
          <a:xfrm>
            <a:off x="79560" y="1520280"/>
            <a:ext cx="881784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>
              <a:lnSpc>
                <a:spcPct val="100000"/>
              </a:lnSpc>
              <a:buSzPct val="45000"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set()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buSzPct val="45000"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  <a:endParaRPr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buSzPct val="45000"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endParaRPr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buSzPct val="45000"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buSzPct val="45000"/>
            </a:pPr>
            <a:endParaRPr lang="en-US" sz="2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buSzPct val="45000"/>
            </a:pP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buSzPct val="45000"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graph_one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57891D1-8610-489E-96E7-8FD2062BD42A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Objects have </a:t>
            </a: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methods</a:t>
            </a:r>
            <a:endParaRPr u="sng" dirty="0"/>
          </a:p>
        </p:txBody>
      </p:sp>
      <p:sp>
        <p:nvSpPr>
          <p:cNvPr id="86" name="CustomShape 2"/>
          <p:cNvSpPr/>
          <p:nvPr>
            <p:custDataLst>
              <p:tags r:id="rId2"/>
            </p:custDataLst>
          </p:nvPr>
        </p:nvSpPr>
        <p:spPr>
          <a:xfrm>
            <a:off x="232012" y="1294560"/>
            <a:ext cx="877551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en-US" sz="28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set_one.add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('purple')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dict_one.setdefault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('four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16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str_one.capitalize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list_one.extend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2, 3, 4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en-US" sz="28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graph_one.add_edge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b="1" dirty="0"/>
          </a:p>
        </p:txBody>
      </p:sp>
      <p:sp>
        <p:nvSpPr>
          <p:cNvPr id="8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AB3F2AA-525A-435D-B82C-D821CB7B1A32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>
            <p:custDataLst>
              <p:tags r:id="rId1"/>
            </p:custDataLst>
          </p:nvPr>
        </p:nvSpPr>
        <p:spPr>
          <a:xfrm>
            <a:off x="219240" y="274680"/>
            <a:ext cx="892404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Objects have </a:t>
            </a: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internal state</a:t>
            </a:r>
            <a:endParaRPr u="sng" dirty="0"/>
          </a:p>
        </p:txBody>
      </p:sp>
      <p:sp>
        <p:nvSpPr>
          <p:cNvPr id="89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2ADF8B1-415D-4C64-A81A-80B5E799B020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90" name="CustomShape 3"/>
          <p:cNvSpPr/>
          <p:nvPr>
            <p:custDataLst>
              <p:tags r:id="rId3"/>
            </p:custDataLst>
          </p:nvPr>
        </p:nvSpPr>
        <p:spPr>
          <a:xfrm>
            <a:off x="929520" y="1925640"/>
            <a:ext cx="6626520" cy="1805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str_one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'purple'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str_two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'spectrographically'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str_one.count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('c')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str_two.count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('c')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graph_one.nodes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2]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Classes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are </a:t>
            </a: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templates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for objects</a:t>
            </a:r>
            <a:endParaRPr lang="en-US" sz="4400" dirty="0"/>
          </a:p>
        </p:txBody>
      </p:sp>
      <p:sp>
        <p:nvSpPr>
          <p:cNvPr id="9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8520" cy="482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class is a </a:t>
            </a:r>
            <a:r>
              <a:rPr lang="en-US" sz="3200" b="1">
                <a:solidFill>
                  <a:srgbClr val="000000"/>
                </a:solidFill>
                <a:latin typeface="Calibri"/>
              </a:rPr>
              <a:t>blueprint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for an object.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B3D4F82-3A8F-47C7-96EB-3E23E1AAE7D5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94" name="CustomShape 4"/>
          <p:cNvSpPr/>
          <p:nvPr>
            <p:custDataLst>
              <p:tags r:id="rId4"/>
            </p:custDataLst>
          </p:nvPr>
        </p:nvSpPr>
        <p:spPr>
          <a:xfrm>
            <a:off x="1049400" y="2343240"/>
            <a:ext cx="4966200" cy="2589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Vehicle: </a:t>
            </a: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CustomShape 5"/>
          <p:cNvSpPr/>
          <p:nvPr>
            <p:custDataLst>
              <p:tags r:id="rId5"/>
            </p:custDataLst>
          </p:nvPr>
        </p:nvSpPr>
        <p:spPr>
          <a:xfrm>
            <a:off x="4236480" y="3612600"/>
            <a:ext cx="3811320" cy="1792440"/>
          </a:xfrm>
          <a:prstGeom prst="wedgeRectCallout">
            <a:avLst>
              <a:gd name="adj1" fmla="val -11751"/>
              <a:gd name="adj2" fmla="val -10403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lIns="90000" tIns="45000" rIns="90000" bIns="45000" anchor="ctr"/>
          <a:lstStyle/>
          <a:p>
            <a:r>
              <a:rPr lang="en-US">
                <a:latin typeface="Arial"/>
              </a:rPr>
              <a:t>Style Note: Classes use CamelCase. No spaces or underscore but the first letter of each word is capitalized.  Usually keep class names to a single word if possible.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Classes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are </a:t>
            </a: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templates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for objects</a:t>
            </a:r>
            <a:endParaRPr lang="en-US" sz="4400" dirty="0"/>
          </a:p>
        </p:txBody>
      </p:sp>
      <p:sp>
        <p:nvSpPr>
          <p:cNvPr id="97" name="CustomShape 2"/>
          <p:cNvSpPr/>
          <p:nvPr>
            <p:custDataLst>
              <p:tags r:id="rId2"/>
            </p:custDataLst>
          </p:nvPr>
        </p:nvSpPr>
        <p:spPr>
          <a:xfrm>
            <a:off x="457200" y="1282890"/>
            <a:ext cx="8228520" cy="51445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1918E09-4366-43FC-BBF0-9DBF1CDFBFCF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99" name="CustomShape 4"/>
          <p:cNvSpPr/>
          <p:nvPr>
            <p:custDataLst>
              <p:tags r:id="rId4"/>
            </p:custDataLst>
          </p:nvPr>
        </p:nvSpPr>
        <p:spPr>
          <a:xfrm>
            <a:off x="177421" y="1282890"/>
            <a:ext cx="8966579" cy="534364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Vehicle: 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make, color, passengers,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	wheels=4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tank=20):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''' Create a new Vehicle Object '''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self.model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self.color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make, color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self.seats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passengers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self.wheels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self.tank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wheels, tank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'__main__':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my_car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Vehicle('Honda', 'White', 4)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your_motorcycle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Vehicle('Mazda', 'Red', 2, 2)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semi = Vehicle('Mercedes', 'Black', 2, wheels=16)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2200" dirty="0"/>
          </a:p>
        </p:txBody>
      </p:sp>
      <p:sp>
        <p:nvSpPr>
          <p:cNvPr id="6" name="CustomShape 5"/>
          <p:cNvSpPr/>
          <p:nvPr>
            <p:custDataLst>
              <p:tags r:id="rId5"/>
            </p:custDataLst>
          </p:nvPr>
        </p:nvSpPr>
        <p:spPr>
          <a:xfrm>
            <a:off x="278699" y="5801889"/>
            <a:ext cx="7997588" cy="810999"/>
          </a:xfrm>
          <a:prstGeom prst="wedgeRectCallout">
            <a:avLst>
              <a:gd name="adj1" fmla="val -14070"/>
              <a:gd name="adj2" fmla="val -5121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__</a:t>
            </a:r>
            <a:r>
              <a:rPr lang="en-US" dirty="0" err="1">
                <a:latin typeface="Arial"/>
              </a:rPr>
              <a:t>init</a:t>
            </a:r>
            <a:r>
              <a:rPr lang="en-US" dirty="0">
                <a:latin typeface="Arial"/>
              </a:rPr>
              <a:t>__ is the constructor. This is a  “</a:t>
            </a:r>
            <a:r>
              <a:rPr lang="en-US" b="1" dirty="0">
                <a:latin typeface="Arial"/>
              </a:rPr>
              <a:t>magic” </a:t>
            </a:r>
            <a:r>
              <a:rPr lang="en-US" dirty="0">
                <a:latin typeface="Arial"/>
              </a:rPr>
              <a:t>method.  Means something special to python. In this case it defines how to create a new Vehicle object.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56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Classes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are </a:t>
            </a: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templates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for objects</a:t>
            </a:r>
            <a:endParaRPr lang="en-US" sz="4400" dirty="0"/>
          </a:p>
        </p:txBody>
      </p:sp>
      <p:sp>
        <p:nvSpPr>
          <p:cNvPr id="106" name="CustomShape 2"/>
          <p:cNvSpPr/>
          <p:nvPr>
            <p:custDataLst>
              <p:tags r:id="rId2"/>
            </p:custDataLst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4F4845E-0322-4349-9CA5-8071B4ACA89A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sp>
        <p:nvSpPr>
          <p:cNvPr id="107" name="CustomShape 3"/>
          <p:cNvSpPr/>
          <p:nvPr>
            <p:custDataLst>
              <p:tags r:id="rId3"/>
            </p:custDataLst>
          </p:nvPr>
        </p:nvSpPr>
        <p:spPr>
          <a:xfrm>
            <a:off x="225720" y="1244880"/>
            <a:ext cx="8605440" cy="477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Vehicle: 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make, color, passengers,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wheels=4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tank=20):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''' Create a new Vehicle Object '''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self.model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self.color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make, color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self.seats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passengers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self.wheels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self.tank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wheels, tank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fill_tank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self,gallons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'''Add gallons to tank. Until it is full'''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gallons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self.tank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self.gas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self.tank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790</Words>
  <Application>Microsoft Office PowerPoint</Application>
  <PresentationFormat>On-screen Show (4:3)</PresentationFormat>
  <Paragraphs>241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CSE</cp:lastModifiedBy>
  <cp:revision>42</cp:revision>
  <cp:lastPrinted>2016-02-25T22:05:53Z</cp:lastPrinted>
  <dcterms:modified xsi:type="dcterms:W3CDTF">2017-02-27T21:10:28Z</dcterms:modified>
</cp:coreProperties>
</file>