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2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3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3" r:id="rId3"/>
    <p:sldId id="306" r:id="rId4"/>
    <p:sldId id="296" r:id="rId5"/>
    <p:sldId id="303" r:id="rId6"/>
    <p:sldId id="307" r:id="rId7"/>
    <p:sldId id="314" r:id="rId8"/>
    <p:sldId id="320" r:id="rId9"/>
    <p:sldId id="313" r:id="rId10"/>
    <p:sldId id="325" r:id="rId11"/>
    <p:sldId id="316" r:id="rId12"/>
    <p:sldId id="295" r:id="rId13"/>
    <p:sldId id="317" r:id="rId14"/>
    <p:sldId id="319" r:id="rId15"/>
    <p:sldId id="321" r:id="rId16"/>
    <p:sldId id="322" r:id="rId17"/>
    <p:sldId id="323" r:id="rId18"/>
  </p:sldIdLst>
  <p:sldSz cx="9144000" cy="6858000" type="screen4x3"/>
  <p:notesSz cx="7010400" cy="92964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293" autoAdjust="0"/>
  </p:normalViewPr>
  <p:slideViewPr>
    <p:cSldViewPr>
      <p:cViewPr>
        <p:scale>
          <a:sx n="80" d="100"/>
          <a:sy n="80" d="100"/>
        </p:scale>
        <p:origin x="-2250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encapsulation:</a:t>
            </a:r>
            <a:r>
              <a:rPr lang="en-US" baseline="0"/>
              <a:t> </a:t>
            </a:r>
            <a:r>
              <a:rPr lang="en-US"/>
              <a:t>commits us to a particular implementation, which makes it harder to change</a:t>
            </a:r>
            <a:r>
              <a:rPr lang="en-US" baseline="0"/>
              <a:t> down the road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2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89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terms of information content, all of them are</a:t>
            </a:r>
            <a:r>
              <a:rPr lang="en-US" baseline="0" dirty="0" smtClean="0"/>
              <a:t> the same.</a:t>
            </a:r>
          </a:p>
          <a:p>
            <a:r>
              <a:rPr lang="en-US" baseline="0" dirty="0" smtClean="0"/>
              <a:t>Some might be more efficient in some contexts, and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3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91328B-6C2E-4400-BBB9-E8C8FCDC78C9}" type="datetime1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B2EA70-0C71-4B65-9D07-03BDA25E6400}" type="datetime1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4F03B3-6168-40B4-B56D-84A064521C8D}" type="datetime1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87C835-1129-4135-BA6C-E7D4D7281A6C}" type="datetime1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6F14FD-74DD-4220-915C-4A7FBDF4BE4C}" type="datetime1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D035F2-E24B-49BC-911A-FF1B1EC71628}" type="datetime1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BD42D-1DF8-44CB-AD2F-87B399FF4360}" type="datetime1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C8085A-29DB-4854-A287-01DE9DBDC100}" type="datetime1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217F1-3F42-4F4A-814A-A804D7A6C298}" type="datetime1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7A3651-0FBB-4FCB-845D-2FE14F675A23}" type="datetime1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824EA-CB5B-474D-A38D-A732A02E62B1}" type="datetime1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26" Type="http://schemas.openxmlformats.org/officeDocument/2006/relationships/tags" Target="../tags/tag80.xml"/><Relationship Id="rId3" Type="http://schemas.openxmlformats.org/officeDocument/2006/relationships/tags" Target="../tags/tag57.xml"/><Relationship Id="rId21" Type="http://schemas.openxmlformats.org/officeDocument/2006/relationships/tags" Target="../tags/tag75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5" Type="http://schemas.openxmlformats.org/officeDocument/2006/relationships/tags" Target="../tags/tag79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tags" Target="../tags/tag74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24" Type="http://schemas.openxmlformats.org/officeDocument/2006/relationships/tags" Target="../tags/tag78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tags" Target="../tags/tag77.xml"/><Relationship Id="rId28" Type="http://schemas.openxmlformats.org/officeDocument/2006/relationships/tags" Target="../tags/tag82.xml"/><Relationship Id="rId10" Type="http://schemas.openxmlformats.org/officeDocument/2006/relationships/tags" Target="../tags/tag64.xml"/><Relationship Id="rId19" Type="http://schemas.openxmlformats.org/officeDocument/2006/relationships/tags" Target="../tags/tag73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tags" Target="../tags/tag76.xml"/><Relationship Id="rId27" Type="http://schemas.openxmlformats.org/officeDocument/2006/relationships/tags" Target="../tags/tag8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13" Type="http://schemas.openxmlformats.org/officeDocument/2006/relationships/tags" Target="../tags/tag95.xml"/><Relationship Id="rId3" Type="http://schemas.openxmlformats.org/officeDocument/2006/relationships/tags" Target="../tags/tag85.xml"/><Relationship Id="rId7" Type="http://schemas.openxmlformats.org/officeDocument/2006/relationships/tags" Target="../tags/tag89.xml"/><Relationship Id="rId12" Type="http://schemas.openxmlformats.org/officeDocument/2006/relationships/tags" Target="../tags/tag94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5" Type="http://schemas.openxmlformats.org/officeDocument/2006/relationships/tags" Target="../tags/tag87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92.xml"/><Relationship Id="rId4" Type="http://schemas.openxmlformats.org/officeDocument/2006/relationships/tags" Target="../tags/tag86.xml"/><Relationship Id="rId9" Type="http://schemas.openxmlformats.org/officeDocument/2006/relationships/tags" Target="../tags/tag91.xml"/><Relationship Id="rId14" Type="http://schemas.openxmlformats.org/officeDocument/2006/relationships/tags" Target="../tags/tag9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5" Type="http://schemas.openxmlformats.org/officeDocument/2006/relationships/tags" Target="../tags/tag101.xml"/><Relationship Id="rId4" Type="http://schemas.openxmlformats.org/officeDocument/2006/relationships/tags" Target="../tags/tag10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11.xml"/><Relationship Id="rId13" Type="http://schemas.openxmlformats.org/officeDocument/2006/relationships/tags" Target="../tags/tag116.xml"/><Relationship Id="rId18" Type="http://schemas.openxmlformats.org/officeDocument/2006/relationships/tags" Target="../tags/tag121.xml"/><Relationship Id="rId3" Type="http://schemas.openxmlformats.org/officeDocument/2006/relationships/tags" Target="../tags/tag106.xml"/><Relationship Id="rId21" Type="http://schemas.openxmlformats.org/officeDocument/2006/relationships/tags" Target="../tags/tag124.xml"/><Relationship Id="rId7" Type="http://schemas.openxmlformats.org/officeDocument/2006/relationships/tags" Target="../tags/tag110.xml"/><Relationship Id="rId12" Type="http://schemas.openxmlformats.org/officeDocument/2006/relationships/tags" Target="../tags/tag115.xml"/><Relationship Id="rId17" Type="http://schemas.openxmlformats.org/officeDocument/2006/relationships/tags" Target="../tags/tag120.xml"/><Relationship Id="rId2" Type="http://schemas.openxmlformats.org/officeDocument/2006/relationships/tags" Target="../tags/tag105.xml"/><Relationship Id="rId16" Type="http://schemas.openxmlformats.org/officeDocument/2006/relationships/tags" Target="../tags/tag119.xml"/><Relationship Id="rId20" Type="http://schemas.openxmlformats.org/officeDocument/2006/relationships/tags" Target="../tags/tag123.xml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11" Type="http://schemas.openxmlformats.org/officeDocument/2006/relationships/tags" Target="../tags/tag114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08.xml"/><Relationship Id="rId15" Type="http://schemas.openxmlformats.org/officeDocument/2006/relationships/tags" Target="../tags/tag118.xml"/><Relationship Id="rId23" Type="http://schemas.openxmlformats.org/officeDocument/2006/relationships/tags" Target="../tags/tag126.xml"/><Relationship Id="rId10" Type="http://schemas.openxmlformats.org/officeDocument/2006/relationships/tags" Target="../tags/tag113.xml"/><Relationship Id="rId19" Type="http://schemas.openxmlformats.org/officeDocument/2006/relationships/tags" Target="../tags/tag122.xml"/><Relationship Id="rId4" Type="http://schemas.openxmlformats.org/officeDocument/2006/relationships/tags" Target="../tags/tag107.xml"/><Relationship Id="rId9" Type="http://schemas.openxmlformats.org/officeDocument/2006/relationships/tags" Target="../tags/tag112.xml"/><Relationship Id="rId14" Type="http://schemas.openxmlformats.org/officeDocument/2006/relationships/tags" Target="../tags/tag117.xml"/><Relationship Id="rId22" Type="http://schemas.openxmlformats.org/officeDocument/2006/relationships/tags" Target="../tags/tag1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1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10" Type="http://schemas.openxmlformats.org/officeDocument/2006/relationships/image" Target="../media/image3.jpeg"/><Relationship Id="rId4" Type="http://schemas.openxmlformats.org/officeDocument/2006/relationships/tags" Target="../tags/tag11.xml"/><Relationship Id="rId9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0" Type="http://schemas.openxmlformats.org/officeDocument/2006/relationships/tags" Target="../tags/tag37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667000"/>
            <a:ext cx="72390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Data Abstraction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90374"/>
            <a:ext cx="8686800" cy="5767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dictionary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mapping each word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filename to its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frequency."""  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().split()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count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 = count + 1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count of the word in the dictionary. 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of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(count, word) tuples of the top k most frequent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[(c, w) for (w, c)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counts_with_words.sort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number of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wordcounts_dict.values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8496" y="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Text analysis module</a:t>
            </a:r>
            <a:br>
              <a:rPr lang="en-US" sz="3600" dirty="0" smtClean="0"/>
            </a:br>
            <a:r>
              <a:rPr lang="en-US" sz="2200" dirty="0" smtClean="0"/>
              <a:t>(group of related functions)</a:t>
            </a:r>
            <a:br>
              <a:rPr lang="en-US" sz="2200" dirty="0" smtClean="0"/>
            </a:br>
            <a:r>
              <a:rPr lang="en-US" sz="2000" dirty="0" smtClean="0"/>
              <a:t>representation = dictionary</a:t>
            </a:r>
            <a:endParaRPr lang="en-US" sz="36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572000" y="228600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wordcounts 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topk(wordcounts,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6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the words in a file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# Internal representation: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# variable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is a dictionary mapping words to their frequency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"""Populate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wordcounts.setdefault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[w] += 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(word, 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(reverse=True)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1" name="TextBox 40"/>
          <p:cNvSpPr txBox="1"/>
          <p:nvPr>
            <p:custDataLst>
              <p:tags r:id="rId2"/>
            </p:custDataLst>
          </p:nvPr>
        </p:nvSpPr>
        <p:spPr>
          <a:xfrm>
            <a:off x="0" y="6310935"/>
            <a:ext cx="38862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Each function in a class is called a </a:t>
            </a:r>
            <a:r>
              <a:rPr lang="en-US" sz="1600" i="1" dirty="0" smtClean="0"/>
              <a:t>method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en-US" sz="1600" dirty="0" smtClean="0"/>
              <a:t>Its first argument is of the type of the class.</a:t>
            </a:r>
            <a:endParaRPr lang="en-US" sz="1600" dirty="0"/>
          </a:p>
        </p:txBody>
      </p:sp>
      <p:sp>
        <p:nvSpPr>
          <p:cNvPr id="7" name="Right Brace 6"/>
          <p:cNvSpPr/>
          <p:nvPr>
            <p:custDataLst>
              <p:tags r:id="rId3"/>
            </p:custDataLst>
          </p:nvPr>
        </p:nvSpPr>
        <p:spPr>
          <a:xfrm>
            <a:off x="7467600" y="3581400"/>
            <a:ext cx="2286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4"/>
            </p:custDataLst>
          </p:nvPr>
        </p:nvSpPr>
        <p:spPr>
          <a:xfrm>
            <a:off x="5943600" y="5191780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Text analysis,</a:t>
            </a:r>
            <a:br>
              <a:rPr lang="en-US" dirty="0" smtClean="0"/>
            </a:br>
            <a:r>
              <a:rPr lang="en-US" dirty="0" smtClean="0"/>
              <a:t>as a class</a:t>
            </a: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6"/>
            </p:custDataLst>
          </p:nvPr>
        </p:nvSpPr>
        <p:spPr>
          <a:xfrm>
            <a:off x="7467600" y="1066800"/>
            <a:ext cx="2286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7"/>
            </p:custDataLst>
          </p:nvPr>
        </p:nvSpPr>
        <p:spPr>
          <a:xfrm>
            <a:off x="7696954" y="1056382"/>
            <a:ext cx="14470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Defines</a:t>
            </a:r>
            <a:r>
              <a:rPr lang="en-US" sz="1600" dirty="0" smtClean="0"/>
              <a:t> a class (a </a:t>
            </a:r>
            <a:r>
              <a:rPr lang="en-US" sz="1600" dirty="0" err="1" smtClean="0"/>
              <a:t>datatype</a:t>
            </a:r>
            <a:r>
              <a:rPr lang="en-US" sz="1600" dirty="0" smtClean="0"/>
              <a:t>) named </a:t>
            </a:r>
            <a:r>
              <a:rPr lang="en-US" sz="1600" dirty="0" err="1" smtClean="0"/>
              <a:t>WordCounts</a:t>
            </a:r>
            <a:endParaRPr lang="en-US" sz="1600" dirty="0"/>
          </a:p>
        </p:txBody>
      </p:sp>
      <p:sp>
        <p:nvSpPr>
          <p:cNvPr id="6" name="Right Brace 5"/>
          <p:cNvSpPr/>
          <p:nvPr>
            <p:custDataLst>
              <p:tags r:id="rId8"/>
            </p:custDataLst>
          </p:nvPr>
        </p:nvSpPr>
        <p:spPr>
          <a:xfrm>
            <a:off x="7467600" y="2057400"/>
            <a:ext cx="2286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9"/>
            </p:custDataLst>
          </p:nvPr>
        </p:nvSpPr>
        <p:spPr>
          <a:xfrm>
            <a:off x="7696200" y="2327701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Modifies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a </a:t>
            </a:r>
            <a:r>
              <a:rPr lang="en-US" sz="1600" dirty="0" err="1" smtClean="0"/>
              <a:t>WordCounts</a:t>
            </a:r>
            <a:r>
              <a:rPr lang="en-US" sz="1600" dirty="0" smtClean="0"/>
              <a:t> object</a:t>
            </a:r>
            <a:endParaRPr lang="en-US" sz="1600" dirty="0"/>
          </a:p>
        </p:txBody>
      </p:sp>
      <p:sp>
        <p:nvSpPr>
          <p:cNvPr id="9" name="TextBox 8"/>
          <p:cNvSpPr txBox="1"/>
          <p:nvPr>
            <p:custDataLst>
              <p:tags r:id="rId10"/>
            </p:custDataLst>
          </p:nvPr>
        </p:nvSpPr>
        <p:spPr>
          <a:xfrm>
            <a:off x="7688655" y="4419600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Queries</a:t>
            </a:r>
            <a:r>
              <a:rPr lang="en-US" sz="1600" dirty="0" smtClean="0"/>
              <a:t> a </a:t>
            </a:r>
            <a:r>
              <a:rPr lang="en-US" sz="1600" dirty="0" err="1" smtClean="0"/>
              <a:t>WordCounts</a:t>
            </a:r>
            <a:r>
              <a:rPr lang="en-US" sz="1600" dirty="0" smtClean="0"/>
              <a:t> object</a:t>
            </a:r>
            <a:endParaRPr lang="en-US" sz="1600" dirty="0"/>
          </a:p>
        </p:txBody>
      </p:sp>
      <p:sp>
        <p:nvSpPr>
          <p:cNvPr id="10" name="Rectangular Callout 9"/>
          <p:cNvSpPr/>
          <p:nvPr>
            <p:custDataLst>
              <p:tags r:id="rId11"/>
            </p:custDataLst>
          </p:nvPr>
        </p:nvSpPr>
        <p:spPr>
          <a:xfrm>
            <a:off x="5486400" y="3122676"/>
            <a:ext cx="1904999" cy="763524"/>
          </a:xfrm>
          <a:prstGeom prst="wedgeRectCallout">
            <a:avLst>
              <a:gd name="adj1" fmla="val -283874"/>
              <a:gd name="adj2" fmla="val 5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600" dirty="0" smtClean="0">
                <a:solidFill>
                  <a:schemeClr val="tx1"/>
                </a:solidFill>
              </a:rPr>
              <a:t> does not return a value;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it mutates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ular Callout 10"/>
          <p:cNvSpPr/>
          <p:nvPr>
            <p:custDataLst>
              <p:tags r:id="rId12"/>
            </p:custDataLst>
          </p:nvPr>
        </p:nvSpPr>
        <p:spPr>
          <a:xfrm>
            <a:off x="5791200" y="1901952"/>
            <a:ext cx="1676399" cy="612648"/>
          </a:xfrm>
          <a:prstGeom prst="wedgeRectCallout">
            <a:avLst>
              <a:gd name="adj1" fmla="val -239913"/>
              <a:gd name="adj2" fmla="val -2023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type of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1600" dirty="0" smtClean="0">
                <a:solidFill>
                  <a:schemeClr val="tx1"/>
                </a:solidFill>
              </a:rPr>
              <a:t> is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>
            <p:custDataLst>
              <p:tags r:id="rId13"/>
            </p:custDataLst>
          </p:nvPr>
        </p:nvSpPr>
        <p:spPr>
          <a:xfrm>
            <a:off x="6019800" y="5715000"/>
            <a:ext cx="1447800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ordcounts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ead_words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opk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otal_words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>
            <p:custDataLst>
              <p:tags r:id="rId14"/>
            </p:custDataLst>
          </p:nvPr>
        </p:nvSpPr>
        <p:spPr>
          <a:xfrm>
            <a:off x="5943600" y="51917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namespace of a </a:t>
            </a:r>
            <a:r>
              <a:rPr lang="en-US" sz="1400" dirty="0" err="1" smtClean="0"/>
              <a:t>WordCounts</a:t>
            </a:r>
            <a:r>
              <a:rPr lang="en-US" sz="1400" dirty="0" smtClean="0"/>
              <a:t> </a:t>
            </a:r>
            <a:r>
              <a:rPr lang="en-US" sz="1400" b="1" dirty="0" smtClean="0"/>
              <a:t>object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14" name="Oval 13"/>
          <p:cNvSpPr/>
          <p:nvPr>
            <p:custDataLst>
              <p:tags r:id="rId15"/>
            </p:custDataLst>
          </p:nvPr>
        </p:nvSpPr>
        <p:spPr>
          <a:xfrm>
            <a:off x="7924800" y="5562600"/>
            <a:ext cx="990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dict</a:t>
            </a:r>
            <a:endParaRPr lang="en-US" dirty="0"/>
          </a:p>
        </p:txBody>
      </p:sp>
      <p:sp>
        <p:nvSpPr>
          <p:cNvPr id="17" name="Freeform 16"/>
          <p:cNvSpPr/>
          <p:nvPr>
            <p:custDataLst>
              <p:tags r:id="rId16"/>
            </p:custDataLst>
          </p:nvPr>
        </p:nvSpPr>
        <p:spPr>
          <a:xfrm>
            <a:off x="7741338" y="58674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8" name="Freeform 17"/>
          <p:cNvSpPr/>
          <p:nvPr>
            <p:custDataLst>
              <p:tags r:id="rId17"/>
            </p:custDataLst>
          </p:nvPr>
        </p:nvSpPr>
        <p:spPr>
          <a:xfrm>
            <a:off x="8381999" y="6047715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9" name="Freeform 18"/>
          <p:cNvSpPr/>
          <p:nvPr>
            <p:custDataLst>
              <p:tags r:id="rId18"/>
            </p:custDataLst>
          </p:nvPr>
        </p:nvSpPr>
        <p:spPr>
          <a:xfrm>
            <a:off x="7893738" y="64008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20" name="Freeform 19"/>
          <p:cNvSpPr/>
          <p:nvPr>
            <p:custDataLst>
              <p:tags r:id="rId19"/>
            </p:custDataLst>
          </p:nvPr>
        </p:nvSpPr>
        <p:spPr>
          <a:xfrm>
            <a:off x="8717861" y="643550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cxnSp>
        <p:nvCxnSpPr>
          <p:cNvPr id="22" name="Straight Arrow Connector 21"/>
          <p:cNvCxnSpPr>
            <a:endCxn id="14" idx="2"/>
          </p:cNvCxnSpPr>
          <p:nvPr>
            <p:custDataLst>
              <p:tags r:id="rId20"/>
            </p:custDataLst>
          </p:nvPr>
        </p:nvCxnSpPr>
        <p:spPr>
          <a:xfrm flipV="1">
            <a:off x="7226238" y="5715000"/>
            <a:ext cx="698562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7"/>
          </p:cNvCxnSpPr>
          <p:nvPr>
            <p:custDataLst>
              <p:tags r:id="rId21"/>
            </p:custDataLst>
          </p:nvPr>
        </p:nvCxnSpPr>
        <p:spPr>
          <a:xfrm flipV="1">
            <a:off x="7226238" y="6021309"/>
            <a:ext cx="515984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8" idx="9"/>
          </p:cNvCxnSpPr>
          <p:nvPr>
            <p:custDataLst>
              <p:tags r:id="rId22"/>
            </p:custDataLst>
          </p:nvPr>
        </p:nvCxnSpPr>
        <p:spPr>
          <a:xfrm>
            <a:off x="7162800" y="6274052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9" idx="7"/>
          </p:cNvCxnSpPr>
          <p:nvPr>
            <p:custDataLst>
              <p:tags r:id="rId23"/>
            </p:custDataLst>
          </p:nvPr>
        </p:nvCxnSpPr>
        <p:spPr>
          <a:xfrm>
            <a:off x="6632418" y="6495106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0" idx="9"/>
          </p:cNvCxnSpPr>
          <p:nvPr>
            <p:custDataLst>
              <p:tags r:id="rId24"/>
            </p:custDataLst>
          </p:nvPr>
        </p:nvCxnSpPr>
        <p:spPr>
          <a:xfrm flipV="1">
            <a:off x="7263520" y="6661841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>
            <p:custDataLst>
              <p:tags r:id="rId25"/>
            </p:custDataLst>
          </p:nvPr>
        </p:nvSpPr>
        <p:spPr>
          <a:xfrm>
            <a:off x="5486400" y="36990"/>
            <a:ext cx="361617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Rectangular Callout 57"/>
          <p:cNvSpPr/>
          <p:nvPr>
            <p:custDataLst>
              <p:tags r:id="rId26"/>
            </p:custDataLst>
          </p:nvPr>
        </p:nvSpPr>
        <p:spPr>
          <a:xfrm>
            <a:off x="4995907" y="1183038"/>
            <a:ext cx="1252493" cy="493362"/>
          </a:xfrm>
          <a:prstGeom prst="wedgeRectCallout">
            <a:avLst>
              <a:gd name="adj1" fmla="val 122303"/>
              <a:gd name="adj2" fmla="val -82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takes 2 arguments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Rectangular Callout 58"/>
          <p:cNvSpPr/>
          <p:nvPr>
            <p:custDataLst>
              <p:tags r:id="rId27"/>
            </p:custDataLst>
          </p:nvPr>
        </p:nvSpPr>
        <p:spPr>
          <a:xfrm>
            <a:off x="3438617" y="36990"/>
            <a:ext cx="1742983" cy="538609"/>
          </a:xfrm>
          <a:prstGeom prst="wedgeRectCallout">
            <a:avLst>
              <a:gd name="adj1" fmla="val 70972"/>
              <a:gd name="adj2" fmla="val 208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type of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dirty="0" smtClean="0">
                <a:solidFill>
                  <a:schemeClr val="tx1"/>
                </a:solidFill>
              </a:rPr>
              <a:t> is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  <p:custDataLst>
              <p:tags r:id="rId2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3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7" grpId="0" animBg="1"/>
      <p:bldP spid="52" grpId="0" animBg="1"/>
      <p:bldP spid="4" grpId="0" animBg="1"/>
      <p:bldP spid="5" grpId="0"/>
      <p:bldP spid="6" grpId="0" animBg="1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 animBg="1"/>
      <p:bldP spid="17" grpId="0" animBg="1"/>
      <p:bldP spid="18" grpId="0" animBg="1"/>
      <p:bldP spid="19" grpId="0" animBg="1"/>
      <p:bldP spid="20" grpId="0" animBg="1"/>
      <p:bldP spid="57" grpId="0" animBg="1"/>
      <p:bldP spid="58" grpId="0" animBg="1"/>
      <p:bldP spid="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990600" y="1066800"/>
            <a:ext cx="5715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dirty="0" err="1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wc = WordCounts()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WordCounts.topk(wc, 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ight Brace 4"/>
          <p:cNvSpPr/>
          <p:nvPr>
            <p:custDataLst>
              <p:tags r:id="rId2"/>
            </p:custDataLst>
          </p:nvPr>
        </p:nvSpPr>
        <p:spPr>
          <a:xfrm rot="5400000" flipV="1">
            <a:off x="3048000" y="3657600"/>
            <a:ext cx="304800" cy="1524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2514600" y="46482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namespace, like a </a:t>
            </a:r>
            <a:r>
              <a:rPr lang="en-US" dirty="0" smtClean="0">
                <a:solidFill>
                  <a:srgbClr val="FF0000"/>
                </a:solidFill>
              </a:rPr>
              <a:t>module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(the name of the class)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4191000" y="4648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function </a:t>
            </a:r>
            <a:r>
              <a:rPr lang="en-US" dirty="0" smtClean="0">
                <a:solidFill>
                  <a:srgbClr val="FF0000"/>
                </a:solidFill>
              </a:rPr>
              <a:t>that takes two </a:t>
            </a:r>
            <a:r>
              <a:rPr lang="en-US" dirty="0">
                <a:solidFill>
                  <a:srgbClr val="FF0000"/>
                </a:solidFill>
              </a:rPr>
              <a:t>arguments</a:t>
            </a:r>
          </a:p>
        </p:txBody>
      </p:sp>
      <p:sp>
        <p:nvSpPr>
          <p:cNvPr id="8" name="Right Brace 7"/>
          <p:cNvSpPr/>
          <p:nvPr>
            <p:custDataLst>
              <p:tags r:id="rId5"/>
            </p:custDataLst>
          </p:nvPr>
        </p:nvSpPr>
        <p:spPr>
          <a:xfrm rot="5400000" flipV="1">
            <a:off x="4305300" y="4152900"/>
            <a:ext cx="304800" cy="533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>
            <p:custDataLst>
              <p:tags r:id="rId6"/>
            </p:custDataLst>
          </p:nvPr>
        </p:nvSpPr>
        <p:spPr>
          <a:xfrm rot="16200000">
            <a:off x="4881033" y="3543300"/>
            <a:ext cx="304800" cy="381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800600" y="2971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value of type </a:t>
            </a:r>
            <a:r>
              <a:rPr lang="en-US" dirty="0" err="1" smtClean="0">
                <a:solidFill>
                  <a:srgbClr val="FF0000"/>
                </a:solidFill>
              </a:rPr>
              <a:t>WordCounts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ight Brace 1"/>
          <p:cNvSpPr/>
          <p:nvPr>
            <p:custDataLst>
              <p:tags r:id="rId8"/>
            </p:custDataLst>
          </p:nvPr>
        </p:nvSpPr>
        <p:spPr>
          <a:xfrm>
            <a:off x="7315200" y="2895600"/>
            <a:ext cx="2286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>
            <p:custDataLst>
              <p:tags r:id="rId9"/>
            </p:custDataLst>
          </p:nvPr>
        </p:nvSpPr>
        <p:spPr>
          <a:xfrm>
            <a:off x="7543801" y="3157835"/>
            <a:ext cx="1219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equivalent calls</a:t>
            </a:r>
            <a:endParaRPr lang="en-US" dirty="0"/>
          </a:p>
        </p:txBody>
      </p:sp>
      <p:sp>
        <p:nvSpPr>
          <p:cNvPr id="12" name="Rectangular Callout 11"/>
          <p:cNvSpPr/>
          <p:nvPr>
            <p:custDataLst>
              <p:tags r:id="rId10"/>
            </p:custDataLst>
          </p:nvPr>
        </p:nvSpPr>
        <p:spPr>
          <a:xfrm>
            <a:off x="6324600" y="1143000"/>
            <a:ext cx="2209800" cy="612648"/>
          </a:xfrm>
          <a:prstGeom prst="wedgeRectCallout">
            <a:avLst>
              <a:gd name="adj1" fmla="val -183395"/>
              <a:gd name="adj2" fmla="val 653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Weird constructor: it does not do any work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ular Callout 12"/>
          <p:cNvSpPr/>
          <p:nvPr>
            <p:custDataLst>
              <p:tags r:id="rId11"/>
            </p:custDataLst>
          </p:nvPr>
        </p:nvSpPr>
        <p:spPr>
          <a:xfrm>
            <a:off x="6324600" y="1905000"/>
            <a:ext cx="2209800" cy="838200"/>
          </a:xfrm>
          <a:prstGeom prst="wedgeRectCallout">
            <a:avLst>
              <a:gd name="adj1" fmla="val -127295"/>
              <a:gd name="adj2" fmla="val -218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ou have to call a </a:t>
            </a:r>
            <a:r>
              <a:rPr lang="en-US" dirty="0" err="1" smtClean="0">
                <a:solidFill>
                  <a:schemeClr val="tx1"/>
                </a:solidFill>
              </a:rPr>
              <a:t>mutator</a:t>
            </a:r>
            <a:r>
              <a:rPr lang="en-US" dirty="0" smtClean="0">
                <a:solidFill>
                  <a:schemeClr val="tx1"/>
                </a:solidFill>
              </a:rPr>
              <a:t> immediately afterward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sp>
        <p:nvSpPr>
          <p:cNvPr id="14" name="Rounded Rectangle 13"/>
          <p:cNvSpPr/>
          <p:nvPr>
            <p:custDataLst>
              <p:tags r:id="rId13"/>
            </p:custDataLst>
          </p:nvPr>
        </p:nvSpPr>
        <p:spPr>
          <a:xfrm>
            <a:off x="762000" y="3581399"/>
            <a:ext cx="6477000" cy="27432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14"/>
            </p:custDataLst>
          </p:nvPr>
        </p:nvSpPr>
        <p:spPr>
          <a:xfrm>
            <a:off x="6858001" y="4800600"/>
            <a:ext cx="1905000" cy="1311349"/>
          </a:xfrm>
          <a:prstGeom prst="wedgeRectCallout">
            <a:avLst>
              <a:gd name="adj1" fmla="val -106078"/>
              <a:gd name="adj2" fmla="val -9951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But no one does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it this way!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Use the first approach!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2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 with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a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dictionary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mapping words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 their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frequency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words 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words: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self.wordcounts.setdefault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[w] += 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(reverse=True)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([c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029200" y="51137"/>
            <a:ext cx="4038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(filename)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6" name="Rounded Rectangle 5"/>
          <p:cNvSpPr/>
          <p:nvPr>
            <p:custDataLst>
              <p:tags r:id="rId5"/>
            </p:custDataLst>
          </p:nvPr>
        </p:nvSpPr>
        <p:spPr>
          <a:xfrm>
            <a:off x="609600" y="1981200"/>
            <a:ext cx="6019800" cy="16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7048500" y="3200400"/>
            <a:ext cx="1905000" cy="1311349"/>
          </a:xfrm>
          <a:prstGeom prst="wedgeRectCallout">
            <a:avLst>
              <a:gd name="adj1" fmla="val -145350"/>
              <a:gd name="adj2" fmla="val -533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__</a:t>
            </a:r>
            <a:r>
              <a:rPr lang="en-US" dirty="0" err="1" smtClean="0">
                <a:solidFill>
                  <a:schemeClr val="tx1"/>
                </a:solidFill>
              </a:rPr>
              <a:t>init</a:t>
            </a:r>
            <a:r>
              <a:rPr lang="en-US" dirty="0" smtClean="0">
                <a:solidFill>
                  <a:schemeClr val="tx1"/>
                </a:solidFill>
              </a:rPr>
              <a:t>__ is a special function, a “constructor”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ular Callout 7"/>
          <p:cNvSpPr/>
          <p:nvPr>
            <p:custDataLst>
              <p:tags r:id="rId7"/>
            </p:custDataLst>
          </p:nvPr>
        </p:nvSpPr>
        <p:spPr>
          <a:xfrm>
            <a:off x="4876800" y="1111987"/>
            <a:ext cx="4076700" cy="412013"/>
          </a:xfrm>
          <a:prstGeom prst="wedgeRectCallout">
            <a:avLst>
              <a:gd name="adj1" fmla="val 34141"/>
              <a:gd name="adj2" fmla="val -1676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constructor now needs a parameter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31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Alternate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066800"/>
            <a:ext cx="8547891" cy="5791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 of the words in the file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"""Create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self.words.count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(word)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self.get_count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)]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(reverse=True)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029200" y="51137"/>
            <a:ext cx="4038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(filename)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58001" y="1373124"/>
            <a:ext cx="2147090" cy="379476"/>
          </a:xfrm>
          <a:prstGeom prst="wedgeRectCallout">
            <a:avLst>
              <a:gd name="adj1" fmla="val -45538"/>
              <a:gd name="adj2" fmla="val -1469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Exact same program!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5943600" y="5191780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6019800" y="5715000"/>
            <a:ext cx="1447800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</a:p>
          <a:p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opk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otal_words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5943600" y="51917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namespace of a </a:t>
            </a:r>
            <a:r>
              <a:rPr lang="en-US" sz="1400" dirty="0" err="1" smtClean="0"/>
              <a:t>WordCounts</a:t>
            </a:r>
            <a:r>
              <a:rPr lang="en-US" sz="1400" dirty="0" smtClean="0"/>
              <a:t> object:</a:t>
            </a:r>
            <a:endParaRPr lang="en-US" sz="1400" dirty="0"/>
          </a:p>
        </p:txBody>
      </p:sp>
      <p:sp>
        <p:nvSpPr>
          <p:cNvPr id="10" name="Freeform 9"/>
          <p:cNvSpPr/>
          <p:nvPr>
            <p:custDataLst>
              <p:tags r:id="rId8"/>
            </p:custDataLst>
          </p:nvPr>
        </p:nvSpPr>
        <p:spPr>
          <a:xfrm>
            <a:off x="7741338" y="58674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1" name="Freeform 10"/>
          <p:cNvSpPr/>
          <p:nvPr>
            <p:custDataLst>
              <p:tags r:id="rId9"/>
            </p:custDataLst>
          </p:nvPr>
        </p:nvSpPr>
        <p:spPr>
          <a:xfrm>
            <a:off x="8381999" y="6047715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2" name="Freeform 11"/>
          <p:cNvSpPr/>
          <p:nvPr>
            <p:custDataLst>
              <p:tags r:id="rId10"/>
            </p:custDataLst>
          </p:nvPr>
        </p:nvSpPr>
        <p:spPr>
          <a:xfrm>
            <a:off x="7893738" y="64008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3" name="Freeform 12"/>
          <p:cNvSpPr/>
          <p:nvPr>
            <p:custDataLst>
              <p:tags r:id="rId11"/>
            </p:custDataLst>
          </p:nvPr>
        </p:nvSpPr>
        <p:spPr>
          <a:xfrm>
            <a:off x="8717861" y="643550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>
            <p:custDataLst>
              <p:tags r:id="rId12"/>
            </p:custDataLst>
          </p:nvPr>
        </p:nvCxnSpPr>
        <p:spPr>
          <a:xfrm flipV="1">
            <a:off x="6743700" y="5638800"/>
            <a:ext cx="11811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7"/>
          </p:cNvCxnSpPr>
          <p:nvPr>
            <p:custDataLst>
              <p:tags r:id="rId13"/>
            </p:custDataLst>
          </p:nvPr>
        </p:nvCxnSpPr>
        <p:spPr>
          <a:xfrm flipV="1">
            <a:off x="7048500" y="6021309"/>
            <a:ext cx="693722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9"/>
          </p:cNvCxnSpPr>
          <p:nvPr>
            <p:custDataLst>
              <p:tags r:id="rId14"/>
            </p:custDataLst>
          </p:nvPr>
        </p:nvCxnSpPr>
        <p:spPr>
          <a:xfrm>
            <a:off x="7162800" y="6274052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7"/>
          </p:cNvCxnSpPr>
          <p:nvPr>
            <p:custDataLst>
              <p:tags r:id="rId15"/>
            </p:custDataLst>
          </p:nvPr>
        </p:nvCxnSpPr>
        <p:spPr>
          <a:xfrm>
            <a:off x="6632418" y="6495106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3" idx="9"/>
          </p:cNvCxnSpPr>
          <p:nvPr>
            <p:custDataLst>
              <p:tags r:id="rId16"/>
            </p:custDataLst>
          </p:nvPr>
        </p:nvCxnSpPr>
        <p:spPr>
          <a:xfrm flipV="1">
            <a:off x="7263520" y="6661841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>
            <p:custDataLst>
              <p:tags r:id="rId17"/>
            </p:custDataLst>
          </p:nvPr>
        </p:nvSpPr>
        <p:spPr>
          <a:xfrm>
            <a:off x="7924800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>
            <p:custDataLst>
              <p:tags r:id="rId18"/>
            </p:custDataLst>
          </p:nvPr>
        </p:nvSpPr>
        <p:spPr>
          <a:xfrm>
            <a:off x="8032062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>
            <p:custDataLst>
              <p:tags r:id="rId19"/>
            </p:custDataLst>
          </p:nvPr>
        </p:nvSpPr>
        <p:spPr>
          <a:xfrm>
            <a:off x="8143905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>
            <p:custDataLst>
              <p:tags r:id="rId20"/>
            </p:custDataLst>
          </p:nvPr>
        </p:nvSpPr>
        <p:spPr>
          <a:xfrm>
            <a:off x="8260662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21"/>
            </p:custDataLst>
          </p:nvPr>
        </p:nvSpPr>
        <p:spPr>
          <a:xfrm>
            <a:off x="8372505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22"/>
            </p:custDataLst>
          </p:nvPr>
        </p:nvSpPr>
        <p:spPr>
          <a:xfrm>
            <a:off x="7848600" y="5334000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list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</a:t>
            </a:r>
            <a:br>
              <a:rPr lang="en-US" dirty="0" smtClean="0"/>
            </a:b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dictionary mapping column names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columns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measurements[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"o2"))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4419600" y="48161"/>
            <a:ext cx="46482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(filename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4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analysis,</a:t>
            </a:r>
            <a:br>
              <a:rPr lang="en-US" dirty="0" smtClean="0"/>
            </a:br>
            <a:r>
              <a:rPr lang="en-US" dirty="0" smtClean="0"/>
              <a:t>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a set of measurements in UWFORMAT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.""“</a:t>
            </a: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Populate a Measurements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 from the given file.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strike="sngStrike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181600" y="48161"/>
            <a:ext cx="388620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mm = Measurements()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mm.read_measurements(filename)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mm.STplot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analysis,</a:t>
            </a:r>
            <a:br>
              <a:rPr lang="en-US" dirty="0" smtClean="0"/>
            </a:br>
            <a:r>
              <a:rPr lang="en-US" dirty="0" smtClean="0"/>
              <a:t>with a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a set of measurements in UWFORMAT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.""“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Measurements object from the given file.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5181600" y="51137"/>
            <a:ext cx="38862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Measurements(filename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mm.STplot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dirty="0"/>
              <a:t>the </a:t>
            </a:r>
            <a:r>
              <a:rPr lang="en-US" dirty="0" smtClean="0"/>
              <a:t>design </a:t>
            </a:r>
            <a:r>
              <a:rPr lang="en-US" dirty="0"/>
              <a:t>e</a:t>
            </a:r>
            <a:r>
              <a:rPr lang="en-US" dirty="0" smtClean="0"/>
              <a:t>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created a module or library:  a </a:t>
            </a:r>
            <a:r>
              <a:rPr lang="en-US" dirty="0"/>
              <a:t>set of related </a:t>
            </a:r>
            <a:r>
              <a:rPr lang="en-US" dirty="0" smtClean="0"/>
              <a:t>functions</a:t>
            </a:r>
            <a:endParaRPr lang="en-US" dirty="0"/>
          </a:p>
          <a:p>
            <a:r>
              <a:rPr lang="en-US" dirty="0" smtClean="0"/>
              <a:t>The functions </a:t>
            </a:r>
            <a:r>
              <a:rPr lang="en-US" dirty="0"/>
              <a:t>operated on the same data structure </a:t>
            </a:r>
          </a:p>
          <a:p>
            <a:pPr lvl="1"/>
            <a:r>
              <a:rPr lang="en-US" dirty="0"/>
              <a:t>a dictionary associating words with a frequency count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list of tuples of measurements</a:t>
            </a:r>
          </a:p>
          <a:p>
            <a:r>
              <a:rPr lang="en-US" dirty="0" smtClean="0"/>
              <a:t>Each module contained:</a:t>
            </a:r>
          </a:p>
          <a:p>
            <a:pPr lvl="1"/>
            <a:r>
              <a:rPr lang="en-US" dirty="0" smtClean="0"/>
              <a:t>A function to </a:t>
            </a:r>
            <a:r>
              <a:rPr lang="en-US" dirty="0" smtClean="0">
                <a:solidFill>
                  <a:srgbClr val="FF0000"/>
                </a:solidFill>
              </a:rPr>
              <a:t>create</a:t>
            </a:r>
            <a:r>
              <a:rPr lang="en-US" dirty="0" smtClean="0"/>
              <a:t> the data structure</a:t>
            </a:r>
          </a:p>
          <a:p>
            <a:pPr lvl="1"/>
            <a:r>
              <a:rPr lang="en-US" dirty="0" smtClean="0"/>
              <a:t>Functions to </a:t>
            </a:r>
            <a:r>
              <a:rPr lang="en-US" dirty="0" smtClean="0">
                <a:solidFill>
                  <a:srgbClr val="FF0000"/>
                </a:solidFill>
              </a:rPr>
              <a:t>query</a:t>
            </a:r>
            <a:r>
              <a:rPr lang="en-US" dirty="0" smtClean="0"/>
              <a:t> the data structure</a:t>
            </a:r>
          </a:p>
          <a:p>
            <a:pPr lvl="1"/>
            <a:r>
              <a:rPr lang="en-US" dirty="0" smtClean="0"/>
              <a:t>We could have added functions to </a:t>
            </a:r>
            <a:r>
              <a:rPr lang="en-US" dirty="0" smtClean="0">
                <a:solidFill>
                  <a:srgbClr val="FF0000"/>
                </a:solidFill>
              </a:rPr>
              <a:t>modify</a:t>
            </a:r>
            <a:r>
              <a:rPr lang="en-US" dirty="0" smtClean="0"/>
              <a:t> the data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494166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Two types of abstraction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Abstraction</a:t>
            </a:r>
            <a:r>
              <a:rPr lang="en-US" dirty="0"/>
              <a:t>: </a:t>
            </a:r>
            <a:r>
              <a:rPr lang="en-US" dirty="0" smtClean="0"/>
              <a:t> Ignoring/hiding </a:t>
            </a:r>
            <a:r>
              <a:rPr lang="en-US" dirty="0"/>
              <a:t>some aspects of a thing</a:t>
            </a:r>
          </a:p>
          <a:p>
            <a:r>
              <a:rPr lang="en-US" dirty="0"/>
              <a:t>In programming, ignore everything except the specification or interface</a:t>
            </a:r>
          </a:p>
          <a:p>
            <a:r>
              <a:rPr lang="en-US" dirty="0"/>
              <a:t>The program designer decides which details to hide and </a:t>
            </a:r>
            <a:r>
              <a:rPr lang="en-US" dirty="0" smtClean="0"/>
              <a:t>to </a:t>
            </a:r>
            <a:r>
              <a:rPr lang="en-US" dirty="0"/>
              <a:t>expose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Procedural abstraction</a:t>
            </a:r>
            <a:r>
              <a:rPr lang="en-US" dirty="0"/>
              <a:t>:</a:t>
            </a:r>
          </a:p>
          <a:p>
            <a:r>
              <a:rPr lang="en-US" dirty="0"/>
              <a:t>Define a procedure/function specification</a:t>
            </a:r>
          </a:p>
          <a:p>
            <a:r>
              <a:rPr lang="en-US" dirty="0" smtClean="0"/>
              <a:t>Hide </a:t>
            </a:r>
            <a:r>
              <a:rPr lang="en-US" dirty="0"/>
              <a:t>implementation details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Data </a:t>
            </a:r>
            <a:r>
              <a:rPr lang="en-US" dirty="0" smtClean="0">
                <a:solidFill>
                  <a:srgbClr val="FF0000"/>
                </a:solidFill>
              </a:rPr>
              <a:t>abstraction</a:t>
            </a:r>
            <a:r>
              <a:rPr lang="en-US" dirty="0"/>
              <a:t>:</a:t>
            </a:r>
          </a:p>
          <a:p>
            <a:r>
              <a:rPr lang="en-US" dirty="0"/>
              <a:t>Define what the </a:t>
            </a:r>
            <a:r>
              <a:rPr lang="en-US" dirty="0" err="1"/>
              <a:t>datatype</a:t>
            </a:r>
            <a:r>
              <a:rPr lang="en-US" dirty="0"/>
              <a:t> represents</a:t>
            </a:r>
          </a:p>
          <a:p>
            <a:r>
              <a:rPr lang="en-US" dirty="0"/>
              <a:t>Define how to create, query, and modify</a:t>
            </a:r>
          </a:p>
          <a:p>
            <a:r>
              <a:rPr lang="en-US" dirty="0"/>
              <a:t>Hide implementation details of representation and of operations</a:t>
            </a:r>
          </a:p>
          <a:p>
            <a:pPr lvl="1"/>
            <a:r>
              <a:rPr lang="en-US" dirty="0"/>
              <a:t>Also called “encapsulation” or “information hiding”</a:t>
            </a:r>
          </a:p>
          <a:p>
            <a:endParaRPr lang="en-US" dirty="0"/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5430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51366" y="3200400"/>
            <a:ext cx="1143000" cy="1099038"/>
          </a:xfrm>
          <a:prstGeom prst="rect">
            <a:avLst/>
          </a:prstGeom>
        </p:spPr>
      </p:pic>
      <p:pic>
        <p:nvPicPr>
          <p:cNvPr id="1026" name="Picture 2" descr="http://www.ibiblio.org/wm/paint/auth/monet/first/impression/impression.jp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325" y="0"/>
            <a:ext cx="202026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5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Data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Describing word counts:</a:t>
            </a:r>
            <a:endParaRPr lang="en-US" dirty="0"/>
          </a:p>
          <a:p>
            <a:pPr lvl="1"/>
            <a:r>
              <a:rPr lang="en-US" dirty="0"/>
              <a:t>“dictionary mapping each word </a:t>
            </a:r>
            <a:r>
              <a:rPr lang="en-US" dirty="0" smtClean="0"/>
              <a:t>in filename </a:t>
            </a:r>
            <a:r>
              <a:rPr lang="en-US" dirty="0"/>
              <a:t>to its frequency </a:t>
            </a:r>
            <a:r>
              <a:rPr lang="en-US" dirty="0" smtClean="0"/>
              <a:t>(raw count) in </a:t>
            </a:r>
            <a:r>
              <a:rPr lang="en-US" dirty="0"/>
              <a:t>the </a:t>
            </a:r>
            <a:r>
              <a:rPr lang="en-US" dirty="0" smtClean="0"/>
              <a:t>file, </a:t>
            </a:r>
            <a:r>
              <a:rPr lang="en-US" dirty="0" smtClean="0"/>
              <a:t>represented as an integer”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WordCounts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 smtClean="0"/>
              <a:t>Which do you prefer?  Why?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(This must appear in the documentation string of every function related to field measurements!)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8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</a:t>
            </a:r>
            <a:br>
              <a:rPr lang="en-US" dirty="0" smtClean="0"/>
            </a:br>
            <a:r>
              <a:rPr lang="en-US" dirty="0" smtClean="0"/>
              <a:t>Using the Graph class in </a:t>
            </a:r>
            <a:r>
              <a:rPr lang="en-US" dirty="0" err="1" smtClean="0"/>
              <a:t>networkx</a:t>
            </a:r>
            <a:endParaRPr lang="en-US" dirty="0"/>
          </a:p>
        </p:txBody>
      </p:sp>
      <p:grpSp>
        <p:nvGrpSpPr>
          <p:cNvPr id="13" name="Group 12"/>
          <p:cNvGrpSpPr/>
          <p:nvPr>
            <p:custDataLst>
              <p:tags r:id="rId2"/>
            </p:custDataLst>
          </p:nvPr>
        </p:nvGrpSpPr>
        <p:grpSpPr>
          <a:xfrm>
            <a:off x="457200" y="1587680"/>
            <a:ext cx="3657600" cy="1477328"/>
            <a:chOff x="457200" y="2133600"/>
            <a:chExt cx="3657600" cy="1477328"/>
          </a:xfrm>
        </p:grpSpPr>
        <p:sp>
          <p:nvSpPr>
            <p:cNvPr id="6" name="Rectangle 5"/>
            <p:cNvSpPr/>
            <p:nvPr>
              <p:custDataLst>
                <p:tags r:id="rId7"/>
              </p:custDataLst>
            </p:nvPr>
          </p:nvSpPr>
          <p:spPr>
            <a:xfrm>
              <a:off x="457200" y="2133600"/>
              <a:ext cx="3079689" cy="14773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import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as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nx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g =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nx.Graph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515534" y="2438400"/>
              <a:ext cx="2599266" cy="874931"/>
              <a:chOff x="1515534" y="3499723"/>
              <a:chExt cx="2599266" cy="874931"/>
            </a:xfrm>
          </p:grpSpPr>
          <p:sp>
            <p:nvSpPr>
              <p:cNvPr id="3" name="Right Brace 2"/>
              <p:cNvSpPr/>
              <p:nvPr>
                <p:custDataLst>
                  <p:tags r:id="rId8"/>
                </p:custDataLst>
              </p:nvPr>
            </p:nvSpPr>
            <p:spPr>
              <a:xfrm rot="5400000">
                <a:off x="3214511" y="3437634"/>
                <a:ext cx="152400" cy="276578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ight Brace 8"/>
              <p:cNvSpPr/>
              <p:nvPr>
                <p:custDataLst>
                  <p:tags r:id="rId9"/>
                </p:custDataLst>
              </p:nvPr>
            </p:nvSpPr>
            <p:spPr>
              <a:xfrm rot="5400000">
                <a:off x="1972734" y="3042523"/>
                <a:ext cx="152400" cy="1066800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1676400" y="3728323"/>
                <a:ext cx="99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module name</a:t>
                </a:r>
              </a:p>
            </p:txBody>
          </p:sp>
          <p:sp>
            <p:nvSpPr>
              <p:cNvPr id="10" name="TextBox 9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3124200" y="3728323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solidFill>
                      <a:schemeClr val="accent1">
                        <a:lumMod val="75000"/>
                      </a:schemeClr>
                    </a:solidFill>
                  </a:rPr>
                  <a:t>alias</a:t>
                </a:r>
              </a:p>
            </p:txBody>
          </p:sp>
        </p:grpSp>
      </p:grpSp>
      <p:grpSp>
        <p:nvGrpSpPr>
          <p:cNvPr id="8" name="Group 7"/>
          <p:cNvGrpSpPr/>
          <p:nvPr>
            <p:custDataLst>
              <p:tags r:id="rId3"/>
            </p:custDataLst>
          </p:nvPr>
        </p:nvGrpSpPr>
        <p:grpSpPr>
          <a:xfrm>
            <a:off x="437864" y="3253485"/>
            <a:ext cx="8610600" cy="3453051"/>
            <a:chOff x="533400" y="5068669"/>
            <a:chExt cx="8610600" cy="3453051"/>
          </a:xfrm>
        </p:grpSpPr>
        <p:sp>
          <p:nvSpPr>
            <p:cNvPr id="11" name="Rectangle 10"/>
            <p:cNvSpPr/>
            <p:nvPr>
              <p:custDataLst>
                <p:tags r:id="rId5"/>
              </p:custDataLst>
            </p:nvPr>
          </p:nvSpPr>
          <p:spPr>
            <a:xfrm>
              <a:off x="533400" y="5105400"/>
              <a:ext cx="5009705" cy="3416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from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 import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Graph,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DiGraph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g = Graph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(1)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(2)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(3)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(1, 2)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(2, 3)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print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g.nodes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g.edges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g.neighbors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(2)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6"/>
              </p:custDataLst>
            </p:nvPr>
          </p:nvSpPr>
          <p:spPr>
            <a:xfrm>
              <a:off x="5715000" y="5068669"/>
              <a:ext cx="3429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Graph and </a:t>
              </a:r>
              <a:r>
                <a:rPr lang="en-US" dirty="0" err="1">
                  <a:solidFill>
                    <a:schemeClr val="accent2"/>
                  </a:solidFill>
                </a:rPr>
                <a:t>DiGraph</a:t>
              </a:r>
              <a:r>
                <a:rPr lang="en-US" dirty="0">
                  <a:solidFill>
                    <a:schemeClr val="accent2"/>
                  </a:solidFill>
                </a:rPr>
                <a:t> are now available in the global namespace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0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Representing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graph consists of:</a:t>
            </a:r>
          </a:p>
          <a:p>
            <a:pPr lvl="1"/>
            <a:r>
              <a:rPr lang="en-US" dirty="0" smtClean="0"/>
              <a:t>nodes/vertices</a:t>
            </a:r>
          </a:p>
          <a:p>
            <a:pPr lvl="1"/>
            <a:r>
              <a:rPr lang="en-US" dirty="0" smtClean="0"/>
              <a:t>edges among the nodes</a:t>
            </a:r>
          </a:p>
          <a:p>
            <a:r>
              <a:rPr lang="en-US" dirty="0" smtClean="0"/>
              <a:t>Representations:</a:t>
            </a:r>
          </a:p>
          <a:p>
            <a:pPr lvl="1"/>
            <a:r>
              <a:rPr lang="en-US" dirty="0" smtClean="0"/>
              <a:t>Set of edge pairs</a:t>
            </a:r>
          </a:p>
          <a:p>
            <a:pPr lvl="2"/>
            <a:r>
              <a:rPr lang="en-US" dirty="0" smtClean="0"/>
              <a:t>(a, a), (a, b), (a, c), (b, c), (c, b)</a:t>
            </a:r>
          </a:p>
          <a:p>
            <a:pPr lvl="1"/>
            <a:r>
              <a:rPr lang="en-US" dirty="0"/>
              <a:t>For each node, a list of neighbors</a:t>
            </a:r>
          </a:p>
          <a:p>
            <a:pPr lvl="2"/>
            <a:r>
              <a:rPr lang="en-US" dirty="0"/>
              <a:t>{ a: [a, b, c], b: [c], c: [b] }</a:t>
            </a:r>
          </a:p>
          <a:p>
            <a:pPr lvl="1"/>
            <a:r>
              <a:rPr lang="en-US" dirty="0" smtClean="0"/>
              <a:t>Matrix with </a:t>
            </a:r>
            <a:r>
              <a:rPr lang="en-US" dirty="0" err="1" smtClean="0"/>
              <a:t>boolean</a:t>
            </a:r>
            <a:r>
              <a:rPr lang="en-US" dirty="0" smtClean="0"/>
              <a:t> for each entry</a:t>
            </a:r>
          </a:p>
        </p:txBody>
      </p:sp>
      <p:sp>
        <p:nvSpPr>
          <p:cNvPr id="30" name="Oval 29"/>
          <p:cNvSpPr/>
          <p:nvPr>
            <p:custDataLst>
              <p:tags r:id="rId3"/>
            </p:custDataLst>
          </p:nvPr>
        </p:nvSpPr>
        <p:spPr>
          <a:xfrm>
            <a:off x="7510508" y="1932743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1" name="Oval 30"/>
          <p:cNvSpPr/>
          <p:nvPr>
            <p:custDataLst>
              <p:tags r:id="rId4"/>
            </p:custDataLst>
          </p:nvPr>
        </p:nvSpPr>
        <p:spPr>
          <a:xfrm>
            <a:off x="7092518" y="2644436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2" name="Oval 31"/>
          <p:cNvSpPr/>
          <p:nvPr>
            <p:custDataLst>
              <p:tags r:id="rId5"/>
            </p:custDataLst>
          </p:nvPr>
        </p:nvSpPr>
        <p:spPr>
          <a:xfrm>
            <a:off x="7870054" y="2667000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34" name="Curved Connector 33"/>
          <p:cNvCxnSpPr>
            <a:stCxn id="30" idx="6"/>
            <a:endCxn id="30" idx="0"/>
          </p:cNvCxnSpPr>
          <p:nvPr>
            <p:custDataLst>
              <p:tags r:id="rId6"/>
            </p:custDataLst>
          </p:nvPr>
        </p:nvCxnSpPr>
        <p:spPr>
          <a:xfrm flipH="1" flipV="1">
            <a:off x="7690281" y="1932743"/>
            <a:ext cx="179773" cy="190500"/>
          </a:xfrm>
          <a:prstGeom prst="curvedConnector4">
            <a:avLst>
              <a:gd name="adj1" fmla="val -97530"/>
              <a:gd name="adj2" fmla="val 22466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Table 54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770674121"/>
              </p:ext>
            </p:extLst>
          </p:nvPr>
        </p:nvGraphicFramePr>
        <p:xfrm>
          <a:off x="6553200" y="5334000"/>
          <a:ext cx="14478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"/>
                <a:gridCol w="361950"/>
                <a:gridCol w="361950"/>
                <a:gridCol w="361950"/>
              </a:tblGrid>
              <a:tr h="351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>
            <a:stCxn id="31" idx="7"/>
            <a:endCxn id="32" idx="1"/>
          </p:cNvCxnSpPr>
          <p:nvPr>
            <p:custDataLst>
              <p:tags r:id="rId8"/>
            </p:custDataLst>
          </p:nvPr>
        </p:nvCxnSpPr>
        <p:spPr>
          <a:xfrm>
            <a:off x="7399410" y="2700232"/>
            <a:ext cx="523298" cy="225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2" idx="3"/>
            <a:endCxn id="31" idx="5"/>
          </p:cNvCxnSpPr>
          <p:nvPr>
            <p:custDataLst>
              <p:tags r:id="rId9"/>
            </p:custDataLst>
          </p:nvPr>
        </p:nvCxnSpPr>
        <p:spPr>
          <a:xfrm flipH="1" flipV="1">
            <a:off x="7399410" y="2969640"/>
            <a:ext cx="523298" cy="225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0" idx="5"/>
            <a:endCxn id="32" idx="0"/>
          </p:cNvCxnSpPr>
          <p:nvPr>
            <p:custDataLst>
              <p:tags r:id="rId10"/>
            </p:custDataLst>
          </p:nvPr>
        </p:nvCxnSpPr>
        <p:spPr>
          <a:xfrm>
            <a:off x="7817400" y="2257947"/>
            <a:ext cx="232427" cy="40905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0" idx="3"/>
            <a:endCxn id="31" idx="0"/>
          </p:cNvCxnSpPr>
          <p:nvPr>
            <p:custDataLst>
              <p:tags r:id="rId11"/>
            </p:custDataLst>
          </p:nvPr>
        </p:nvCxnSpPr>
        <p:spPr>
          <a:xfrm flipH="1">
            <a:off x="7272291" y="2257947"/>
            <a:ext cx="290871" cy="38648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0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90374"/>
            <a:ext cx="8686800" cy="5767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dictionary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mapping each word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filename to its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frequency."""  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().split()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count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 = count + 1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count of the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word in the dictionary. """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of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(count, word) tuples of the top k most frequent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[(c, w) for (w, c)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counts_with_words.sort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number of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wordcounts_dict.values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8496" y="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Text analysis module</a:t>
            </a:r>
            <a:br>
              <a:rPr lang="en-US" sz="3600" dirty="0" smtClean="0"/>
            </a:br>
            <a:r>
              <a:rPr lang="en-US" sz="2200" dirty="0" smtClean="0"/>
              <a:t>(group of related functions)</a:t>
            </a:r>
            <a:br>
              <a:rPr lang="en-US" sz="2200" dirty="0" smtClean="0"/>
            </a:br>
            <a:r>
              <a:rPr lang="en-US" sz="2000" dirty="0" smtClean="0"/>
              <a:t>representation = dictionary</a:t>
            </a:r>
            <a:endParaRPr lang="en-US" sz="36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572000" y="228600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wordcounts 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topk(wordcounts,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the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wordcounts</a:t>
            </a:r>
            <a:r>
              <a:rPr lang="en-US" dirty="0" smtClean="0"/>
              <a:t> </a:t>
            </a:r>
            <a:r>
              <a:rPr lang="en-US" dirty="0"/>
              <a:t>dictionary is exposed to the client:</a:t>
            </a:r>
            <a:br>
              <a:rPr lang="en-US" dirty="0"/>
            </a:br>
            <a:r>
              <a:rPr lang="en-US" dirty="0"/>
              <a:t>the user might corrupt or misuse it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If we change our implementation (say, to use a </a:t>
            </a:r>
            <a:r>
              <a:rPr lang="en-US" dirty="0" smtClean="0"/>
              <a:t>list of tuples), it </a:t>
            </a:r>
            <a:r>
              <a:rPr lang="en-US" dirty="0"/>
              <a:t>may break the client program.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We </a:t>
            </a:r>
            <a:r>
              <a:rPr lang="en-US" dirty="0" smtClean="0"/>
              <a:t>prefer to</a:t>
            </a:r>
          </a:p>
          <a:p>
            <a:pPr lvl="1"/>
            <a:r>
              <a:rPr lang="en-US" dirty="0" smtClean="0"/>
              <a:t>Hide the implementation details from the client</a:t>
            </a:r>
          </a:p>
          <a:p>
            <a:pPr lvl="1"/>
            <a:r>
              <a:rPr lang="en-US" dirty="0" smtClean="0"/>
              <a:t>Collect the </a:t>
            </a:r>
            <a:r>
              <a:rPr lang="en-US" dirty="0"/>
              <a:t>data </a:t>
            </a:r>
            <a:r>
              <a:rPr lang="en-US" dirty="0" smtClean="0"/>
              <a:t>and functions together </a:t>
            </a:r>
            <a:r>
              <a:rPr lang="en-US" dirty="0"/>
              <a:t>into one </a:t>
            </a:r>
            <a:r>
              <a:rPr lang="en-US" dirty="0" smtClean="0"/>
              <a:t>unit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295400" y="1515070"/>
            <a:ext cx="47244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wordcounts = read_words(filename)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topk(wordcounts,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5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Datatypes</a:t>
            </a:r>
            <a:r>
              <a:rPr lang="en-US" dirty="0" smtClean="0"/>
              <a:t> and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creates a namespace for:</a:t>
            </a:r>
          </a:p>
          <a:p>
            <a:pPr lvl="1"/>
            <a:r>
              <a:rPr lang="en-US" dirty="0" smtClean="0"/>
              <a:t>Variables to hold the data</a:t>
            </a:r>
          </a:p>
          <a:p>
            <a:pPr lvl="1"/>
            <a:r>
              <a:rPr lang="en-US" dirty="0" smtClean="0"/>
              <a:t>Functions to create, query, and modify</a:t>
            </a:r>
          </a:p>
          <a:p>
            <a:pPr lvl="2"/>
            <a:r>
              <a:rPr lang="en-US" dirty="0" smtClean="0"/>
              <a:t>Each function defined in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is called a </a:t>
            </a:r>
            <a:r>
              <a:rPr lang="en-US" i="1" u="sng" dirty="0" smtClean="0"/>
              <a:t>method</a:t>
            </a:r>
          </a:p>
          <a:p>
            <a:pPr lvl="3"/>
            <a:r>
              <a:rPr lang="en-US" dirty="0" smtClean="0"/>
              <a:t>Takes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” (a value of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type) as the first argument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defines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 smtClean="0">
                <a:solidFill>
                  <a:srgbClr val="0000FF"/>
                </a:solidFill>
              </a:rPr>
              <a:t>object</a:t>
            </a:r>
            <a:r>
              <a:rPr lang="en-US" dirty="0" smtClean="0"/>
              <a:t> is a value of that type</a:t>
            </a:r>
          </a:p>
          <a:p>
            <a:pPr lvl="1"/>
            <a:r>
              <a:rPr lang="en-US" dirty="0" smtClean="0"/>
              <a:t>Comparison to other types:</a:t>
            </a:r>
          </a:p>
          <a:p>
            <a:pPr lvl="2"/>
            <a:r>
              <a:rPr lang="en-US" dirty="0" smtClean="0"/>
              <a:t>Type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value is </a:t>
            </a:r>
            <a:r>
              <a:rPr lang="en-US" dirty="0" smtClean="0"/>
              <a:t>22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g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nx.Graph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dirty="0"/>
              <a:t>Type </a:t>
            </a:r>
            <a:r>
              <a:rPr lang="en-US" dirty="0" smtClean="0"/>
              <a:t>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Graph</a:t>
            </a:r>
            <a:r>
              <a:rPr lang="en-US" dirty="0" smtClean="0"/>
              <a:t>, </a:t>
            </a:r>
            <a:r>
              <a:rPr lang="en-US" dirty="0"/>
              <a:t>value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is the object that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is bound to</a:t>
            </a:r>
            <a:endParaRPr lang="en-US" dirty="0"/>
          </a:p>
          <a:p>
            <a:pPr lvl="2"/>
            <a:r>
              <a:rPr lang="en-US" dirty="0" smtClean="0"/>
              <a:t>Type </a:t>
            </a:r>
            <a:r>
              <a:rPr lang="en-US" dirty="0" smtClean="0"/>
              <a:t>is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, value is an </a:t>
            </a:r>
            <a:r>
              <a:rPr lang="en-US" dirty="0" smtClean="0">
                <a:solidFill>
                  <a:srgbClr val="0000FF"/>
                </a:solidFill>
              </a:rPr>
              <a:t>object</a:t>
            </a:r>
            <a:r>
              <a:rPr lang="en-US" dirty="0" smtClean="0"/>
              <a:t> also known as an instantiation or </a:t>
            </a:r>
            <a:r>
              <a:rPr lang="en-US" b="1" dirty="0" smtClean="0"/>
              <a:t>instance</a:t>
            </a:r>
            <a:r>
              <a:rPr lang="en-US" dirty="0" smtClean="0"/>
              <a:t> of that type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5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34072</TotalTime>
  <Words>2116</Words>
  <Application>Microsoft Office PowerPoint</Application>
  <PresentationFormat>On-screen Show (4:3)</PresentationFormat>
  <Paragraphs>417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Data Abstraction</vt:lpstr>
      <vt:lpstr>Recall the design exercise</vt:lpstr>
      <vt:lpstr>Two types of abstraction</vt:lpstr>
      <vt:lpstr>Data abstraction</vt:lpstr>
      <vt:lpstr>Review: Using the Graph class in networkx</vt:lpstr>
      <vt:lpstr>Representing a graph</vt:lpstr>
      <vt:lpstr>Text analysis module (group of related functions) representation = dictionary</vt:lpstr>
      <vt:lpstr>Problems with the implementation</vt:lpstr>
      <vt:lpstr>Datatypes and classes</vt:lpstr>
      <vt:lpstr>Text analysis module (group of related functions) representation = dictionary</vt:lpstr>
      <vt:lpstr>Text analysis, as a class</vt:lpstr>
      <vt:lpstr>PowerPoint Presentation</vt:lpstr>
      <vt:lpstr>Class with constructor</vt:lpstr>
      <vt:lpstr>Alternate implementation</vt:lpstr>
      <vt:lpstr>Quantitative analysis</vt:lpstr>
      <vt:lpstr>Quantitative analysis, as a class</vt:lpstr>
      <vt:lpstr>Quantitative analysis, with a constructor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768</cp:revision>
  <cp:lastPrinted>2016-02-26T17:24:58Z</cp:lastPrinted>
  <dcterms:created xsi:type="dcterms:W3CDTF">2012-06-20T04:14:54Z</dcterms:created>
  <dcterms:modified xsi:type="dcterms:W3CDTF">2017-02-27T20:45:22Z</dcterms:modified>
</cp:coreProperties>
</file>