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3" r:id="rId3"/>
    <p:sldId id="264" r:id="rId4"/>
    <p:sldId id="275" r:id="rId5"/>
    <p:sldId id="268" r:id="rId6"/>
    <p:sldId id="277" r:id="rId7"/>
    <p:sldId id="265" r:id="rId8"/>
    <p:sldId id="278" r:id="rId9"/>
    <p:sldId id="266" r:id="rId10"/>
    <p:sldId id="279" r:id="rId11"/>
    <p:sldId id="272" r:id="rId12"/>
    <p:sldId id="262" r:id="rId13"/>
    <p:sldId id="276" r:id="rId14"/>
    <p:sldId id="281" r:id="rId15"/>
    <p:sldId id="280" r:id="rId16"/>
    <p:sldId id="282" r:id="rId17"/>
  </p:sldIdLst>
  <p:sldSz cx="9144000" cy="6858000" type="screen4x3"/>
  <p:notesSz cx="6997700" cy="92837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87" autoAdjust="0"/>
  </p:normalViewPr>
  <p:slideViewPr>
    <p:cSldViewPr>
      <p:cViewPr>
        <p:scale>
          <a:sx n="103" d="100"/>
          <a:sy n="103" d="100"/>
        </p:scale>
        <p:origin x="-22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541" y="0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/>
          <a:lstStyle>
            <a:lvl1pPr algn="r">
              <a:defRPr sz="1200"/>
            </a:lvl1pPr>
          </a:lstStyle>
          <a:p>
            <a:fld id="{135864D2-9FF9-4B08-A52F-4BF7F6752EBF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95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541" y="8818595"/>
            <a:ext cx="3032641" cy="463571"/>
          </a:xfrm>
          <a:prstGeom prst="rect">
            <a:avLst/>
          </a:prstGeom>
        </p:spPr>
        <p:txBody>
          <a:bodyPr vert="horz" lIns="88002" tIns="44001" rIns="88002" bIns="44001" rtlCol="0" anchor="b"/>
          <a:lstStyle>
            <a:lvl1pPr algn="r">
              <a:defRPr sz="1200"/>
            </a:lvl1pPr>
          </a:lstStyle>
          <a:p>
            <a:fld id="{E29A4D83-0D61-4C12-A5CB-61CA8B6A8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57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/>
          <a:lstStyle>
            <a:lvl1pPr algn="r">
              <a:defRPr sz="1300"/>
            </a:lvl1pPr>
          </a:lstStyle>
          <a:p>
            <a:fld id="{816E28EE-BA29-4401-BD5A-7C6D018C3FE2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7" tIns="46514" rIns="93027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7" tIns="46514" rIns="93027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7" tIns="46514" rIns="93027" bIns="46514" rtlCol="0" anchor="b"/>
          <a:lstStyle>
            <a:lvl1pPr algn="r">
              <a:defRPr sz="13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59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get(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Return the value for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else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 If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is not given, it defaults to None, so that this method never raises a 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exceptions.KeyError"/>
              </a:rPr>
              <a:t>KeyError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setdefault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dirty="0" smtClean="0">
                <a:effectLst/>
              </a:rPr>
              <a:t>[</a:t>
            </a:r>
            <a:r>
              <a:rPr lang="en-US" dirty="0" smtClean="0"/>
              <a:t>, </a:t>
            </a:r>
            <a:r>
              <a:rPr lang="en-US" i="1" dirty="0" smtClean="0"/>
              <a:t>default</a:t>
            </a:r>
            <a:r>
              <a:rPr lang="en-US" dirty="0" smtClean="0">
                <a:effectLst/>
              </a:rPr>
              <a:t>]</a:t>
            </a:r>
            <a:r>
              <a:rPr lang="en-US" dirty="0" smtClean="0"/>
              <a:t>)</a:t>
            </a:r>
            <a:r>
              <a:rPr lang="en-US" dirty="0" smtClean="0">
                <a:effectLst/>
              </a:rPr>
              <a:t>If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is in the dictionary, return its value. If not, insert </a:t>
            </a:r>
            <a:r>
              <a:rPr lang="en-US" i="1" dirty="0" smtClean="0">
                <a:effectLst/>
              </a:rPr>
              <a:t>key</a:t>
            </a:r>
            <a:r>
              <a:rPr lang="en-US" dirty="0" smtClean="0">
                <a:effectLst/>
              </a:rPr>
              <a:t> with a value of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 and return </a:t>
            </a:r>
            <a:r>
              <a:rPr lang="en-US" i="1" dirty="0" smtClean="0">
                <a:effectLst/>
              </a:rPr>
              <a:t>default</a:t>
            </a:r>
            <a:r>
              <a:rPr lang="en-US" dirty="0" smtClean="0">
                <a:effectLst/>
              </a:rPr>
              <a:t>. </a:t>
            </a:r>
            <a:r>
              <a:rPr lang="en-US" i="1" smtClean="0">
                <a:effectLst/>
              </a:rPr>
              <a:t>default</a:t>
            </a:r>
            <a:r>
              <a:rPr lang="en-US" smtClean="0">
                <a:effectLst/>
              </a:rPr>
              <a:t> defaults to None.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8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798672-FAB4-485C-BB51-CA193CF83D08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921434-7C47-483E-AF74-BB7669CC0577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39ECB5-20BC-4DCE-9B49-04568665C3AC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C98E3C-51AC-47AE-87C1-FF4E9B4518C0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5AAA85-4B4F-4BF6-9095-5E02DC43CF16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94F81E-7778-4560-BF72-0C7CF4E02BF6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470AF4-A1A7-4686-8DE1-BF373DC4F994}" type="datetime1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9681DA-727A-4972-B8F5-C9EC01B1F7E4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3E176-1DBE-4685-BD06-CC8D59BA00D4}" type="datetime1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5B9E8-91F2-41F8-8667-4D1292E7D2B2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40B2FB-9D1E-4F6B-901A-611FBBC18FB2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Design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Consider the 3 designs</a:t>
            </a:r>
          </a:p>
          <a:p>
            <a:r>
              <a:rPr lang="en-US" sz="2800" dirty="0" smtClean="0"/>
              <a:t>For each design, state positives and negatives</a:t>
            </a:r>
          </a:p>
          <a:p>
            <a:r>
              <a:rPr lang="en-US" sz="2800" dirty="0" smtClean="0"/>
              <a:t>Which one do you think is best, and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1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Changes to text analysis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Ignore </a:t>
            </a:r>
            <a:r>
              <a:rPr lang="en-US" i="1" dirty="0" err="1" smtClean="0"/>
              <a:t>stopwords</a:t>
            </a:r>
            <a:r>
              <a:rPr lang="en-US" dirty="0"/>
              <a:t> </a:t>
            </a:r>
            <a:r>
              <a:rPr lang="en-US" dirty="0" smtClean="0"/>
              <a:t>(common words such as “the”)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list of </a:t>
            </a:r>
            <a:r>
              <a:rPr lang="en-US" dirty="0" err="1"/>
              <a:t>stopwords</a:t>
            </a:r>
            <a:r>
              <a:rPr lang="en-US" dirty="0"/>
              <a:t> is provided in a file, one per line.</a:t>
            </a:r>
          </a:p>
          <a:p>
            <a:endParaRPr lang="en-US" dirty="0"/>
          </a:p>
          <a:p>
            <a:r>
              <a:rPr lang="en-US" dirty="0" smtClean="0"/>
              <a:t>Show the </a:t>
            </a:r>
            <a:r>
              <a:rPr lang="en-US" dirty="0"/>
              <a:t>top </a:t>
            </a:r>
            <a:r>
              <a:rPr lang="en-US" i="1" dirty="0"/>
              <a:t>k</a:t>
            </a:r>
            <a:r>
              <a:rPr lang="en-US" dirty="0"/>
              <a:t> words rather than </a:t>
            </a:r>
            <a:r>
              <a:rPr lang="en-US" dirty="0" smtClean="0"/>
              <a:t>the </a:t>
            </a:r>
            <a:r>
              <a:rPr lang="en-US" dirty="0"/>
              <a:t>top 10.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Design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Ease of use vs. ease of implementation</a:t>
            </a:r>
          </a:p>
          <a:p>
            <a:pPr lvl="1"/>
            <a:r>
              <a:rPr lang="en-US" dirty="0" smtClean="0"/>
              <a:t>Module may be written once but re-used many times</a:t>
            </a:r>
          </a:p>
          <a:p>
            <a:r>
              <a:rPr lang="en-US" dirty="0" smtClean="0"/>
              <a:t>Generality</a:t>
            </a:r>
          </a:p>
          <a:p>
            <a:pPr lvl="1"/>
            <a:r>
              <a:rPr lang="en-US" dirty="0" smtClean="0"/>
              <a:t>Can it be used in a new situation?</a:t>
            </a:r>
          </a:p>
          <a:p>
            <a:pPr lvl="1"/>
            <a:r>
              <a:rPr lang="en-US" dirty="0" smtClean="0"/>
              <a:t>Decomposability:  Can parts of it be reused?</a:t>
            </a:r>
          </a:p>
          <a:p>
            <a:pPr lvl="1"/>
            <a:r>
              <a:rPr lang="en-US" dirty="0" smtClean="0"/>
              <a:t>Testability:  Can parts of it be tested?</a:t>
            </a:r>
          </a:p>
          <a:p>
            <a:r>
              <a:rPr lang="en-US" dirty="0" err="1" smtClean="0"/>
              <a:t>Documentability</a:t>
            </a:r>
            <a:endParaRPr lang="en-US" dirty="0"/>
          </a:p>
          <a:p>
            <a:pPr lvl="1"/>
            <a:r>
              <a:rPr lang="en-US" dirty="0" smtClean="0"/>
              <a:t>Can you write a coherent description?</a:t>
            </a:r>
          </a:p>
          <a:p>
            <a:r>
              <a:rPr lang="en-US" u="sng" dirty="0" smtClean="0"/>
              <a:t>Extensibility</a:t>
            </a:r>
            <a:r>
              <a:rPr lang="en-US" dirty="0" smtClean="0"/>
              <a:t>:  Can it be easily changed?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7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From Exercise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file"""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wordcounts.has_key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661946" y="4419600"/>
            <a:ext cx="8153400" cy="12192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>
            <p:custDataLst>
              <p:tags r:id="rId5"/>
            </p:custDataLst>
          </p:nvPr>
        </p:nvSpPr>
        <p:spPr>
          <a:xfrm>
            <a:off x="6640925" y="5007429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77730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600200"/>
            <a:ext cx="856977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4"/>
            </p:custDataLst>
          </p:nvPr>
        </p:nvSpPr>
        <p:spPr>
          <a:xfrm>
            <a:off x="685800" y="4876800"/>
            <a:ext cx="8153400" cy="762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6664779" y="5247956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55835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wordcounts.has_key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word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setdefault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2100" dirty="0">
                <a:cs typeface="Courier New" pitchFamily="49" charset="0"/>
              </a:rPr>
              <a:t>]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in the dictionary, return its value.  </a:t>
            </a:r>
          </a:p>
          <a:p>
            <a:r>
              <a:rPr lang="en-US" sz="1900" dirty="0" smtClean="0"/>
              <a:t>If </a:t>
            </a:r>
            <a:r>
              <a:rPr lang="en-US" sz="1900" i="1" dirty="0" smtClean="0"/>
              <a:t>key</a:t>
            </a:r>
            <a:r>
              <a:rPr lang="en-US" sz="1900" dirty="0" smtClean="0"/>
              <a:t> is NOT present, </a:t>
            </a:r>
            <a:r>
              <a:rPr lang="en-US" sz="1900" u="sng" dirty="0" smtClean="0"/>
              <a:t>insert</a:t>
            </a:r>
            <a:r>
              <a:rPr lang="en-US" sz="1900" dirty="0" smtClean="0"/>
              <a:t> </a:t>
            </a:r>
            <a:r>
              <a:rPr lang="en-US" sz="1900" i="1" dirty="0" smtClean="0"/>
              <a:t>key</a:t>
            </a:r>
            <a:r>
              <a:rPr lang="en-US" sz="1900" dirty="0" smtClean="0"/>
              <a:t> with a value of </a:t>
            </a:r>
            <a:r>
              <a:rPr lang="en-US" sz="1900" i="1" dirty="0" smtClean="0"/>
              <a:t>default</a:t>
            </a:r>
            <a:r>
              <a:rPr lang="en-US" sz="1900" dirty="0" smtClean="0"/>
              <a:t>, and return </a:t>
            </a:r>
            <a:r>
              <a:rPr lang="en-US" sz="1900" i="1" dirty="0" smtClean="0"/>
              <a:t>default</a:t>
            </a:r>
            <a:r>
              <a:rPr lang="en-US" sz="1900" dirty="0" smtClean="0"/>
              <a:t>.</a:t>
            </a:r>
          </a:p>
          <a:p>
            <a:r>
              <a:rPr lang="en-US" sz="1900" dirty="0" smtClean="0"/>
              <a:t>If </a:t>
            </a:r>
            <a:r>
              <a:rPr lang="en-US" sz="1900" i="1" dirty="0"/>
              <a:t>default </a:t>
            </a:r>
            <a:r>
              <a:rPr lang="en-US" sz="1900" dirty="0" smtClean="0"/>
              <a:t>is not specified, the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1900" dirty="0" smtClean="0"/>
              <a:t> is used.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609600" y="4648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02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Given a problem description, design a module to solve the problem</a:t>
            </a:r>
          </a:p>
          <a:p>
            <a:pPr marL="0" indent="0">
              <a:buNone/>
            </a:pPr>
            <a:r>
              <a:rPr lang="en-US" dirty="0"/>
              <a:t>1) Specify a set of functions</a:t>
            </a:r>
          </a:p>
          <a:p>
            <a:pPr lvl="1"/>
            <a:r>
              <a:rPr lang="en-US" dirty="0"/>
              <a:t>For each function, provide</a:t>
            </a:r>
          </a:p>
          <a:p>
            <a:pPr lvl="2"/>
            <a:r>
              <a:rPr lang="en-US" dirty="0"/>
              <a:t>the name of the function</a:t>
            </a:r>
          </a:p>
          <a:p>
            <a:pPr lvl="2"/>
            <a:r>
              <a:rPr lang="en-US" dirty="0"/>
              <a:t>a doc string for the function</a:t>
            </a:r>
          </a:p>
          <a:p>
            <a:pPr marL="0" indent="0">
              <a:buNone/>
            </a:pPr>
            <a:r>
              <a:rPr lang="en-US" dirty="0"/>
              <a:t>2) Sketch an implementation of each function</a:t>
            </a:r>
          </a:p>
          <a:p>
            <a:pPr lvl="1"/>
            <a:r>
              <a:rPr lang="en-US" dirty="0"/>
              <a:t>In English, describe what the implementation needs to do</a:t>
            </a:r>
          </a:p>
          <a:p>
            <a:pPr lvl="1"/>
            <a:r>
              <a:rPr lang="en-US" dirty="0"/>
              <a:t>This will typically be no more than about 4-5 lines per function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of </a:t>
            </a:r>
            <a:r>
              <a:rPr lang="en-US" dirty="0"/>
              <a:t>high-level “</a:t>
            </a:r>
            <a:r>
              <a:rPr lang="en-US" dirty="0" err="1"/>
              <a:t>pseudocode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read_scores</a:t>
            </a:r>
            <a:r>
              <a:rPr lang="en-US" dirty="0"/>
              <a:t>(filename)</a:t>
            </a:r>
          </a:p>
          <a:p>
            <a:pPr marL="0" indent="0">
              <a:buNone/>
            </a:pPr>
            <a:r>
              <a:rPr lang="en-US" dirty="0"/>
              <a:t>  """Read </a:t>
            </a:r>
            <a:r>
              <a:rPr lang="en-US" dirty="0" smtClean="0"/>
              <a:t>scores from filename and return </a:t>
            </a:r>
            <a:r>
              <a:rPr lang="en-US" dirty="0"/>
              <a:t>a dictionary mapping words to </a:t>
            </a:r>
            <a:r>
              <a:rPr lang="en-US" dirty="0" smtClean="0"/>
              <a:t>scores"""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open the file</a:t>
            </a:r>
          </a:p>
          <a:p>
            <a:pPr marL="0" indent="0">
              <a:buNone/>
            </a:pPr>
            <a:r>
              <a:rPr lang="en-US" dirty="0"/>
              <a:t>  For each line in the file, </a:t>
            </a:r>
          </a:p>
          <a:p>
            <a:pPr marL="0" indent="0">
              <a:buNone/>
            </a:pPr>
            <a:r>
              <a:rPr lang="en-US" dirty="0"/>
              <a:t>      insert the word and its score into a dictionary called scores</a:t>
            </a:r>
          </a:p>
          <a:p>
            <a:pPr marL="0" indent="0">
              <a:buNone/>
            </a:pPr>
            <a:r>
              <a:rPr lang="en-US" dirty="0"/>
              <a:t>  return the scores dictionary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compute_total_sentiment</a:t>
            </a:r>
            <a:r>
              <a:rPr lang="en-US" dirty="0"/>
              <a:t>(</a:t>
            </a:r>
            <a:r>
              <a:rPr lang="en-US" dirty="0" err="1"/>
              <a:t>searchterm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"""Return </a:t>
            </a:r>
            <a:r>
              <a:rPr lang="en-US" dirty="0"/>
              <a:t>the total sentiment for all words in all tweets in the first page of results     returned for the search </a:t>
            </a:r>
            <a:r>
              <a:rPr lang="en-US" dirty="0" smtClean="0"/>
              <a:t>term"""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Construct the twitter search </a:t>
            </a:r>
            <a:r>
              <a:rPr lang="en-US" dirty="0" err="1"/>
              <a:t>url</a:t>
            </a:r>
            <a:r>
              <a:rPr lang="en-US" dirty="0"/>
              <a:t> for </a:t>
            </a:r>
            <a:r>
              <a:rPr lang="en-US" dirty="0" err="1"/>
              <a:t>searchterm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Fetch the twitter search results using the </a:t>
            </a:r>
            <a:r>
              <a:rPr lang="en-US" dirty="0" err="1"/>
              <a:t>url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For each tweet in the response,</a:t>
            </a:r>
          </a:p>
          <a:p>
            <a:pPr marL="0" indent="0">
              <a:buNone/>
            </a:pPr>
            <a:r>
              <a:rPr lang="en-US" dirty="0"/>
              <a:t>      extract the text </a:t>
            </a:r>
          </a:p>
          <a:p>
            <a:pPr marL="0" indent="0">
              <a:buNone/>
            </a:pPr>
            <a:r>
              <a:rPr lang="en-US" dirty="0"/>
              <a:t>     add up the scores for each word in the text</a:t>
            </a:r>
          </a:p>
          <a:p>
            <a:pPr marL="0" indent="0">
              <a:buNone/>
            </a:pPr>
            <a:r>
              <a:rPr lang="en-US" dirty="0"/>
              <a:t>     add the score to the total</a:t>
            </a:r>
          </a:p>
          <a:p>
            <a:pPr marL="0" indent="0">
              <a:buNone/>
            </a:pPr>
            <a:r>
              <a:rPr lang="en-US" dirty="0"/>
              <a:t>  return the total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8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 1:  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Design a module for basic text analysis with the following capabilities: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Compute the </a:t>
            </a:r>
            <a:r>
              <a:rPr lang="en-US" dirty="0" smtClean="0"/>
              <a:t>total number </a:t>
            </a:r>
            <a:r>
              <a:rPr lang="en-US" dirty="0"/>
              <a:t>of words in a file</a:t>
            </a:r>
          </a:p>
          <a:p>
            <a:r>
              <a:rPr lang="en-US" dirty="0"/>
              <a:t>Find the 10 most frequent words in a file.</a:t>
            </a:r>
          </a:p>
          <a:p>
            <a:r>
              <a:rPr lang="en-US" dirty="0"/>
              <a:t>Find the number of times a given word appears in the file.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 show how to use the interface by computing the top 10 most frequent words in the file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testfile.txt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Text Analysis, Version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304800" y="1752600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 and a word,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word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file."""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20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a list of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file, from most frequent to least frequent."""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(filename):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file."""</a:t>
            </a:r>
          </a:p>
          <a:p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381000" y="5647061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("somedocument.txt")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8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1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54411"/>
            <a:ext cx="5867400" cy="1143000"/>
          </a:xfrm>
        </p:spPr>
        <p:txBody>
          <a:bodyPr>
            <a:normAutofit/>
          </a:bodyPr>
          <a:lstStyle/>
          <a:p>
            <a:r>
              <a:rPr lang="en-US" dirty="0"/>
              <a:t>Text Analysis, Version 2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52400" y="624622"/>
            <a:ext cx="899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152400" y="1586315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(wordlist,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words and a word, returns a pair (count,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allcounts_dict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). count is the number of occurrences of the given word in the list,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allcounts_dict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is a dictionary mapping words to counts."""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words to counts, return a list of the top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 most frequent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from most to least frequent."""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(wordlist):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"""Return total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 of words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list."""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54102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somedocument.txt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anyword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top10(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9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29267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Text Analysis, Version 3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304800" y="812779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filename,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each word in filename to its frequency in the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file"""  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04800" y="1913787"/>
            <a:ext cx="88392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word):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dictionary mapping word to counts,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of the given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 in the dictionary."""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Given a dictionary mapping word to counts,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a list of 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top 10 most frequent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 in the dictionary,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most to least frequent."""</a:t>
            </a:r>
          </a:p>
          <a:p>
            <a:endParaRPr lang="en-US" sz="600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word_counts_dict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dictionary mapping word to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counts,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total number of words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used to create the dictionary"""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228600" y="563188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somedocument.txt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top10(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word_dict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8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30342</TotalTime>
  <Words>1021</Words>
  <Application>Microsoft Office PowerPoint</Application>
  <PresentationFormat>On-screen Show (4:3)</PresentationFormat>
  <Paragraphs>180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Design Exercise</vt:lpstr>
      <vt:lpstr>Exercise</vt:lpstr>
      <vt:lpstr>Example of high-level “pseudocode”</vt:lpstr>
      <vt:lpstr>Exercise 1:  Text analysis</vt:lpstr>
      <vt:lpstr>Text Analysis, Version 1</vt:lpstr>
      <vt:lpstr>PowerPoint Presentation</vt:lpstr>
      <vt:lpstr>Text Analysis, Version 2</vt:lpstr>
      <vt:lpstr>PowerPoint Presentation</vt:lpstr>
      <vt:lpstr>Text Analysis, Version 3</vt:lpstr>
      <vt:lpstr>PowerPoint Presentation</vt:lpstr>
      <vt:lpstr>Analysis</vt:lpstr>
      <vt:lpstr>Changes to text analysis problem</vt:lpstr>
      <vt:lpstr>Design criteria</vt:lpstr>
      <vt:lpstr>From Exercise 1:</vt:lpstr>
      <vt:lpstr>setdefault</vt:lpstr>
      <vt:lpstr>setdefault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707</cp:revision>
  <cp:lastPrinted>2015-05-15T19:27:12Z</cp:lastPrinted>
  <dcterms:created xsi:type="dcterms:W3CDTF">2012-06-20T04:14:54Z</dcterms:created>
  <dcterms:modified xsi:type="dcterms:W3CDTF">2017-02-25T00:42:23Z</dcterms:modified>
</cp:coreProperties>
</file>