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6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7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8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69" r:id="rId15"/>
    <p:sldId id="264" r:id="rId16"/>
    <p:sldId id="271" r:id="rId17"/>
    <p:sldId id="272" r:id="rId18"/>
    <p:sldId id="273" r:id="rId19"/>
    <p:sldId id="265" r:id="rId20"/>
    <p:sldId id="274" r:id="rId21"/>
    <p:sldId id="283" r:id="rId22"/>
    <p:sldId id="275" r:id="rId23"/>
    <p:sldId id="282" r:id="rId24"/>
    <p:sldId id="276" r:id="rId25"/>
  </p:sldIdLst>
  <p:sldSz cx="9144000" cy="6858000" type="screen4x3"/>
  <p:notesSz cx="6997700" cy="92837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53" autoAdjust="0"/>
  </p:normalViewPr>
  <p:slideViewPr>
    <p:cSldViewPr>
      <p:cViewPr>
        <p:scale>
          <a:sx n="100" d="100"/>
          <a:sy n="100" d="100"/>
        </p:scale>
        <p:origin x="7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“Ask questions”:  also, we will be grading on participation.</a:t>
            </a:r>
          </a:p>
          <a:p>
            <a:pPr defTabSz="930311">
              <a:defRPr/>
            </a:pPr>
            <a:r>
              <a:rPr lang="en-US" dirty="0" smtClean="0"/>
              <a:t>Introduce</a:t>
            </a:r>
            <a:r>
              <a:rPr lang="en-US" baseline="0" dirty="0" smtClean="0"/>
              <a:t> myself here.  Also Dun-Yu.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using  9.0</a:t>
            </a:r>
            <a:r>
              <a:rPr lang="en-US" baseline="0" dirty="0" smtClean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Note: Still using  9.0</a:t>
            </a:r>
            <a:r>
              <a:rPr lang="en-US" baseline="0" dirty="0" smtClean="0"/>
              <a:t> instead of 9 as on previous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hyperlink" Target="http://pythontutor.com/visualize.html#code=x%20%3D%202%0Aprint%20x%0Ay%20%3D%20x%0Aprint%20y%0Az%20%3D%20x%20%2B%201%0Aprint%20z%0Ax%20%3D%205%0Aprint%20x%0Aprint%20y%0Aprint%20z&amp;cumulative=false&amp;curInstr=0&amp;heapPrimitives=false&amp;mode=display&amp;origin=opt-frontend.js&amp;py=2&amp;rawInputLstJSON=%5B%5D&amp;textReferences=false" TargetMode="Externa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hyperlink" Target="http://pythontutor.com/" TargetMode="External"/><Relationship Id="rId5" Type="http://schemas.openxmlformats.org/officeDocument/2006/relationships/tags" Target="../tags/tag74.xml"/><Relationship Id="rId10" Type="http://schemas.openxmlformats.org/officeDocument/2006/relationships/hyperlink" Target="http://people.csail.mit.edu/pgbovine/python/tutor.html" TargetMode="External"/><Relationship Id="rId4" Type="http://schemas.openxmlformats.org/officeDocument/2006/relationships/tags" Target="../tags/tag73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hyperlink" Target="http://pythontutor.com/visualize.html#code=x%20%3D%202%0Aprint%20x%0Ay%20%3D%20x%0Aprint%20y%0Az%20%3D%20x%20%2B%201%0Aprint%20z%0Ax%20%3D%205%0Aprint%20x%0Aprint%20y%0Aprint%20z&amp;cumulative=false&amp;curInstr=0&amp;heapPrimitives=false&amp;mode=display&amp;origin=opt-frontend.js&amp;py=2&amp;rawInputLstJSON=%5B%5D&amp;textReferences=false" TargetMode="Externa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hyperlink" Target="http://pythontutor.com/" TargetMode="Externa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hyperlink" Target="http://people.csail.mit.edu/pgbovine/python/tutor.html" TargetMode="Externa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hyperlink" Target="http://tinyurl.com/jhkdn83" TargetMode="Externa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hyperlink" Target="http://pythontutor.com/visualize.html#code=print%20%22The%20expresion%2022%20%3E%204%20evaluates%20to%3A%22,%2022%20%3E%204%0Aprint%20%22The%20expression%2022%20%3C%204%20evaluates%20to%3A%22,%2022%20%3C%204%0Aprint%20%22The%20expression%2022%20%3D%3D%204%20evaluates%20to%3A%22,%2022%20%3D%3D%204%0Ax%20%3D%20100%09%09%09%23%20Assignment,%20not%20conditional!%0A%2322%20%3D%204%09%09%09%23%20Error!%0Aprint%20%22The%20expresion%20x%20%3E%3D%205%20evaluates%20to%3A%22,%20x%20%3E%3D%205%0Aprint%20%22The%20expresion%20x%20%3E%3D%20100%20evaluates%20to%3A%22,%20x%20%3E%3D%20100%0Aprint%20%22The%20expresion%20x%20%3E%3D%20200%20evaluates%20to%3A%22,%20x%20%3E%3D%20200%0Aprint%20%22The%20expresion%20not%20True%20evaluates%20to%3A%22,%20not%20True%0Aprint%20%22The%20expresion%20not%20(x%20%3E%3D%20200%29%20evaluates%20to%3A%22,%20not%20(x%20%3E%3D%20200%29%0Aprint%20%22The%20expresion%203%20%3C%204%20and%205%20%3C%206%20evaluates%20to%3A%22,%203%20%3C%204%20and%205%20%3C%206%0Aprint%20%22The%20expresion%204%20%3C%203%20or%205%20%3C%206%20evaluates%20to%3A%22,%204%20%3C%203%20or%205%20%3C%206%0Atemp%20%3D%2072%0Awater_is_liquid%20%3D%20temp%20%3E%2032%20and%20temp%20%3C%20212%0Aprint%20%22The%20expresion%20water_is_liquid%20evaluates%20to%3A%22,%20water_is_liquid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12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hyperlink" Target="http://pythontutor.com/visualize.html#code=print%20%22The%20expression%203.0%20%2B%204.0%20evaluates%20to%3A%22,%203.0%20%2B%204.0%0Aprint%20%22The%20expression%203%20%2B%204%20evaluates%20to%3A%22,%203%20%2B%204%0Aprint%20%22The%20expression%203%20%2B%204.0%20evaluates%20to%3A%22,%203%20%2B%204.0%0Aprint%20%22The%20expression%20%5C%223%5C%22%20%2B%20%5C%224%5C%22%20evaluates%20to%3A%22,%20%223%22%20%2B%20%224%22%0A%23%203%20%2B%20%224%22%09%09%09%23%20Error%0Aprint%20%22The%20expression%203%20%2B%20True%20evaluates%20to%3A%22,%203%20%2B%20True,%20%22weird!%22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hyperlink" Target="http://tinyurl.com/gttvrq9" TargetMode="External"/><Relationship Id="rId5" Type="http://schemas.openxmlformats.org/officeDocument/2006/relationships/hyperlink" Target="http://pythontutor.com/visualize.html#code=print%20%2215.0%20/%204.0%20is%3A%22,%2015.0%20/%204.0%0Aprint%20%2215%20/%204%20is%3A%22,%2015%20/%204%09%09%09%23%20Truncating!%0Aprint%20%2215.0%20/%204%20is%3A%22,%2015.0%20/%204%0Aprint%20%2215%20/%204.0%20is%3A%22,%2015%20/%204.0%0A%0A%23%20Type%20conversion%20examples%3A%0Aprint%20%22float(15%29%20is%3A%22,%20float(15%29%0Aprint%20%22int(15.0%29%20is%3A%22,%20int(15.0%29%0Aprint%20%22int(15.5%29%20is%3A%22,%20int(15.5%29%0Aprint%20%22int(%5C%2215%5C%22%29%20is%3A%22,%20int(%2215%22%29%0Aprint%20%22str(15.5%29%20is%3A%22,%20str(15.5%29%0Aprint%20%22float(15%29%20/%204%20is%3A%22,%20float(15%29%20/%204%0A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hyperlink" Target="http://pythontutor.com/visualize.html#code=x%20%3D%201%0Ay%20%3D%202%0Ax%20%2B%20y%0Aprint%20x%20%2B%20y%0Aprint%20%22The%20sum%20of%22,%20x,%20%22and%22,%20y,%20%22is%22,%20x%2By%0A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hyperlink" Target="http://pythontutor.com/visualize.html#code=print%203.1415%0Aprint%202.718,%201.618%0Aprint%0Aprint%2020%20%2B%202,%207%20*%203,%204%20*%205%0Aprint%20%22The%20sum%20of%22,%20x,%20%22and%22,%20y,%20%22is%22,%20x%20%2B%20y%0A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image" Target="../media/image4.jpeg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image" Target="../media/image3.jpeg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image" Target="../media/image2.jpeg"/><Relationship Id="rId5" Type="http://schemas.openxmlformats.org/officeDocument/2006/relationships/tags" Target="../tags/tag14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10"/>
              </a:rPr>
              <a:t/>
            </a:r>
            <a:br>
              <a:rPr lang="en-US" dirty="0" smtClean="0">
                <a:hlinkClick r:id="rId10"/>
              </a:rPr>
            </a:br>
            <a:r>
              <a:rPr lang="en-US" dirty="0" smtClean="0">
                <a:hlinkClick r:id="rId11"/>
              </a:rPr>
              <a:t>http</a:t>
            </a:r>
            <a:r>
              <a:rPr lang="en-US" dirty="0">
                <a:hlinkClick r:id="rId11"/>
              </a:rPr>
              <a:t>://</a:t>
            </a:r>
            <a:r>
              <a:rPr lang="en-US" dirty="0" smtClean="0">
                <a:hlinkClick r:id="rId11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1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4"/>
              </a:rPr>
              <a:t/>
            </a:r>
            <a:br>
              <a:rPr lang="en-US" dirty="0" smtClean="0">
                <a:hlinkClick r:id="rId24"/>
              </a:rPr>
            </a:br>
            <a:r>
              <a:rPr lang="en-US" dirty="0" smtClean="0">
                <a:hlinkClick r:id="rId25"/>
              </a:rPr>
              <a:t>http</a:t>
            </a:r>
            <a:r>
              <a:rPr lang="en-US" dirty="0">
                <a:hlinkClick r:id="rId25"/>
              </a:rPr>
              <a:t>://</a:t>
            </a:r>
            <a:r>
              <a:rPr lang="en-US" dirty="0" smtClean="0">
                <a:hlinkClick r:id="rId25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26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3&lt;4 and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4&lt;3 or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64743"/>
            <a:ext cx="199862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</a:t>
            </a:r>
            <a:r>
              <a:rPr lang="en-US" dirty="0" smtClean="0">
                <a:hlinkClick r:id="rId6"/>
              </a:rPr>
              <a:t>tutor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or </a:t>
            </a:r>
            <a:r>
              <a:rPr lang="en-US" dirty="0" smtClean="0">
                <a:hlinkClick r:id="rId7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 on strings: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Truncating!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float(15) /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1564743"/>
            <a:ext cx="199862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</a:t>
            </a:r>
            <a:r>
              <a:rPr lang="en-US" dirty="0" smtClean="0">
                <a:hlinkClick r:id="rId5"/>
              </a:rPr>
              <a:t>tutor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>
                <a:hlinkClick r:id="rId6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x + 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r>
              <a:rPr lang="en-US" dirty="0" smtClean="0"/>
              <a:t>Write 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3.1415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2.718, 1.618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20 + 2, 7 * 3, 4 * 5</a:t>
            </a:r>
          </a:p>
          <a:p>
            <a:pPr marL="45720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"The sum of", x, "and", y, "is",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program!</a:t>
            </a:r>
          </a:p>
          <a:p>
            <a:r>
              <a:rPr lang="en-US" dirty="0" smtClean="0"/>
              <a:t>(It doesn’t have to be this tedious, and it won’t be.)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 * r**2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 pi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160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 + 4</a:t>
            </a:r>
            <a:endParaRPr lang="en-US" dirty="0"/>
          </a:p>
          <a:p>
            <a:r>
              <a:rPr lang="en-US" dirty="0" smtClean="0"/>
              <a:t>44 / 2</a:t>
            </a:r>
            <a:endParaRPr lang="en-US" dirty="0"/>
          </a:p>
          <a:p>
            <a:r>
              <a:rPr lang="en-US" dirty="0" smtClean="0"/>
              <a:t>2 ** 3</a:t>
            </a:r>
            <a:endParaRPr lang="en-US" dirty="0"/>
          </a:p>
          <a:p>
            <a:r>
              <a:rPr lang="en-US" dirty="0" smtClean="0"/>
              <a:t>3 * 4 + 5 * 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In Python assign a variable: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 * 10 ** 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1078</Words>
  <Application>Microsoft Office PowerPoint</Application>
  <PresentationFormat>On-screen Show (4:3)</PresentationFormat>
  <Paragraphs>281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新細明體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Exercise:  Convert temperatures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rea</cp:lastModifiedBy>
  <cp:revision>84</cp:revision>
  <cp:lastPrinted>2017-01-04T18:42:38Z</cp:lastPrinted>
  <dcterms:created xsi:type="dcterms:W3CDTF">2012-06-20T04:14:54Z</dcterms:created>
  <dcterms:modified xsi:type="dcterms:W3CDTF">2017-01-09T04:49:24Z</dcterms:modified>
</cp:coreProperties>
</file>