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5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6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72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61" r:id="rId17"/>
    <p:sldId id="259" r:id="rId18"/>
    <p:sldId id="260" r:id="rId19"/>
  </p:sldIdLst>
  <p:sldSz cx="9144000" cy="6858000" type="screen4x3"/>
  <p:notesSz cx="6997700" cy="92837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36" autoAdjust="0"/>
  </p:normalViewPr>
  <p:slideViewPr>
    <p:cSldViewPr>
      <p:cViewPr>
        <p:scale>
          <a:sx n="70" d="100"/>
          <a:sy n="70" d="100"/>
        </p:scale>
        <p:origin x="-97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computations that WILL NOT CHANGE outside/above the loop whenever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Move computations that WILL NOT CHANGE outside/above the loop whenever 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8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without the loop,</a:t>
            </a:r>
            <a:r>
              <a:rPr lang="en-US" baseline="0" dirty="0" smtClean="0"/>
              <a:t> it is more efficient to use the if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than multiple if statements (Potentially fewer cases will be checked with the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option vs. the if option where all four options will always be checked.)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1pPr>
            <a:lvl2pPr marL="742392" indent="-285652"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2pPr>
            <a:lvl3pPr marL="1142609" indent="-229134"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3pPr>
            <a:lvl4pPr marL="1599349" indent="-227606"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614" indent="-229134" defTabSz="930280">
              <a:defRPr sz="2200">
                <a:solidFill>
                  <a:schemeClr val="accent1"/>
                </a:solidFill>
                <a:latin typeface="Times New Roman" pitchFamily="18" charset="0"/>
              </a:defRPr>
            </a:lvl5pPr>
            <a:lvl6pPr marL="2497550" indent="-229134" defTabSz="93028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6pPr>
            <a:lvl7pPr marL="2937484" indent="-229134" defTabSz="93028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7pPr>
            <a:lvl8pPr marL="3377420" indent="-229134" defTabSz="93028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8pPr>
            <a:lvl9pPr marL="3817356" indent="-229134" defTabSz="930280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CAE4B28B-2168-4BD5-A33A-112F91E5D346}" type="slidenum">
              <a:rPr lang="en-US" sz="1200">
                <a:solidFill>
                  <a:schemeClr val="tx1"/>
                </a:solidFill>
              </a:rPr>
              <a:pPr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637088" cy="3478212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420" y="4410066"/>
            <a:ext cx="5132862" cy="4176744"/>
          </a:xfrm>
        </p:spPr>
        <p:txBody>
          <a:bodyPr vert="horz" lIns="92154" tIns="46077" rIns="92154" bIns="4607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BF83-FC2B-4A26-88B5-4EAE6A77DBA0}" type="datetime1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9E1-95AA-43B2-A48A-09D29EC5FE45}" type="datetime1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C056-E882-4927-802F-D6C55C20A318}" type="datetime1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51-8E41-4291-8DFF-F0E020685531}" type="datetime1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B51D-0F57-485D-84B1-89AE9ECC09DB}" type="datetime1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58E3-450A-4FC1-9484-DD5AFEE51B49}" type="datetime1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C2ED-D1D7-47E8-822B-CA2AF6048F8D}" type="datetime1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F4DE-087F-43F5-BDF2-73583DC6ED72}" type="datetime1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B9D4-8424-4C64-B630-E43B3BD47AE1}" type="datetime1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A54-046D-4D47-AE00-96269BE9F4FE}" type="datetime1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CF6C-6BE2-4D86-8ECB-3C5387C7A14B}" type="datetime1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FBA-08D2-4731-9B33-222A5D2A9485}" type="datetime1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image" Target="../media/image2.png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Algorithmic complexity:</a:t>
            </a:r>
            <a:br>
              <a:rPr lang="en-US" dirty="0" smtClean="0"/>
            </a:br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choice of </a:t>
            </a:r>
            <a:r>
              <a:rPr lang="en-US" dirty="0"/>
              <a:t>algorithm </a:t>
            </a:r>
            <a:r>
              <a:rPr lang="en-US" dirty="0" smtClean="0"/>
              <a:t>can have a much bigger impact on performance than the good coding practices mentioned.</a:t>
            </a:r>
          </a:p>
          <a:p>
            <a:r>
              <a:rPr lang="en-US" dirty="0" smtClean="0"/>
              <a:t>However good coding practices can be applied fairly easily</a:t>
            </a:r>
          </a:p>
          <a:p>
            <a:r>
              <a:rPr lang="en-US" dirty="0" smtClean="0"/>
              <a:t>Trying to come up with a better algorithm can be a (fun!) challenge </a:t>
            </a:r>
          </a:p>
          <a:p>
            <a:r>
              <a:rPr lang="en-US" dirty="0" smtClean="0"/>
              <a:t>Remember: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Correctness </a:t>
            </a:r>
            <a:r>
              <a:rPr lang="en-US" dirty="0" smtClean="0"/>
              <a:t>is </a:t>
            </a:r>
            <a:r>
              <a:rPr lang="en-US" dirty="0"/>
              <a:t>more important than </a:t>
            </a:r>
            <a:r>
              <a:rPr lang="en-US" b="1" u="sng" dirty="0" smtClean="0">
                <a:solidFill>
                  <a:srgbClr val="FF0000"/>
                </a:solidFill>
              </a:rPr>
              <a:t>speed</a:t>
            </a:r>
            <a:r>
              <a:rPr lang="en-US" b="1" u="sng" dirty="0" smtClean="0">
                <a:solidFill>
                  <a:srgbClr val="FF0000"/>
                </a:solidFill>
              </a:rPr>
              <a:t>!!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compare two algorithms?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Implement them both in Python</a:t>
            </a:r>
          </a:p>
          <a:p>
            <a:r>
              <a:rPr lang="en-US" dirty="0" smtClean="0"/>
              <a:t>Run them and time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Better Way to Compare </a:t>
            </a:r>
            <a:r>
              <a:rPr lang="en-US" dirty="0"/>
              <a:t>T</a:t>
            </a:r>
            <a:r>
              <a:rPr lang="en-US" dirty="0" smtClean="0"/>
              <a:t>wo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2392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Hardware?</a:t>
            </a:r>
          </a:p>
          <a:p>
            <a:pPr lvl="1"/>
            <a:r>
              <a:rPr lang="en-US" dirty="0" smtClean="0"/>
              <a:t>Count number of “operations” something independent of speed of processor</a:t>
            </a:r>
            <a:endParaRPr lang="en-US" dirty="0"/>
          </a:p>
          <a:p>
            <a:r>
              <a:rPr lang="en-US" dirty="0" smtClean="0"/>
              <a:t>Properties of data set? </a:t>
            </a:r>
            <a:r>
              <a:rPr lang="en-US" sz="2400" dirty="0" smtClean="0"/>
              <a:t>(e.g. almost sorted, all one value, reverse sorted order)</a:t>
            </a:r>
          </a:p>
          <a:p>
            <a:pPr lvl="1"/>
            <a:r>
              <a:rPr lang="en-US" dirty="0" smtClean="0"/>
              <a:t>Pick the worst possible data set: gives you an upper bound on how long the algorithm will take</a:t>
            </a:r>
          </a:p>
          <a:p>
            <a:pPr lvl="1"/>
            <a:r>
              <a:rPr lang="en-US" dirty="0" smtClean="0"/>
              <a:t>Also it can be hard to decide on what is and “average” data set</a:t>
            </a:r>
          </a:p>
          <a:p>
            <a:r>
              <a:rPr lang="en-US" dirty="0" smtClean="0"/>
              <a:t>Size of data set?</a:t>
            </a:r>
          </a:p>
          <a:p>
            <a:pPr lvl="1"/>
            <a:r>
              <a:rPr lang="en-US" dirty="0" smtClean="0"/>
              <a:t>Describe running time of algorithm as a function of data set size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Comparing “Orders of Growth”</a:t>
            </a:r>
          </a:p>
          <a:p>
            <a:r>
              <a:rPr lang="en-US" dirty="0" smtClean="0"/>
              <a:t>This approach works </a:t>
            </a:r>
            <a:r>
              <a:rPr lang="en-US" u="sng" dirty="0" smtClean="0"/>
              <a:t>when problem size is large</a:t>
            </a:r>
          </a:p>
          <a:p>
            <a:pPr lvl="1"/>
            <a:r>
              <a:rPr lang="en-US" dirty="0" smtClean="0"/>
              <a:t>When problem size is small, “constant factors” matter</a:t>
            </a:r>
          </a:p>
          <a:p>
            <a:r>
              <a:rPr lang="en-US" dirty="0" smtClean="0"/>
              <a:t>A few </a:t>
            </a:r>
            <a:r>
              <a:rPr lang="en-US" dirty="0"/>
              <a:t>c</a:t>
            </a:r>
            <a:r>
              <a:rPr lang="en-US" dirty="0" smtClean="0"/>
              <a:t>ommon Orders of Growth: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Constant	O(1)		integer + integer	</a:t>
            </a:r>
          </a:p>
          <a:p>
            <a:pPr lvl="1"/>
            <a:r>
              <a:rPr lang="en-US" dirty="0" smtClean="0"/>
              <a:t>Linear		O(n)		iterating through a list</a:t>
            </a:r>
          </a:p>
          <a:p>
            <a:pPr lvl="1"/>
            <a:r>
              <a:rPr lang="en-US" dirty="0" smtClean="0"/>
              <a:t>Quadratic	O(n</a:t>
            </a:r>
            <a:r>
              <a:rPr lang="en-US" baseline="30000" dirty="0" smtClean="0"/>
              <a:t>2</a:t>
            </a:r>
            <a:r>
              <a:rPr lang="en-US" dirty="0" smtClean="0"/>
              <a:t>)		iterating through a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dirty="0" smtClean="0"/>
              <a:t>Which Function Grows Faster?</a:t>
            </a:r>
          </a:p>
        </p:txBody>
      </p:sp>
      <p:sp>
        <p:nvSpPr>
          <p:cNvPr id="3482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 + 2n</a:t>
            </a:r>
            <a:r>
              <a:rPr lang="en-US" sz="3600" b="1" baseline="30000" dirty="0">
                <a:solidFill>
                  <a:srgbClr val="FF0000"/>
                </a:solidFill>
                <a:latin typeface="Courier New" pitchFamily="49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48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0600" y="1873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100n</a:t>
            </a:r>
            <a:r>
              <a:rPr lang="en-US" sz="3600" b="1" baseline="30000" dirty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>
                <a:solidFill>
                  <a:srgbClr val="00B0F0"/>
                </a:solidFill>
                <a:latin typeface="Courier New" pitchFamily="49" charset="0"/>
              </a:rPr>
              <a:t> + 1000</a:t>
            </a:r>
          </a:p>
        </p:txBody>
      </p:sp>
      <p:sp>
        <p:nvSpPr>
          <p:cNvPr id="348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24350" y="1873250"/>
            <a:ext cx="76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>
                <a:solidFill>
                  <a:schemeClr val="tx1"/>
                </a:solidFill>
                <a:latin typeface="Arial Unicode MS" pitchFamily="34" charset="-128"/>
              </a:rPr>
              <a:t>vs.</a:t>
            </a:r>
          </a:p>
        </p:txBody>
      </p:sp>
      <p:pic>
        <p:nvPicPr>
          <p:cNvPr id="34824" name="Picture 6" descr="race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7" descr="race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2743200"/>
            <a:ext cx="4286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14</a:t>
            </a:fld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123190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O(n</a:t>
            </a:r>
            <a:r>
              <a:rPr lang="en-US" sz="3600" b="1" baseline="30000" dirty="0" smtClean="0">
                <a:solidFill>
                  <a:srgbClr val="FF0000"/>
                </a:solidFill>
                <a:latin typeface="Courier New" pitchFamily="49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40319" y="126725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O(</a:t>
            </a: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n</a:t>
            </a:r>
            <a:r>
              <a:rPr lang="en-US" sz="3600" b="1" baseline="30000" dirty="0" smtClean="0">
                <a:solidFill>
                  <a:srgbClr val="00B0F0"/>
                </a:solidFill>
                <a:latin typeface="Courier New" pitchFamily="49" charset="0"/>
              </a:rPr>
              <a:t>2</a:t>
            </a:r>
            <a:r>
              <a:rPr lang="en-US" sz="3600" b="1" dirty="0" smtClean="0">
                <a:solidFill>
                  <a:srgbClr val="00B0F0"/>
                </a:solidFill>
                <a:latin typeface="Courier New" pitchFamily="49" charset="0"/>
              </a:rPr>
              <a:t>)</a:t>
            </a:r>
            <a:endParaRPr lang="en-US" sz="36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10"/>
            </p:custDataLst>
          </p:nvPr>
        </p:nvSpPr>
        <p:spPr>
          <a:xfrm>
            <a:off x="1888787" y="616495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>
            <p:custDataLst>
              <p:tags r:id="rId11"/>
            </p:custDataLst>
          </p:nvPr>
        </p:nvSpPr>
        <p:spPr>
          <a:xfrm>
            <a:off x="6333882" y="6194525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6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Times of Python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260144"/>
            <a:ext cx="8686800" cy="4743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u="sng" dirty="0" smtClean="0"/>
              <a:t>Constant Time operations</a:t>
            </a:r>
            <a:r>
              <a:rPr lang="en-US" sz="3400" dirty="0" smtClean="0"/>
              <a:t>: </a:t>
            </a:r>
            <a:r>
              <a:rPr lang="en-US" sz="3400" dirty="0"/>
              <a:t>O(1) </a:t>
            </a:r>
            <a:endParaRPr lang="en-US" sz="3400" dirty="0" smtClean="0"/>
          </a:p>
          <a:p>
            <a:pPr lvl="1"/>
            <a:r>
              <a:rPr lang="en-US" dirty="0"/>
              <a:t>Basic Math on numbers (+ - * /) </a:t>
            </a:r>
            <a:endParaRPr lang="en-US" dirty="0" smtClean="0"/>
          </a:p>
          <a:p>
            <a:pPr lvl="1"/>
            <a:r>
              <a:rPr lang="en-US" dirty="0" smtClean="0"/>
              <a:t>Indexing into a sequence (</a:t>
            </a:r>
            <a:r>
              <a:rPr lang="en-US" dirty="0" err="1" smtClean="0"/>
              <a:t>eg</a:t>
            </a:r>
            <a:r>
              <a:rPr lang="en-US" dirty="0" smtClean="0"/>
              <a:t>. list, string, tuple) or dictionary</a:t>
            </a:r>
          </a:p>
          <a:p>
            <a:pPr lvl="2"/>
            <a:r>
              <a:rPr lang="en-US" dirty="0" smtClean="0"/>
              <a:t>E.g.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= 25</a:t>
            </a:r>
          </a:p>
          <a:p>
            <a:pPr lvl="1"/>
            <a:r>
              <a:rPr lang="en-US" dirty="0" smtClean="0"/>
              <a:t>List operations: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 smtClean="0"/>
              <a:t>(at </a:t>
            </a:r>
            <a:r>
              <a:rPr lang="en-US" u="sng" dirty="0" smtClean="0"/>
              <a:t>end</a:t>
            </a:r>
            <a:r>
              <a:rPr lang="en-US" dirty="0" smtClean="0"/>
              <a:t> of list)</a:t>
            </a:r>
          </a:p>
          <a:p>
            <a:pPr lvl="1"/>
            <a:r>
              <a:rPr lang="en-US" sz="2900" dirty="0"/>
              <a:t>Sequence </a:t>
            </a:r>
            <a:r>
              <a:rPr lang="en-US" sz="2900" dirty="0" smtClean="0"/>
              <a:t>operation: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lvl="1"/>
            <a:r>
              <a:rPr lang="en-US" sz="2900" dirty="0"/>
              <a:t>Dictionary </a:t>
            </a:r>
            <a:r>
              <a:rPr lang="en-US" sz="2900" dirty="0" smtClean="0"/>
              <a:t>operation</a:t>
            </a:r>
            <a:r>
              <a:rPr lang="en-US" sz="2900" dirty="0"/>
              <a:t>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lvl="1"/>
            <a:r>
              <a:rPr lang="en-US" dirty="0" smtClean="0"/>
              <a:t>Set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in, add, remove,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marL="0" indent="0">
              <a:buNone/>
            </a:pPr>
            <a:r>
              <a:rPr lang="en-US" sz="3400" u="sng" dirty="0"/>
              <a:t>Linear Time operations</a:t>
            </a:r>
            <a:r>
              <a:rPr lang="en-US" sz="3400" dirty="0"/>
              <a:t>: O(n)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 smtClean="0"/>
              <a:t> loop traversing an entire sequence or dictionary</a:t>
            </a:r>
          </a:p>
          <a:p>
            <a:pPr lvl="1"/>
            <a:r>
              <a:rPr lang="en-US" dirty="0" smtClean="0"/>
              <a:t>Built in functions: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min, 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/>
              <a:t>slicing a sequence</a:t>
            </a:r>
          </a:p>
          <a:p>
            <a:pPr lvl="1"/>
            <a:r>
              <a:rPr lang="en-US" dirty="0" smtClean="0"/>
              <a:t>Sequence operations: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index, count</a:t>
            </a:r>
            <a:endParaRPr lang="en-US" dirty="0"/>
          </a:p>
          <a:p>
            <a:pPr lvl="1"/>
            <a:r>
              <a:rPr lang="en-US" dirty="0" smtClean="0"/>
              <a:t>Dictionary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keys(), values(), items()</a:t>
            </a:r>
          </a:p>
          <a:p>
            <a:pPr lvl="1"/>
            <a:r>
              <a:rPr lang="en-US" sz="2900" dirty="0"/>
              <a:t>Set </a:t>
            </a:r>
            <a:r>
              <a:rPr lang="en-US" sz="2900" dirty="0" smtClean="0"/>
              <a:t>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&amp;, |, - </a:t>
            </a:r>
            <a:endParaRPr lang="en-US" dirty="0"/>
          </a:p>
          <a:p>
            <a:pPr lvl="1"/>
            <a:r>
              <a:rPr lang="en-US" dirty="0" smtClean="0"/>
              <a:t>String concatenation (linear in length of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94481" y="6034586"/>
            <a:ext cx="880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These are general guidelines, may vary, or may have a more costly worst case. Built in </a:t>
            </a:r>
          </a:p>
          <a:p>
            <a:r>
              <a:rPr lang="en-US" dirty="0" smtClean="0"/>
              <a:t>functions (e.g. sum, max, min, sort) are often faster than implementing them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 Processing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(list1, list2):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"""Return a list of pairs.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Each pair is made of corresponding elements of list1 and list2.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list1 and list2 must be of the same length."""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([100,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200, 300],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[101,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201, 301])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100, 101], [200, 201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[300, 301]]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2 nested loops vs. 1 loop</a:t>
            </a:r>
          </a:p>
          <a:p>
            <a:r>
              <a:rPr lang="en-US" dirty="0" smtClean="0"/>
              <a:t>Quadratic 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 vs. linear (n)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search(value,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"""Return index of value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The value must be in the list."""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list vs. a sorted list</a:t>
            </a:r>
          </a:p>
          <a:p>
            <a:r>
              <a:rPr lang="en-US" dirty="0" smtClean="0"/>
              <a:t>Linear (n) vs. logarithmic (log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"""Return a sorted version of the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The input list is not modified."""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([3, 1, 4, 1, 5, 9, 2, 6, 5]) == [1, 1, 2, 3, 4, 5, 5, 6, 9]</a:t>
            </a:r>
          </a:p>
          <a:p>
            <a:endParaRPr lang="en-US" dirty="0"/>
          </a:p>
          <a:p>
            <a:r>
              <a:rPr lang="en-US" dirty="0" smtClean="0"/>
              <a:t>selection sort vs. quicksort</a:t>
            </a:r>
          </a:p>
          <a:p>
            <a:r>
              <a:rPr lang="en-US" dirty="0" smtClean="0"/>
              <a:t>2 nested loops vs. recursive decomposition</a:t>
            </a:r>
          </a:p>
          <a:p>
            <a:r>
              <a:rPr lang="en-US" dirty="0" smtClean="0"/>
              <a:t>time: quadratic (n</a:t>
            </a:r>
            <a:r>
              <a:rPr lang="en-US" baseline="30000" dirty="0" smtClean="0"/>
              <a:t>2</a:t>
            </a:r>
            <a:r>
              <a:rPr lang="en-US" dirty="0" smtClean="0"/>
              <a:t>) vs. log-linear (n 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57200" y="6199790"/>
            <a:ext cx="785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Calling built in sorting methods sort or sorted in Python has O(n </a:t>
            </a:r>
            <a:r>
              <a:rPr lang="en-US" dirty="0"/>
              <a:t>log n) </a:t>
            </a:r>
            <a:r>
              <a:rPr lang="en-US" dirty="0" smtClean="0"/>
              <a:t>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fast does your program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Usually, this </a:t>
            </a:r>
            <a:r>
              <a:rPr lang="en-US" i="1" dirty="0" smtClean="0"/>
              <a:t>does not matter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</a:t>
            </a:r>
            <a:r>
              <a:rPr lang="en-US" dirty="0" smtClean="0"/>
              <a:t>is more important than speed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</a:t>
            </a:r>
            <a:r>
              <a:rPr lang="en-US" dirty="0" smtClean="0"/>
              <a:t>you results </a:t>
            </a:r>
            <a:r>
              <a:rPr lang="en-US" dirty="0" smtClean="0"/>
              <a:t>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Programs that need to run in real time </a:t>
            </a:r>
          </a:p>
          <a:p>
            <a:pPr lvl="1"/>
            <a:r>
              <a:rPr lang="en-US" dirty="0" smtClean="0"/>
              <a:t>E.g. will by car crash into the car in front of me?</a:t>
            </a:r>
            <a:endParaRPr lang="en-US" dirty="0" smtClean="0"/>
          </a:p>
          <a:p>
            <a:r>
              <a:rPr lang="en-US" dirty="0" smtClean="0"/>
              <a:t>Very </a:t>
            </a:r>
            <a:r>
              <a:rPr lang="en-US" dirty="0" smtClean="0"/>
              <a:t>large </a:t>
            </a:r>
            <a:r>
              <a:rPr lang="en-US" dirty="0" smtClean="0"/>
              <a:t>datasets </a:t>
            </a:r>
          </a:p>
          <a:p>
            <a:pPr lvl="1"/>
            <a:r>
              <a:rPr lang="en-US" dirty="0" smtClean="0"/>
              <a:t>Even inefficient algorithms usually run quickly enough on a small dataset</a:t>
            </a:r>
          </a:p>
          <a:p>
            <a:pPr lvl="1"/>
            <a:r>
              <a:rPr lang="en-US" dirty="0" smtClean="0"/>
              <a:t>Example large data set: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smtClean="0"/>
              <a:t>Google:</a:t>
            </a:r>
          </a:p>
          <a:p>
            <a:pPr marL="857250" lvl="2" indent="0">
              <a:buNone/>
            </a:pPr>
            <a:r>
              <a:rPr lang="en-US" dirty="0" smtClean="0"/>
              <a:t>67 billion pages indexed (2014)</a:t>
            </a:r>
          </a:p>
          <a:p>
            <a:pPr marL="857250" lvl="2" indent="0">
              <a:buNone/>
            </a:pPr>
            <a:r>
              <a:rPr lang="en-US" dirty="0" smtClean="0"/>
              <a:t>5.7 billion searches per day (2014)</a:t>
            </a:r>
          </a:p>
          <a:p>
            <a:pPr marL="857250" lvl="2" indent="0">
              <a:buNone/>
            </a:pPr>
            <a:r>
              <a:rPr lang="en-US" dirty="0" smtClean="0"/>
              <a:t>Number of pages searched per day??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discuss two things a programmer can do to improve program performance:</a:t>
            </a:r>
          </a:p>
          <a:p>
            <a:r>
              <a:rPr lang="en-US" dirty="0" smtClean="0"/>
              <a:t>Good Coding Practices</a:t>
            </a:r>
          </a:p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</a:t>
            </a:r>
            <a:r>
              <a:rPr lang="en-US" dirty="0" smtClean="0"/>
              <a:t>Practices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expensive_function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5.0 * y / 2.0 + z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219200" y="3352800"/>
            <a:ext cx="6248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</a:t>
            </a:r>
            <a:r>
              <a:rPr lang="en-US" dirty="0" smtClean="0"/>
              <a:t>Practices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j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do stuff with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and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76600" y="3200400"/>
            <a:ext cx="48006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</a:t>
            </a:r>
            <a:r>
              <a:rPr lang="en-US" dirty="0" smtClean="0"/>
              <a:t>Practices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76397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'A':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'C':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'T':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'G':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77624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for base in nucleotides: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if base == 'A':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'C':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'T':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'G':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13904" y="1143000"/>
            <a:ext cx="941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iterating over data multiple times when </a:t>
            </a:r>
            <a:r>
              <a:rPr lang="en-US" sz="2800" dirty="0" smtClean="0"/>
              <a:t>possible</a:t>
            </a:r>
            <a:endParaRPr lang="en-US" sz="28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152400" y="5934670"/>
            <a:ext cx="8573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 without the loop, it is more efficient to use the if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elif</a:t>
            </a:r>
            <a:r>
              <a:rPr lang="en-US" dirty="0"/>
              <a:t> than multiple if statements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Potentially fewer cases will be checked with the </a:t>
            </a:r>
            <a:r>
              <a:rPr lang="en-US" dirty="0" err="1"/>
              <a:t>elif</a:t>
            </a:r>
            <a:r>
              <a:rPr lang="en-US" dirty="0"/>
              <a:t> option vs. the if option where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</a:t>
            </a:r>
            <a:r>
              <a:rPr lang="en-US" dirty="0"/>
              <a:t>options will always be checked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Expensive operations:</a:t>
            </a:r>
          </a:p>
          <a:p>
            <a:pPr lvl="1"/>
            <a:r>
              <a:rPr lang="en-US" dirty="0" smtClean="0"/>
              <a:t>Reading files</a:t>
            </a:r>
          </a:p>
          <a:p>
            <a:pPr lvl="1"/>
            <a:r>
              <a:rPr lang="en-US" dirty="0" smtClean="0"/>
              <a:t>Writing files</a:t>
            </a:r>
          </a:p>
          <a:p>
            <a:pPr lvl="1"/>
            <a:r>
              <a:rPr lang="en-US" dirty="0" smtClean="0"/>
              <a:t>Printing to the screen</a:t>
            </a:r>
          </a:p>
          <a:p>
            <a:r>
              <a:rPr lang="en-US" dirty="0" smtClean="0"/>
              <a:t>Try to open the file once and read in all the data you need into a data structure. </a:t>
            </a:r>
          </a:p>
          <a:p>
            <a:r>
              <a:rPr lang="en-US" dirty="0" smtClean="0"/>
              <a:t>Accessing the data structure will be MUCH faster than reading the file a second time.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and Developing your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8001000" cy="214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your program on a SMALL input file.  </a:t>
            </a:r>
          </a:p>
          <a:p>
            <a:pPr lvl="1"/>
            <a:r>
              <a:rPr lang="en-US" dirty="0" smtClean="0"/>
              <a:t>This will allow you to calculate expected results by hand to check for correctness</a:t>
            </a:r>
          </a:p>
          <a:p>
            <a:pPr lvl="1"/>
            <a:r>
              <a:rPr lang="en-US" dirty="0" smtClean="0"/>
              <a:t>But it can also make your development process easier if you have to wait a shorter time for your program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1150</Words>
  <Application>Microsoft Office PowerPoint</Application>
  <PresentationFormat>On-screen Show (4:3)</PresentationFormat>
  <Paragraphs>196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Algorithmic complexity: Speed of algorithms</vt:lpstr>
      <vt:lpstr>How fast does your program run?</vt:lpstr>
      <vt:lpstr>Sometimes, speed does matter</vt:lpstr>
      <vt:lpstr>Program Performance</vt:lpstr>
      <vt:lpstr>Good Coding Practices (1)</vt:lpstr>
      <vt:lpstr>Good Coding Practices (2)</vt:lpstr>
      <vt:lpstr>Good Coding Practices (3)</vt:lpstr>
      <vt:lpstr>Good Coding Practices (4)</vt:lpstr>
      <vt:lpstr>Testing and Developing your Program</vt:lpstr>
      <vt:lpstr>Good Algorithm Choice</vt:lpstr>
      <vt:lpstr>How to compare two algorithms?</vt:lpstr>
      <vt:lpstr>A Better Way to Compare Two Algorithms</vt:lpstr>
      <vt:lpstr>Asymptotic Analysis</vt:lpstr>
      <vt:lpstr>Which Function Grows Faster?</vt:lpstr>
      <vt:lpstr>Running Times of Python Operations</vt:lpstr>
      <vt:lpstr>Example:  Processing pairs</vt:lpstr>
      <vt:lpstr>Example:  Searching</vt:lpstr>
      <vt:lpstr>Example:  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CSE</cp:lastModifiedBy>
  <cp:revision>50</cp:revision>
  <cp:lastPrinted>2016-03-09T19:53:50Z</cp:lastPrinted>
  <dcterms:created xsi:type="dcterms:W3CDTF">2012-08-10T03:40:00Z</dcterms:created>
  <dcterms:modified xsi:type="dcterms:W3CDTF">2016-03-09T19:59:19Z</dcterms:modified>
</cp:coreProperties>
</file>