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heme/themeOverride1.xml" ContentType="application/vnd.openxmlformats-officedocument.themeOverr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2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3" r:id="rId4"/>
    <p:sldId id="264" r:id="rId5"/>
    <p:sldId id="271" r:id="rId6"/>
    <p:sldId id="265" r:id="rId7"/>
    <p:sldId id="273" r:id="rId8"/>
    <p:sldId id="272" r:id="rId9"/>
    <p:sldId id="269" r:id="rId10"/>
    <p:sldId id="267" r:id="rId11"/>
    <p:sldId id="274" r:id="rId12"/>
    <p:sldId id="276" r:id="rId13"/>
    <p:sldId id="275" r:id="rId14"/>
    <p:sldId id="258" r:id="rId15"/>
    <p:sldId id="259" r:id="rId16"/>
    <p:sldId id="266" r:id="rId17"/>
    <p:sldId id="260" r:id="rId18"/>
    <p:sldId id="261" r:id="rId19"/>
    <p:sldId id="262" r:id="rId20"/>
    <p:sldId id="268" r:id="rId21"/>
  </p:sldIdLst>
  <p:sldSz cx="9144000" cy="6858000" type="screen4x3"/>
  <p:notesSz cx="7010400" cy="92964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43" autoAdjust="0"/>
  </p:normalViewPr>
  <p:slideViewPr>
    <p:cSldViewPr>
      <p:cViewPr>
        <p:scale>
          <a:sx n="80" d="100"/>
          <a:sy n="80" d="100"/>
        </p:scale>
        <p:origin x="-6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B2653F-7752-4F39-A2C5-99705D8E19F2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281771-8A4C-4936-9CFB-E600EC08F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24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Problems:</a:t>
            </a:r>
          </a:p>
          <a:p>
            <a:pPr marL="232943" indent="-232943">
              <a:buAutoNum type="arabicPeriod"/>
            </a:pPr>
            <a:r>
              <a:rPr lang="en-US" baseline="0" dirty="0" smtClean="0"/>
              <a:t>The “smaller” and “larger” lists elements aren’t themselves sorted</a:t>
            </a:r>
          </a:p>
          <a:p>
            <a:pPr marL="232943" indent="-232943">
              <a:buAutoNum type="arabicPeriod"/>
            </a:pPr>
            <a:r>
              <a:rPr lang="en-US" baseline="0" dirty="0" smtClean="0"/>
              <a:t>Fails if the input list is empty</a:t>
            </a:r>
          </a:p>
          <a:p>
            <a:pPr marL="232943" indent="-232943">
              <a:buAutoNum type="arabicPeriod"/>
            </a:pPr>
            <a:r>
              <a:rPr lang="en-US" baseline="0" dirty="0" smtClean="0"/>
              <a:t>Duplicate elements equal to the pivot are lost</a:t>
            </a:r>
          </a:p>
          <a:p>
            <a:pPr marL="232943" indent="-232943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81771-8A4C-4936-9CFB-E600EC08FB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26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600 digits</a:t>
            </a:r>
            <a:r>
              <a:rPr lang="en-US" baseline="0" dirty="0" smtClean="0"/>
              <a:t> = 2000 bits</a:t>
            </a:r>
          </a:p>
          <a:p>
            <a:r>
              <a:rPr lang="en-US" baseline="0" dirty="0" smtClean="0"/>
              <a:t>Raise a number with 600 digits to a power.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81771-8A4C-4936-9CFB-E600EC08FB7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9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8AC-CBFA-422F-80B3-74A6019093A7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1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70F6-E189-4ED3-AAAC-3239EAC21AA2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6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B2A1-5A85-486B-9F3F-A848B826F73F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9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CBB4-0365-4710-AF89-731D54990D4C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6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75B5-77BF-42A5-8B63-31FD41C6193D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4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0977-03D4-4BE8-8FA5-8BC11E435510}" type="datetime1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5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3BF6-27DB-4769-8010-9F7532ADE9C7}" type="datetime1">
              <a:rPr lang="en-US" smtClean="0"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9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70AA-FAA3-4232-8E59-65E46E513DD5}" type="datetime1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3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FCC3-AD3F-4F84-A03B-B051013AB172}" type="datetime1">
              <a:rPr lang="en-US" smtClean="0"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F266-D6AF-436A-9D9C-DD8AE04B850D}" type="datetime1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0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28DE5-8E9E-4B85-86E4-7E5B7B0FA1EB}" type="datetime1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57698-7BDB-4873-95BB-2087F5C4B38A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0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hemeOverride" Target="../theme/themeOverr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image" Target="../media/image3.jpeg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9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2.jpe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2016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http://academyofmusicandfinearts.com/wp-content/uploads/2010/11/longhorn_open_mail_cover_envelope_icon_640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600" y="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>
            <p:custDataLst>
              <p:tags r:id="rId4"/>
            </p:custDataLst>
          </p:nvPr>
        </p:nvSpPr>
        <p:spPr>
          <a:xfrm>
            <a:off x="6855271" y="2438400"/>
            <a:ext cx="2212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seal:  moisten flap,</a:t>
            </a:r>
            <a:br>
              <a:rPr lang="en-US" dirty="0" smtClean="0"/>
            </a:br>
            <a:r>
              <a:rPr lang="en-US" dirty="0" smtClean="0"/>
              <a:t>fold over, and seal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1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Recursion:  base and inductive cases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recursive algorithm always has: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base case </a:t>
            </a:r>
            <a:r>
              <a:rPr lang="en-US" dirty="0" smtClean="0"/>
              <a:t>(no recursive call)</a:t>
            </a:r>
          </a:p>
          <a:p>
            <a:pPr lvl="1"/>
            <a:r>
              <a:rPr lang="en-US" dirty="0" smtClean="0"/>
              <a:t>an inductive or </a:t>
            </a:r>
            <a:r>
              <a:rPr lang="en-US" dirty="0" smtClean="0">
                <a:solidFill>
                  <a:srgbClr val="FF0000"/>
                </a:solidFill>
              </a:rPr>
              <a:t>recursive case </a:t>
            </a:r>
            <a:r>
              <a:rPr lang="en-US" dirty="0" smtClean="0"/>
              <a:t>(has a recursive call)</a:t>
            </a:r>
          </a:p>
          <a:p>
            <a:pPr lvl="2"/>
            <a:r>
              <a:rPr lang="en-US" dirty="0" smtClean="0"/>
              <a:t>solves a smaller problem</a:t>
            </a:r>
          </a:p>
          <a:p>
            <a:r>
              <a:rPr lang="en-US" dirty="0" smtClean="0"/>
              <a:t>What happens if you leave out the base case?</a:t>
            </a:r>
          </a:p>
          <a:p>
            <a:r>
              <a:rPr lang="en-US" dirty="0" smtClean="0"/>
              <a:t>What happens if you leave out the inductive case?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fact(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 Assumes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is an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0, return n!"""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== 1: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fact(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- 1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fact(3)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fact(1)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fact(2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13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   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"""Returns sum of numbers in list.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Returns zero for an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empty 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== 0: 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0   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       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[0]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:])   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1, 3, 6])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fib(n):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"""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the nth Fibonacci number."""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 == 0 or n == 1: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fib(n - 1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fib(n - 2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fib(6)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6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GCD (greatest </a:t>
            </a:r>
            <a:r>
              <a:rPr lang="en-US" dirty="0"/>
              <a:t>c</a:t>
            </a:r>
            <a:r>
              <a:rPr lang="en-US" dirty="0" smtClean="0"/>
              <a:t>ommon divisor)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gcd</a:t>
            </a:r>
            <a:r>
              <a:rPr lang="en-US" sz="2800" dirty="0" smtClean="0"/>
              <a:t>(a, b) = largest integer that divides both a and b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(4, 8) = 4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(15, 25) = 5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(16, 35) = 1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How can we compute GCD?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Euclid’s method for computing GCD</a:t>
            </a:r>
            <a:br>
              <a:rPr lang="en-US" dirty="0" smtClean="0"/>
            </a:br>
            <a:r>
              <a:rPr lang="en-US" sz="3100" dirty="0" smtClean="0"/>
              <a:t>(circa 300 BC, still commonly used!)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a		 if b = 0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gcd</a:t>
            </a:r>
            <a:r>
              <a:rPr lang="en-US" dirty="0" smtClean="0"/>
              <a:t>(a, b) = 	</a:t>
            </a:r>
            <a:r>
              <a:rPr lang="en-US" dirty="0" err="1" smtClean="0"/>
              <a:t>gcd</a:t>
            </a:r>
            <a:r>
              <a:rPr lang="en-US" dirty="0" smtClean="0"/>
              <a:t>(b, a)	 if a &lt; b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gcd</a:t>
            </a:r>
            <a:r>
              <a:rPr lang="en-US" dirty="0" smtClean="0"/>
              <a:t>(a-b, b)	 otherwise</a:t>
            </a:r>
            <a:endParaRPr lang="en-US" dirty="0"/>
          </a:p>
        </p:txBody>
      </p:sp>
      <p:pic>
        <p:nvPicPr>
          <p:cNvPr id="5" name="Picture 2" descr="euclid-1-sized.jpg (248×295)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400" y="4048124"/>
            <a:ext cx="2362200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eft Brace 5"/>
          <p:cNvSpPr/>
          <p:nvPr>
            <p:custDataLst>
              <p:tags r:id="rId4"/>
            </p:custDataLst>
          </p:nvPr>
        </p:nvSpPr>
        <p:spPr>
          <a:xfrm>
            <a:off x="2895600" y="1676400"/>
            <a:ext cx="228600" cy="1676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3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Python code for Euclid’s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(a, b):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"""Return the greatest common divisor of a and b."""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b ==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a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 &lt; b: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(b, a)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else: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- b, 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7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Goal</a:t>
            </a:r>
            <a:r>
              <a:rPr lang="en-US" dirty="0" smtClean="0"/>
              <a:t>:  Perform exponentiation, using only addition, subtraction, multiplication, and division.  (Example:  3</a:t>
            </a:r>
            <a:r>
              <a:rPr lang="en-US" baseline="30000" dirty="0" smtClean="0"/>
              <a:t>4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(base, exponent):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"""Return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2800" b="1" baseline="30000" dirty="0" err="1" smtClean="0">
                <a:latin typeface="Courier New" pitchFamily="49" charset="0"/>
                <a:cs typeface="Courier New" pitchFamily="49" charset="0"/>
              </a:rPr>
              <a:t>exponent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 Exponent is a non-negative integer."""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if exponent == 0: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    return 1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    return base *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(base, exponent - 1)</a:t>
            </a:r>
          </a:p>
          <a:p>
            <a:pPr marL="0" indent="0">
              <a:buNone/>
            </a:pPr>
            <a:r>
              <a:rPr lang="en-US" sz="2800" b="1" dirty="0" smtClean="0">
                <a:cs typeface="Courier New" pitchFamily="49" charset="0"/>
              </a:rPr>
              <a:t>Example:</a:t>
            </a:r>
          </a:p>
          <a:p>
            <a:pPr marL="0" indent="0">
              <a:buNone/>
            </a:pP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(3, 4)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(3, 3)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2))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1)))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(3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0))))</a:t>
            </a:r>
          </a:p>
          <a:p>
            <a:pPr marL="0" indent="0">
              <a:buNone/>
            </a:pPr>
            <a:r>
              <a:rPr lang="en-US" sz="2800" dirty="0">
                <a:cs typeface="Courier New" pitchFamily="49" charset="0"/>
              </a:rPr>
              <a:t>3 * (3 * (3 * (3 * </a:t>
            </a:r>
            <a:r>
              <a:rPr lang="en-US" sz="2800" dirty="0" smtClean="0">
                <a:cs typeface="Courier New" pitchFamily="49" charset="0"/>
              </a:rPr>
              <a:t>1)))</a:t>
            </a:r>
          </a:p>
          <a:p>
            <a:pPr marL="0" indent="0">
              <a:buNone/>
            </a:pPr>
            <a:endParaRPr lang="en-US" sz="2800" dirty="0" smtClean="0">
              <a:cs typeface="Courier New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8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Faster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Suppose the exponent is even.</a:t>
            </a:r>
          </a:p>
          <a:p>
            <a:pPr marL="0" indent="0">
              <a:buNone/>
            </a:pPr>
            <a:r>
              <a:rPr lang="en-US" sz="4000" dirty="0" smtClean="0"/>
              <a:t>Then,  </a:t>
            </a:r>
            <a:r>
              <a:rPr lang="en-US" sz="4000" dirty="0" err="1" smtClean="0"/>
              <a:t>base</a:t>
            </a:r>
            <a:r>
              <a:rPr lang="en-US" sz="4000" baseline="30000" dirty="0" err="1" smtClean="0"/>
              <a:t>exponent</a:t>
            </a:r>
            <a:r>
              <a:rPr lang="en-US" sz="4000" dirty="0" smtClean="0"/>
              <a:t> = (base*base)</a:t>
            </a:r>
            <a:r>
              <a:rPr lang="en-US" sz="4000" baseline="30000" dirty="0" smtClean="0"/>
              <a:t>exponent/2</a:t>
            </a:r>
          </a:p>
          <a:p>
            <a:pPr marL="0" indent="0">
              <a:buNone/>
            </a:pPr>
            <a:r>
              <a:rPr lang="en-US" sz="4000" dirty="0" smtClean="0"/>
              <a:t>Examples:  3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 = 9</a:t>
            </a:r>
            <a:r>
              <a:rPr lang="en-US" sz="4000" baseline="30000" dirty="0" smtClean="0"/>
              <a:t>2</a:t>
            </a:r>
            <a:r>
              <a:rPr lang="en-US" sz="4000" dirty="0"/>
              <a:t> </a:t>
            </a:r>
            <a:r>
              <a:rPr lang="en-US" sz="4000" dirty="0" smtClean="0"/>
              <a:t>    9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= 81</a:t>
            </a:r>
            <a:r>
              <a:rPr lang="en-US" sz="4000" baseline="30000" dirty="0" smtClean="0"/>
              <a:t>1</a:t>
            </a:r>
            <a:r>
              <a:rPr lang="en-US" sz="4000" dirty="0"/>
              <a:t> </a:t>
            </a:r>
            <a:r>
              <a:rPr lang="en-US" sz="4000" dirty="0" smtClean="0"/>
              <a:t>    5</a:t>
            </a:r>
            <a:r>
              <a:rPr lang="en-US" sz="4000" baseline="30000" dirty="0" smtClean="0"/>
              <a:t>12</a:t>
            </a:r>
            <a:r>
              <a:rPr lang="en-US" sz="4000" dirty="0" smtClean="0"/>
              <a:t> = 25</a:t>
            </a:r>
            <a:r>
              <a:rPr lang="en-US" sz="4000" baseline="30000" dirty="0" smtClean="0"/>
              <a:t>6     </a:t>
            </a:r>
            <a:r>
              <a:rPr lang="en-US" sz="4000" dirty="0" smtClean="0"/>
              <a:t>25</a:t>
            </a:r>
            <a:r>
              <a:rPr lang="en-US" sz="4000" baseline="30000" dirty="0" smtClean="0"/>
              <a:t>6</a:t>
            </a:r>
            <a:r>
              <a:rPr lang="en-US" sz="4000" dirty="0" smtClean="0"/>
              <a:t> = 625</a:t>
            </a:r>
            <a:r>
              <a:rPr lang="en-US" sz="4000" baseline="30000" dirty="0" smtClean="0"/>
              <a:t>3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New implementation: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(base, exponent):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baseline="30000" dirty="0" err="1">
                <a:latin typeface="Courier New" pitchFamily="49" charset="0"/>
                <a:cs typeface="Courier New" pitchFamily="49" charset="0"/>
              </a:rPr>
              <a:t>exponent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Exponent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a non-negative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integer."""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exponent == 0: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exponent % 2 == 0: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(base * base, exponent / 2)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base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(base, exponent - 1)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1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Comparing the two algorithms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02008" y="1123950"/>
            <a:ext cx="4191000" cy="639762"/>
          </a:xfrm>
        </p:spPr>
        <p:txBody>
          <a:bodyPr>
            <a:noAutofit/>
          </a:bodyPr>
          <a:lstStyle/>
          <a:p>
            <a:r>
              <a:rPr lang="en-US" sz="2000" dirty="0" smtClean="0"/>
              <a:t>Original algorithm:  12 multiplications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228600" y="1763712"/>
            <a:ext cx="5334000" cy="39512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100" dirty="0" err="1" smtClean="0"/>
              <a:t>exp</a:t>
            </a:r>
            <a:r>
              <a:rPr lang="en-US" sz="2100" dirty="0" smtClean="0"/>
              <a:t>(5, 12)</a:t>
            </a:r>
          </a:p>
          <a:p>
            <a:pPr marL="0" indent="0">
              <a:buNone/>
            </a:pPr>
            <a:r>
              <a:rPr lang="en-US" sz="2100" dirty="0" smtClean="0"/>
              <a:t>5 * </a:t>
            </a:r>
            <a:r>
              <a:rPr lang="en-US" sz="2100" dirty="0" err="1"/>
              <a:t>exp</a:t>
            </a:r>
            <a:r>
              <a:rPr lang="en-US" sz="2100" dirty="0"/>
              <a:t>(5, </a:t>
            </a:r>
            <a:r>
              <a:rPr lang="en-US" sz="2100" dirty="0" smtClean="0"/>
              <a:t>11)</a:t>
            </a:r>
            <a:endParaRPr lang="en-US" sz="2100" dirty="0"/>
          </a:p>
          <a:p>
            <a:pPr marL="0" indent="0">
              <a:buNone/>
            </a:pPr>
            <a:r>
              <a:rPr lang="en-US" sz="2100" dirty="0" smtClean="0"/>
              <a:t>5 * 5 * </a:t>
            </a:r>
            <a:r>
              <a:rPr lang="en-US" sz="2100" dirty="0" err="1"/>
              <a:t>exp</a:t>
            </a:r>
            <a:r>
              <a:rPr lang="en-US" sz="2100" dirty="0"/>
              <a:t>(5, </a:t>
            </a:r>
            <a:r>
              <a:rPr lang="en-US" sz="2100" dirty="0" smtClean="0"/>
              <a:t>10)</a:t>
            </a:r>
            <a:endParaRPr lang="en-US" sz="2100" dirty="0"/>
          </a:p>
          <a:p>
            <a:pPr marL="0" indent="0">
              <a:buNone/>
            </a:pPr>
            <a:r>
              <a:rPr lang="en-US" sz="2100" dirty="0" smtClean="0"/>
              <a:t>5 * 5 * 5 * </a:t>
            </a:r>
            <a:r>
              <a:rPr lang="en-US" sz="2100" dirty="0" err="1"/>
              <a:t>exp</a:t>
            </a:r>
            <a:r>
              <a:rPr lang="en-US" sz="2100" dirty="0"/>
              <a:t>(5, </a:t>
            </a:r>
            <a:r>
              <a:rPr lang="en-US" sz="2100" dirty="0" smtClean="0"/>
              <a:t>9)</a:t>
            </a:r>
            <a:endParaRPr lang="en-US" sz="2100" dirty="0"/>
          </a:p>
          <a:p>
            <a:pPr marL="0" indent="0">
              <a:buNone/>
            </a:pPr>
            <a:r>
              <a:rPr lang="en-US" sz="2100" dirty="0" smtClean="0"/>
              <a:t>…</a:t>
            </a:r>
          </a:p>
          <a:p>
            <a:pPr marL="0" indent="0">
              <a:buNone/>
            </a:pPr>
            <a:r>
              <a:rPr lang="en-US" sz="2100" dirty="0" smtClean="0"/>
              <a:t>5 * 5 * 5 * 5 * 5 * 5 * 5 * 5 * 5 * 5 * 5 * 5 * </a:t>
            </a:r>
            <a:r>
              <a:rPr lang="en-US" sz="2100" dirty="0" err="1" smtClean="0"/>
              <a:t>exp</a:t>
            </a:r>
            <a:r>
              <a:rPr lang="en-US" sz="2100" dirty="0" smtClean="0"/>
              <a:t>(5, 0)</a:t>
            </a:r>
          </a:p>
          <a:p>
            <a:pPr marL="0" indent="0">
              <a:buNone/>
            </a:pPr>
            <a:r>
              <a:rPr lang="en-US" sz="2100" dirty="0" smtClean="0"/>
              <a:t>5 * 5 * 5 * 5 * 5 * 5 * 5 * 5 * 5 * 5 * 5 * 5 </a:t>
            </a:r>
            <a:r>
              <a:rPr lang="en-US" sz="2100" dirty="0" smtClean="0">
                <a:solidFill>
                  <a:srgbClr val="FF0000"/>
                </a:solidFill>
              </a:rPr>
              <a:t>*</a:t>
            </a:r>
            <a:r>
              <a:rPr lang="en-US" sz="2100" dirty="0" smtClean="0"/>
              <a:t> 1</a:t>
            </a:r>
          </a:p>
          <a:p>
            <a:pPr marL="0" indent="0">
              <a:buNone/>
            </a:pPr>
            <a:r>
              <a:rPr lang="en-US" sz="2100" dirty="0" smtClean="0"/>
              <a:t>5 * 5 * 5 * 5 * 5 * 5 * 5 * 5 * 5 * 5 * 5 </a:t>
            </a:r>
            <a:r>
              <a:rPr lang="en-US" sz="2100" dirty="0" smtClean="0">
                <a:solidFill>
                  <a:srgbClr val="FF0000"/>
                </a:solidFill>
              </a:rPr>
              <a:t>*</a:t>
            </a:r>
            <a:r>
              <a:rPr lang="en-US" sz="2100" dirty="0" smtClean="0"/>
              <a:t> 5</a:t>
            </a:r>
          </a:p>
          <a:p>
            <a:pPr marL="0" indent="0">
              <a:buNone/>
            </a:pPr>
            <a:r>
              <a:rPr lang="en-US" sz="2100" dirty="0" smtClean="0"/>
              <a:t>5 * 5 * 5 * 5 * 5 * 5 * 5 * 5 * 5 * 5 </a:t>
            </a:r>
            <a:r>
              <a:rPr lang="en-US" sz="2100" dirty="0" smtClean="0">
                <a:solidFill>
                  <a:srgbClr val="FF0000"/>
                </a:solidFill>
              </a:rPr>
              <a:t>*</a:t>
            </a:r>
            <a:r>
              <a:rPr lang="en-US" sz="2100" dirty="0" smtClean="0"/>
              <a:t> 25 </a:t>
            </a:r>
          </a:p>
          <a:p>
            <a:pPr marL="0" indent="0">
              <a:buNone/>
            </a:pPr>
            <a:r>
              <a:rPr lang="en-US" sz="2100" dirty="0" smtClean="0"/>
              <a:t>5 * 5 * 5 * 5 * 5 * 5 * 5 * 5 * 5 </a:t>
            </a:r>
            <a:r>
              <a:rPr lang="en-US" sz="2100" dirty="0" smtClean="0">
                <a:solidFill>
                  <a:srgbClr val="FF0000"/>
                </a:solidFill>
              </a:rPr>
              <a:t>*</a:t>
            </a:r>
            <a:r>
              <a:rPr lang="en-US" sz="2100" dirty="0" smtClean="0"/>
              <a:t> 125</a:t>
            </a:r>
          </a:p>
          <a:p>
            <a:pPr marL="0" indent="0">
              <a:buNone/>
            </a:pPr>
            <a:r>
              <a:rPr lang="en-US" sz="2100" dirty="0" smtClean="0"/>
              <a:t>…</a:t>
            </a:r>
          </a:p>
          <a:p>
            <a:pPr marL="0" indent="0">
              <a:buNone/>
            </a:pPr>
            <a:r>
              <a:rPr lang="en-US" sz="2100" dirty="0" smtClean="0"/>
              <a:t>244140625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123950"/>
            <a:ext cx="4041775" cy="6397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Fast algorithm:  5 multiplications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5562600" y="1763712"/>
            <a:ext cx="3352800" cy="4256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dirty="0" err="1" smtClean="0"/>
              <a:t>exp</a:t>
            </a:r>
            <a:r>
              <a:rPr lang="en-US" sz="1900" dirty="0" smtClean="0"/>
              <a:t>(5, 12)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(5 </a:t>
            </a:r>
            <a:r>
              <a:rPr lang="en-US" sz="1900" dirty="0" smtClean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5)</a:t>
            </a:r>
            <a:r>
              <a:rPr lang="en-US" sz="1900" baseline="30000" dirty="0" smtClean="0"/>
              <a:t>6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 err="1" smtClean="0"/>
              <a:t>exp</a:t>
            </a:r>
            <a:r>
              <a:rPr lang="en-US" sz="1900" dirty="0" smtClean="0"/>
              <a:t>(25, 6)</a:t>
            </a:r>
          </a:p>
          <a:p>
            <a:pPr marL="0" indent="0">
              <a:buNone/>
            </a:pPr>
            <a:r>
              <a:rPr lang="en-US" sz="1900" dirty="0" smtClean="0"/>
              <a:t>      (25 </a:t>
            </a:r>
            <a:r>
              <a:rPr lang="en-US" sz="1900" dirty="0" smtClean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25)</a:t>
            </a:r>
            <a:r>
              <a:rPr lang="en-US" sz="1900" baseline="30000" dirty="0" smtClean="0"/>
              <a:t>3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 err="1" smtClean="0"/>
              <a:t>exp</a:t>
            </a:r>
            <a:r>
              <a:rPr lang="en-US" sz="1900" dirty="0" smtClean="0"/>
              <a:t>(625, 3)</a:t>
            </a:r>
          </a:p>
          <a:p>
            <a:pPr marL="0" indent="0">
              <a:buNone/>
            </a:pPr>
            <a:r>
              <a:rPr lang="en-US" sz="1900" dirty="0" smtClean="0"/>
              <a:t>625 * </a:t>
            </a:r>
            <a:r>
              <a:rPr lang="en-US" sz="1900" dirty="0" err="1" smtClean="0"/>
              <a:t>exp</a:t>
            </a:r>
            <a:r>
              <a:rPr lang="en-US" sz="1900" dirty="0" smtClean="0"/>
              <a:t>(625, 2)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        (625 </a:t>
            </a:r>
            <a:r>
              <a:rPr lang="en-US" sz="1900" dirty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625)</a:t>
            </a:r>
            <a:r>
              <a:rPr lang="en-US" sz="1900" baseline="30000" dirty="0" smtClean="0"/>
              <a:t>1</a:t>
            </a:r>
            <a:r>
              <a:rPr lang="en-US" sz="1900" dirty="0" smtClean="0"/>
              <a:t> </a:t>
            </a:r>
          </a:p>
          <a:p>
            <a:pPr marL="0" indent="0">
              <a:buNone/>
            </a:pPr>
            <a:r>
              <a:rPr lang="en-US" sz="1900" dirty="0" smtClean="0"/>
              <a:t>625 * </a:t>
            </a:r>
            <a:r>
              <a:rPr lang="en-US" sz="1900" dirty="0" err="1" smtClean="0"/>
              <a:t>exp</a:t>
            </a:r>
            <a:r>
              <a:rPr lang="en-US" sz="1900" dirty="0" smtClean="0"/>
              <a:t>(390625, 1)</a:t>
            </a: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625 * </a:t>
            </a:r>
            <a:r>
              <a:rPr lang="en-US" sz="1900" dirty="0"/>
              <a:t>390625 </a:t>
            </a:r>
            <a:r>
              <a:rPr lang="en-US" sz="1900" dirty="0" smtClean="0"/>
              <a:t>* </a:t>
            </a:r>
            <a:r>
              <a:rPr lang="en-US" sz="1900" dirty="0" err="1" smtClean="0"/>
              <a:t>exp</a:t>
            </a:r>
            <a:r>
              <a:rPr lang="en-US" sz="1900" dirty="0" smtClean="0"/>
              <a:t>(390625</a:t>
            </a:r>
            <a:r>
              <a:rPr lang="en-US" sz="1900" dirty="0"/>
              <a:t>, </a:t>
            </a:r>
            <a:r>
              <a:rPr lang="en-US" sz="1900" dirty="0" smtClean="0"/>
              <a:t>0)</a:t>
            </a: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625 * </a:t>
            </a:r>
            <a:r>
              <a:rPr lang="en-US" sz="1900" dirty="0"/>
              <a:t>390625 </a:t>
            </a:r>
            <a:r>
              <a:rPr lang="en-US" sz="1900" dirty="0" smtClean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1</a:t>
            </a:r>
          </a:p>
          <a:p>
            <a:pPr marL="0" indent="0">
              <a:buNone/>
            </a:pPr>
            <a:r>
              <a:rPr lang="en-US" sz="1900" dirty="0" smtClean="0"/>
              <a:t>625 </a:t>
            </a:r>
            <a:r>
              <a:rPr lang="en-US" sz="1900" dirty="0" smtClean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390625</a:t>
            </a:r>
          </a:p>
          <a:p>
            <a:pPr marL="0" indent="0">
              <a:buNone/>
            </a:pPr>
            <a:r>
              <a:rPr lang="en-US" sz="1900" dirty="0" smtClean="0"/>
              <a:t>244140625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304799" y="6019800"/>
            <a:ext cx="68623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Speed matters:  </a:t>
            </a:r>
            <a:br>
              <a:rPr lang="en-US" sz="2000" dirty="0" smtClean="0"/>
            </a:br>
            <a:r>
              <a:rPr lang="en-US" sz="2000" dirty="0" smtClean="0"/>
              <a:t>In cryptography, exponentiation is done with 600-digit numbers.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Three recursive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</a:p>
          <a:p>
            <a:r>
              <a:rPr lang="en-US" dirty="0" smtClean="0"/>
              <a:t>GCD (greatest common divisor)</a:t>
            </a:r>
          </a:p>
          <a:p>
            <a:r>
              <a:rPr lang="en-US" dirty="0" smtClean="0"/>
              <a:t>Exponentiation</a:t>
            </a:r>
          </a:p>
          <a:p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3"/>
            </p:custDataLst>
          </p:nvPr>
        </p:nvSpPr>
        <p:spPr>
          <a:xfrm>
            <a:off x="6096000" y="2286000"/>
            <a:ext cx="2286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400800" y="22860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Used in cryptography, which protects information and communication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Recursion vs.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Any recursive algorithm can be re-implemented as a loop instead</a:t>
            </a:r>
          </a:p>
          <a:p>
            <a:pPr lvl="1"/>
            <a:r>
              <a:rPr lang="en-US" dirty="0" smtClean="0"/>
              <a:t>This is an “iterative” expression of the algorithm</a:t>
            </a:r>
          </a:p>
          <a:p>
            <a:r>
              <a:rPr lang="en-US" dirty="0" smtClean="0"/>
              <a:t>Any loop can be implemented as recursion instead</a:t>
            </a:r>
          </a:p>
          <a:p>
            <a:endParaRPr lang="en-US" dirty="0" smtClean="0"/>
          </a:p>
          <a:p>
            <a:r>
              <a:rPr lang="en-US" dirty="0" smtClean="0"/>
              <a:t>Sometimes recursion is clearer and simpler</a:t>
            </a:r>
          </a:p>
          <a:p>
            <a:pPr lvl="1"/>
            <a:r>
              <a:rPr lang="en-US" dirty="0" smtClean="0"/>
              <a:t>Mostly for data structures with a recursive structure</a:t>
            </a:r>
          </a:p>
          <a:p>
            <a:r>
              <a:rPr lang="en-US" dirty="0" smtClean="0"/>
              <a:t>Sometimes iteration is clearer and simpler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Python’s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dirty="0" smtClean="0"/>
              <a:t>  function</a:t>
            </a:r>
            <a:br>
              <a:rPr lang="en-US" dirty="0" smtClean="0"/>
            </a:br>
            <a:r>
              <a:rPr lang="en-US" dirty="0" smtClean="0"/>
              <a:t>returns a sorted version of a list.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sorted([3, 1, 4, 1, 5, 9])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[1, 1, 3, 4, 5, 9]</a:t>
            </a:r>
          </a:p>
          <a:p>
            <a:r>
              <a:rPr lang="en-US" dirty="0" smtClean="0"/>
              <a:t>How could you implement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Idea (“quicksort”, invented in 1960):</a:t>
            </a:r>
          </a:p>
          <a:p>
            <a:pPr lvl="1"/>
            <a:r>
              <a:rPr lang="en-US" dirty="0" smtClean="0"/>
              <a:t>Choose an arbitrary element (the “pivot”)</a:t>
            </a:r>
          </a:p>
          <a:p>
            <a:pPr lvl="1"/>
            <a:r>
              <a:rPr lang="en-US" dirty="0" smtClean="0"/>
              <a:t>Collect the smaller items and put them on its left</a:t>
            </a:r>
          </a:p>
          <a:p>
            <a:pPr lvl="1"/>
            <a:r>
              <a:rPr lang="en-US" dirty="0" smtClean="0"/>
              <a:t>Collect the larger items and put them on its right</a:t>
            </a:r>
            <a:endParaRPr lang="en-US" dirty="0"/>
          </a:p>
        </p:txBody>
      </p:sp>
      <p:pic>
        <p:nvPicPr>
          <p:cNvPr id="4100" name="Picture 4" descr="http://upload.wikimedia.org/wikipedia/commons/thumb/f/fd/Sir_Tony_Hoare_IMG_5123.jpg/400px-Sir_Tony_Hoare_IMG_5123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0"/>
            <a:ext cx="14732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7620000" y="2209800"/>
            <a:ext cx="162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Sir Anthony Hoare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4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First version of </a:t>
            </a:r>
            <a:r>
              <a:rPr lang="en-US" dirty="0" smtClean="0"/>
              <a:t>quicksort (broken)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quicksort(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"""Return a sorted version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pivot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smaller = 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 pivot]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larger = 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 pivot]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smaller + [pivot] + larger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quicksort([3, 1, 4, 1, 5, 9])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[1, 1, 3, 4, 5, 9]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are three problems with this definition</a:t>
            </a:r>
          </a:p>
          <a:p>
            <a:pPr marL="0" indent="0">
              <a:buNone/>
            </a:pPr>
            <a:r>
              <a:rPr lang="en-US" dirty="0" smtClean="0"/>
              <a:t>Write a test case for each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9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with first version of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“smaller” and “larger” </a:t>
            </a:r>
            <a:r>
              <a:rPr lang="en-US" dirty="0" smtClean="0"/>
              <a:t>lists aren’t sorted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Fails if the input list is empty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Duplicate elements equal to the pivot are </a:t>
            </a:r>
            <a:r>
              <a:rPr lang="en-US" dirty="0" smtClean="0"/>
              <a:t>lost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 smtClean="0"/>
              <a:t>version of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9067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quicksort(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"""Return a sorted version of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&lt; 2: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thelist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pivot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smaller = 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pivot]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pivots = [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pivot]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larger = 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pivot]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quicksort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(smaller) +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pivots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quicksort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(larger)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</a:t>
            </a:r>
            <a:r>
              <a:rPr lang="en-US" dirty="0" smtClean="0"/>
              <a:t>form of a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Determine whether the problem is small or large</a:t>
            </a:r>
          </a:p>
          <a:p>
            <a:r>
              <a:rPr lang="en-US" dirty="0" smtClean="0"/>
              <a:t>If the problem is small:		</a:t>
            </a:r>
            <a:r>
              <a:rPr lang="en-US" sz="3000" dirty="0" smtClean="0"/>
              <a:t>(“</a:t>
            </a:r>
            <a:r>
              <a:rPr lang="en-US" sz="3000" dirty="0" smtClean="0">
                <a:solidFill>
                  <a:srgbClr val="FF0000"/>
                </a:solidFill>
              </a:rPr>
              <a:t>base case</a:t>
            </a:r>
            <a:r>
              <a:rPr lang="en-US" sz="3000" dirty="0" smtClean="0"/>
              <a:t>”)</a:t>
            </a:r>
            <a:endParaRPr lang="en-US" sz="3000" dirty="0"/>
          </a:p>
          <a:p>
            <a:pPr lvl="1"/>
            <a:r>
              <a:rPr lang="en-US" dirty="0" smtClean="0"/>
              <a:t>Solve </a:t>
            </a:r>
            <a:r>
              <a:rPr lang="en-US" dirty="0"/>
              <a:t>the whole </a:t>
            </a:r>
            <a:r>
              <a:rPr lang="en-US" dirty="0" smtClean="0"/>
              <a:t>thing </a:t>
            </a:r>
          </a:p>
          <a:p>
            <a:r>
              <a:rPr lang="en-US" dirty="0" smtClean="0"/>
              <a:t>If the problem is large:		</a:t>
            </a:r>
            <a:r>
              <a:rPr lang="en-US" sz="3000" dirty="0" smtClean="0"/>
              <a:t>(“</a:t>
            </a:r>
            <a:r>
              <a:rPr lang="en-US" sz="3000" dirty="0" smtClean="0">
                <a:solidFill>
                  <a:srgbClr val="FF0000"/>
                </a:solidFill>
              </a:rPr>
              <a:t>recursive case</a:t>
            </a:r>
            <a:r>
              <a:rPr lang="en-US" sz="3000" dirty="0" smtClean="0"/>
              <a:t>”)</a:t>
            </a:r>
          </a:p>
          <a:p>
            <a:pPr lvl="1"/>
            <a:r>
              <a:rPr lang="en-US" dirty="0" smtClean="0"/>
              <a:t>Divide </a:t>
            </a:r>
            <a:r>
              <a:rPr lang="en-US" dirty="0"/>
              <a:t>the </a:t>
            </a:r>
            <a:r>
              <a:rPr lang="en-US" dirty="0" smtClean="0"/>
              <a:t>problem, creating one or more smaller problems</a:t>
            </a:r>
            <a:endParaRPr lang="en-US" dirty="0"/>
          </a:p>
          <a:p>
            <a:pPr lvl="1"/>
            <a:r>
              <a:rPr lang="en-US" dirty="0"/>
              <a:t>Ask someone else </a:t>
            </a:r>
            <a:r>
              <a:rPr lang="en-US" dirty="0" smtClean="0"/>
              <a:t>to solve the smaller problems</a:t>
            </a:r>
          </a:p>
          <a:p>
            <a:pPr lvl="2"/>
            <a:r>
              <a:rPr lang="en-US" dirty="0" smtClean="0"/>
              <a:t>Recursive call to do most </a:t>
            </a:r>
            <a:r>
              <a:rPr lang="en-US" dirty="0"/>
              <a:t>of the work</a:t>
            </a:r>
          </a:p>
          <a:p>
            <a:pPr lvl="1"/>
            <a:r>
              <a:rPr lang="en-US" dirty="0" smtClean="0"/>
              <a:t>(Maybe) Do </a:t>
            </a:r>
            <a:r>
              <a:rPr lang="en-US" dirty="0"/>
              <a:t>a small amount of </a:t>
            </a:r>
            <a:r>
              <a:rPr lang="en-US" dirty="0" err="1"/>
              <a:t>postprocessing</a:t>
            </a:r>
            <a:r>
              <a:rPr lang="en-US" dirty="0"/>
              <a:t> on the </a:t>
            </a:r>
            <a:r>
              <a:rPr lang="en-US" dirty="0" smtClean="0"/>
              <a:t>result(s) of the recursive call(s)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6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Recursion design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Recursion expresses the essence of divide and conquer</a:t>
            </a:r>
          </a:p>
          <a:p>
            <a:pPr lvl="1"/>
            <a:r>
              <a:rPr lang="en-US" dirty="0"/>
              <a:t>Solve a smaller </a:t>
            </a:r>
            <a:r>
              <a:rPr lang="en-US" dirty="0" err="1"/>
              <a:t>subproblem</a:t>
            </a:r>
            <a:r>
              <a:rPr lang="en-US" dirty="0"/>
              <a:t>(s), then</a:t>
            </a:r>
          </a:p>
          <a:p>
            <a:pPr lvl="1"/>
            <a:r>
              <a:rPr lang="en-US" dirty="0"/>
              <a:t>Use the </a:t>
            </a:r>
            <a:r>
              <a:rPr lang="en-US" dirty="0" smtClean="0"/>
              <a:t>answer(s) </a:t>
            </a:r>
            <a:r>
              <a:rPr lang="en-US" dirty="0"/>
              <a:t>to solve the original problem</a:t>
            </a:r>
          </a:p>
          <a:p>
            <a:endParaRPr lang="en-US" dirty="0" smtClean="0"/>
          </a:p>
          <a:p>
            <a:r>
              <a:rPr lang="en-US" dirty="0" smtClean="0"/>
              <a:t>Passing the buck:  I </a:t>
            </a:r>
            <a:r>
              <a:rPr lang="en-US" dirty="0"/>
              <a:t>am willing to do a small amount of work, as long as I can offload most of the work to someone </a:t>
            </a:r>
            <a:r>
              <a:rPr lang="en-US" dirty="0" smtClean="0"/>
              <a:t>else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Wishful </a:t>
            </a:r>
            <a:r>
              <a:rPr lang="en-US" dirty="0"/>
              <a:t>thinking:  If someone else solves most of the problem, then I will do the </a:t>
            </a:r>
            <a:r>
              <a:rPr lang="en-US" dirty="0" smtClean="0"/>
              <a:t>rest.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Decomposition for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List algorithms:</a:t>
            </a:r>
          </a:p>
          <a:p>
            <a:r>
              <a:rPr lang="en-US" dirty="0" smtClean="0"/>
              <a:t>Base case:  short (or empty) list</a:t>
            </a:r>
          </a:p>
          <a:p>
            <a:r>
              <a:rPr lang="en-US" dirty="0" smtClean="0"/>
              <a:t>Recursive case:  process</a:t>
            </a:r>
          </a:p>
          <a:p>
            <a:pPr lvl="1"/>
            <a:r>
              <a:rPr lang="en-US" dirty="0" smtClean="0"/>
              <a:t>all but the first element of the list, or</a:t>
            </a:r>
          </a:p>
          <a:p>
            <a:pPr lvl="2"/>
            <a:r>
              <a:rPr lang="en-US" dirty="0" smtClean="0"/>
              <a:t>The smaller </a:t>
            </a:r>
            <a:r>
              <a:rPr lang="en-US" dirty="0" err="1" smtClean="0"/>
              <a:t>subproblem</a:t>
            </a:r>
            <a:r>
              <a:rPr lang="en-US" dirty="0" smtClean="0"/>
              <a:t> is only a tiny bit smaller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postprocessing</a:t>
            </a:r>
            <a:r>
              <a:rPr lang="en-US" dirty="0" smtClean="0"/>
              <a:t> combines the first element of the list with the recursive result</a:t>
            </a:r>
          </a:p>
          <a:p>
            <a:pPr lvl="1"/>
            <a:r>
              <a:rPr lang="en-US" dirty="0" smtClean="0"/>
              <a:t>half of the list</a:t>
            </a:r>
          </a:p>
          <a:p>
            <a:pPr lvl="2"/>
            <a:r>
              <a:rPr lang="en-US" dirty="0" smtClean="0"/>
              <a:t>Often recursively process both halves</a:t>
            </a:r>
            <a:endParaRPr lang="en-US" dirty="0"/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postprocessing</a:t>
            </a:r>
            <a:r>
              <a:rPr lang="en-US" dirty="0" smtClean="0"/>
              <a:t> combines the two recursive results</a:t>
            </a:r>
          </a:p>
          <a:p>
            <a:pPr marL="0" indent="0">
              <a:buNone/>
            </a:pPr>
            <a:r>
              <a:rPr lang="en-US" dirty="0" smtClean="0"/>
              <a:t>Numeric </a:t>
            </a:r>
            <a:r>
              <a:rPr lang="en-US" dirty="0"/>
              <a:t>algorithms</a:t>
            </a:r>
            <a:r>
              <a:rPr lang="en-US" dirty="0" smtClean="0"/>
              <a:t>:</a:t>
            </a:r>
          </a:p>
          <a:p>
            <a:r>
              <a:rPr lang="en-US" dirty="0" smtClean="0"/>
              <a:t>Base case:  small number (often 1 or 0)</a:t>
            </a:r>
          </a:p>
          <a:p>
            <a:r>
              <a:rPr lang="en-US" dirty="0" smtClean="0"/>
              <a:t>Recursive case:  process </a:t>
            </a:r>
            <a:r>
              <a:rPr lang="en-US" dirty="0"/>
              <a:t>a smaller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1 less than the original value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alf of the original value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File system:</a:t>
            </a:r>
          </a:p>
          <a:p>
            <a:r>
              <a:rPr lang="en-US" dirty="0" smtClean="0"/>
              <a:t>Base case:  single file</a:t>
            </a:r>
          </a:p>
          <a:p>
            <a:r>
              <a:rPr lang="en-US" dirty="0" smtClean="0"/>
              <a:t>Recursive case:  process a subdirectory</a:t>
            </a:r>
          </a:p>
          <a:p>
            <a:pPr marL="0" indent="0">
              <a:buNone/>
            </a:pPr>
            <a:r>
              <a:rPr lang="en-US" dirty="0" smtClean="0"/>
              <a:t>Geographical algorithms:</a:t>
            </a:r>
          </a:p>
          <a:p>
            <a:r>
              <a:rPr lang="en-US" dirty="0" smtClean="0"/>
              <a:t>Base case:  small area</a:t>
            </a:r>
          </a:p>
          <a:p>
            <a:r>
              <a:rPr lang="en-US" dirty="0" smtClean="0"/>
              <a:t>Recursive case:  smaller part of a map (or other spatial representation)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5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1286</TotalTime>
  <Words>1121</Words>
  <Application>Microsoft Office PowerPoint</Application>
  <PresentationFormat>On-screen Show (4:3)</PresentationFormat>
  <Paragraphs>245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Recursion</vt:lpstr>
      <vt:lpstr>Three recursive algorithms</vt:lpstr>
      <vt:lpstr>Sorting a list</vt:lpstr>
      <vt:lpstr>First version of quicksort (broken)</vt:lpstr>
      <vt:lpstr>Problems with first version of quicksort</vt:lpstr>
      <vt:lpstr>Final version of quicksort</vt:lpstr>
      <vt:lpstr>General form of a recursive algorithm</vt:lpstr>
      <vt:lpstr>Recursion design philosophy</vt:lpstr>
      <vt:lpstr>Decomposition for recursion</vt:lpstr>
      <vt:lpstr>Recursion:  base and inductive cases</vt:lpstr>
      <vt:lpstr>Factorial</vt:lpstr>
      <vt:lpstr>Sum List</vt:lpstr>
      <vt:lpstr>Fibonacci</vt:lpstr>
      <vt:lpstr>GCD (greatest common divisor)</vt:lpstr>
      <vt:lpstr>Euclid’s method for computing GCD (circa 300 BC, still commonly used!)</vt:lpstr>
      <vt:lpstr>Python code for Euclid’s algorithm</vt:lpstr>
      <vt:lpstr>Exponentiation</vt:lpstr>
      <vt:lpstr>Faster exponentiation</vt:lpstr>
      <vt:lpstr>Comparing the two algorithms</vt:lpstr>
      <vt:lpstr>Recursion vs. iteration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</dc:title>
  <dc:creator>cse</dc:creator>
  <cp:lastModifiedBy>CSE</cp:lastModifiedBy>
  <cp:revision>56</cp:revision>
  <cp:lastPrinted>2014-03-05T20:29:46Z</cp:lastPrinted>
  <dcterms:created xsi:type="dcterms:W3CDTF">2012-08-03T02:40:01Z</dcterms:created>
  <dcterms:modified xsi:type="dcterms:W3CDTF">2016-03-07T20:03:51Z</dcterms:modified>
</cp:coreProperties>
</file>