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2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3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3" r:id="rId3"/>
    <p:sldId id="306" r:id="rId4"/>
    <p:sldId id="296" r:id="rId5"/>
    <p:sldId id="303" r:id="rId6"/>
    <p:sldId id="307" r:id="rId7"/>
    <p:sldId id="314" r:id="rId8"/>
    <p:sldId id="320" r:id="rId9"/>
    <p:sldId id="313" r:id="rId10"/>
    <p:sldId id="325" r:id="rId11"/>
    <p:sldId id="316" r:id="rId12"/>
    <p:sldId id="295" r:id="rId13"/>
    <p:sldId id="317" r:id="rId14"/>
    <p:sldId id="319" r:id="rId15"/>
    <p:sldId id="321" r:id="rId16"/>
    <p:sldId id="322" r:id="rId17"/>
    <p:sldId id="323" r:id="rId18"/>
  </p:sldIdLst>
  <p:sldSz cx="9144000" cy="6858000" type="screen4x3"/>
  <p:notesSz cx="7010400" cy="92964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C62E1"/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293" autoAdjust="0"/>
  </p:normalViewPr>
  <p:slideViewPr>
    <p:cSldViewPr>
      <p:cViewPr>
        <p:scale>
          <a:sx n="80" d="100"/>
          <a:sy n="80" d="100"/>
        </p:scale>
        <p:origin x="-312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encapsulation:</a:t>
            </a:r>
            <a:r>
              <a:rPr lang="en-US" baseline="0"/>
              <a:t> </a:t>
            </a:r>
            <a:r>
              <a:rPr lang="en-US"/>
              <a:t>commits us to a particular implementation, which makes it harder to change</a:t>
            </a:r>
            <a:r>
              <a:rPr lang="en-US" baseline="0"/>
              <a:t> down the road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2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89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terms of information content, all of them are</a:t>
            </a:r>
            <a:r>
              <a:rPr lang="en-US" baseline="0" dirty="0" smtClean="0"/>
              <a:t> the same.</a:t>
            </a:r>
          </a:p>
          <a:p>
            <a:r>
              <a:rPr lang="en-US" baseline="0" dirty="0" smtClean="0"/>
              <a:t>Some might be more efficient in some contexts, and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39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91328B-6C2E-4400-BBB9-E8C8FCDC78C9}" type="datetime1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B2EA70-0C71-4B65-9D07-03BDA25E6400}" type="datetime1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4F03B3-6168-40B4-B56D-84A064521C8D}" type="datetime1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87C835-1129-4135-BA6C-E7D4D7281A6C}" type="datetime1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6F14FD-74DD-4220-915C-4A7FBDF4BE4C}" type="datetime1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D035F2-E24B-49BC-911A-FF1B1EC71628}" type="datetime1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3BD42D-1DF8-44CB-AD2F-87B399FF4360}" type="datetime1">
              <a:rPr lang="en-US" smtClean="0"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C8085A-29DB-4854-A287-01DE9DBDC100}" type="datetime1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3217F1-3F42-4F4A-814A-A804D7A6C298}" type="datetime1">
              <a:rPr lang="en-US" smtClean="0"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7A3651-0FBB-4FCB-845D-2FE14F675A23}" type="datetime1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4824EA-CB5B-474D-A38D-A732A02E62B1}" type="datetime1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13" Type="http://schemas.openxmlformats.org/officeDocument/2006/relationships/tags" Target="../tags/tag67.xml"/><Relationship Id="rId18" Type="http://schemas.openxmlformats.org/officeDocument/2006/relationships/tags" Target="../tags/tag72.xml"/><Relationship Id="rId26" Type="http://schemas.openxmlformats.org/officeDocument/2006/relationships/tags" Target="../tags/tag80.xml"/><Relationship Id="rId3" Type="http://schemas.openxmlformats.org/officeDocument/2006/relationships/tags" Target="../tags/tag57.xml"/><Relationship Id="rId21" Type="http://schemas.openxmlformats.org/officeDocument/2006/relationships/tags" Target="../tags/tag75.xml"/><Relationship Id="rId7" Type="http://schemas.openxmlformats.org/officeDocument/2006/relationships/tags" Target="../tags/tag61.xml"/><Relationship Id="rId12" Type="http://schemas.openxmlformats.org/officeDocument/2006/relationships/tags" Target="../tags/tag66.xml"/><Relationship Id="rId17" Type="http://schemas.openxmlformats.org/officeDocument/2006/relationships/tags" Target="../tags/tag71.xml"/><Relationship Id="rId25" Type="http://schemas.openxmlformats.org/officeDocument/2006/relationships/tags" Target="../tags/tag79.xml"/><Relationship Id="rId2" Type="http://schemas.openxmlformats.org/officeDocument/2006/relationships/tags" Target="../tags/tag56.xml"/><Relationship Id="rId16" Type="http://schemas.openxmlformats.org/officeDocument/2006/relationships/tags" Target="../tags/tag70.xml"/><Relationship Id="rId20" Type="http://schemas.openxmlformats.org/officeDocument/2006/relationships/tags" Target="../tags/tag74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11" Type="http://schemas.openxmlformats.org/officeDocument/2006/relationships/tags" Target="../tags/tag65.xml"/><Relationship Id="rId24" Type="http://schemas.openxmlformats.org/officeDocument/2006/relationships/tags" Target="../tags/tag78.xml"/><Relationship Id="rId5" Type="http://schemas.openxmlformats.org/officeDocument/2006/relationships/tags" Target="../tags/tag59.xml"/><Relationship Id="rId15" Type="http://schemas.openxmlformats.org/officeDocument/2006/relationships/tags" Target="../tags/tag69.xml"/><Relationship Id="rId23" Type="http://schemas.openxmlformats.org/officeDocument/2006/relationships/tags" Target="../tags/tag77.xml"/><Relationship Id="rId28" Type="http://schemas.openxmlformats.org/officeDocument/2006/relationships/tags" Target="../tags/tag82.xml"/><Relationship Id="rId10" Type="http://schemas.openxmlformats.org/officeDocument/2006/relationships/tags" Target="../tags/tag64.xml"/><Relationship Id="rId19" Type="http://schemas.openxmlformats.org/officeDocument/2006/relationships/tags" Target="../tags/tag73.xml"/><Relationship Id="rId4" Type="http://schemas.openxmlformats.org/officeDocument/2006/relationships/tags" Target="../tags/tag58.xml"/><Relationship Id="rId9" Type="http://schemas.openxmlformats.org/officeDocument/2006/relationships/tags" Target="../tags/tag63.xml"/><Relationship Id="rId14" Type="http://schemas.openxmlformats.org/officeDocument/2006/relationships/tags" Target="../tags/tag68.xml"/><Relationship Id="rId22" Type="http://schemas.openxmlformats.org/officeDocument/2006/relationships/tags" Target="../tags/tag76.xml"/><Relationship Id="rId27" Type="http://schemas.openxmlformats.org/officeDocument/2006/relationships/tags" Target="../tags/tag8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90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85.xml"/><Relationship Id="rId7" Type="http://schemas.openxmlformats.org/officeDocument/2006/relationships/tags" Target="../tags/tag89.xml"/><Relationship Id="rId12" Type="http://schemas.openxmlformats.org/officeDocument/2006/relationships/tags" Target="../tags/tag94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6" Type="http://schemas.openxmlformats.org/officeDocument/2006/relationships/tags" Target="../tags/tag88.xml"/><Relationship Id="rId11" Type="http://schemas.openxmlformats.org/officeDocument/2006/relationships/tags" Target="../tags/tag93.xml"/><Relationship Id="rId5" Type="http://schemas.openxmlformats.org/officeDocument/2006/relationships/tags" Target="../tags/tag87.xml"/><Relationship Id="rId10" Type="http://schemas.openxmlformats.org/officeDocument/2006/relationships/tags" Target="../tags/tag92.xml"/><Relationship Id="rId4" Type="http://schemas.openxmlformats.org/officeDocument/2006/relationships/tags" Target="../tags/tag86.xml"/><Relationship Id="rId9" Type="http://schemas.openxmlformats.org/officeDocument/2006/relationships/tags" Target="../tags/tag9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06.xml"/><Relationship Id="rId13" Type="http://schemas.openxmlformats.org/officeDocument/2006/relationships/tags" Target="../tags/tag111.xml"/><Relationship Id="rId18" Type="http://schemas.openxmlformats.org/officeDocument/2006/relationships/tags" Target="../tags/tag116.xml"/><Relationship Id="rId3" Type="http://schemas.openxmlformats.org/officeDocument/2006/relationships/tags" Target="../tags/tag101.xml"/><Relationship Id="rId21" Type="http://schemas.openxmlformats.org/officeDocument/2006/relationships/tags" Target="../tags/tag119.xml"/><Relationship Id="rId7" Type="http://schemas.openxmlformats.org/officeDocument/2006/relationships/tags" Target="../tags/tag105.xml"/><Relationship Id="rId12" Type="http://schemas.openxmlformats.org/officeDocument/2006/relationships/tags" Target="../tags/tag110.xml"/><Relationship Id="rId17" Type="http://schemas.openxmlformats.org/officeDocument/2006/relationships/tags" Target="../tags/tag115.xml"/><Relationship Id="rId2" Type="http://schemas.openxmlformats.org/officeDocument/2006/relationships/tags" Target="../tags/tag100.xml"/><Relationship Id="rId16" Type="http://schemas.openxmlformats.org/officeDocument/2006/relationships/tags" Target="../tags/tag114.xml"/><Relationship Id="rId20" Type="http://schemas.openxmlformats.org/officeDocument/2006/relationships/tags" Target="../tags/tag118.xml"/><Relationship Id="rId1" Type="http://schemas.openxmlformats.org/officeDocument/2006/relationships/tags" Target="../tags/tag99.xml"/><Relationship Id="rId6" Type="http://schemas.openxmlformats.org/officeDocument/2006/relationships/tags" Target="../tags/tag104.xml"/><Relationship Id="rId11" Type="http://schemas.openxmlformats.org/officeDocument/2006/relationships/tags" Target="../tags/tag109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103.xml"/><Relationship Id="rId15" Type="http://schemas.openxmlformats.org/officeDocument/2006/relationships/tags" Target="../tags/tag113.xml"/><Relationship Id="rId23" Type="http://schemas.openxmlformats.org/officeDocument/2006/relationships/tags" Target="../tags/tag121.xml"/><Relationship Id="rId10" Type="http://schemas.openxmlformats.org/officeDocument/2006/relationships/tags" Target="../tags/tag108.xml"/><Relationship Id="rId19" Type="http://schemas.openxmlformats.org/officeDocument/2006/relationships/tags" Target="../tags/tag117.xml"/><Relationship Id="rId4" Type="http://schemas.openxmlformats.org/officeDocument/2006/relationships/tags" Target="../tags/tag102.xml"/><Relationship Id="rId9" Type="http://schemas.openxmlformats.org/officeDocument/2006/relationships/tags" Target="../tags/tag107.xml"/><Relationship Id="rId14" Type="http://schemas.openxmlformats.org/officeDocument/2006/relationships/tags" Target="../tags/tag112.xml"/><Relationship Id="rId22" Type="http://schemas.openxmlformats.org/officeDocument/2006/relationships/tags" Target="../tags/tag1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24.xml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28.xml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1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10" Type="http://schemas.openxmlformats.org/officeDocument/2006/relationships/image" Target="../media/image3.jpeg"/><Relationship Id="rId4" Type="http://schemas.openxmlformats.org/officeDocument/2006/relationships/tags" Target="../tags/tag11.xml"/><Relationship Id="rId9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notesSlide" Target="../notesSlides/notesSlide2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5" Type="http://schemas.openxmlformats.org/officeDocument/2006/relationships/tags" Target="../tags/tag21.xml"/><Relationship Id="rId10" Type="http://schemas.openxmlformats.org/officeDocument/2006/relationships/tags" Target="../tags/tag26.xml"/><Relationship Id="rId4" Type="http://schemas.openxmlformats.org/officeDocument/2006/relationships/tags" Target="../tags/tag20.xml"/><Relationship Id="rId9" Type="http://schemas.openxmlformats.org/officeDocument/2006/relationships/tags" Target="../tags/tag2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12" Type="http://schemas.openxmlformats.org/officeDocument/2006/relationships/tags" Target="../tags/tag39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5" Type="http://schemas.openxmlformats.org/officeDocument/2006/relationships/tags" Target="../tags/tag32.xml"/><Relationship Id="rId10" Type="http://schemas.openxmlformats.org/officeDocument/2006/relationships/tags" Target="../tags/tag37.xml"/><Relationship Id="rId4" Type="http://schemas.openxmlformats.org/officeDocument/2006/relationships/tags" Target="../tags/tag31.xml"/><Relationship Id="rId9" Type="http://schemas.openxmlformats.org/officeDocument/2006/relationships/tags" Target="../tags/tag36.xml"/><Relationship Id="rId14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762000" y="2667000"/>
            <a:ext cx="7239000" cy="933451"/>
          </a:xfrm>
        </p:spPr>
        <p:txBody>
          <a:bodyPr>
            <a:normAutofit/>
          </a:bodyPr>
          <a:lstStyle/>
          <a:p>
            <a:r>
              <a:rPr lang="en-US" dirty="0" smtClean="0"/>
              <a:t>Data Abstraction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2016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090374"/>
            <a:ext cx="8686800" cy="57676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Return dictionary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mapping each word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filename to its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frequency."""  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wordfile.read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().split()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wordfile.close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{}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for word in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count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wordcounts_dict.setdefault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(word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0)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[word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] = count + 1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word_count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"""Return count of the word in the dictionary. """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wordcounts_dict.get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(word, 0)</a:t>
            </a: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k=10):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"""Return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of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(count, word) tuples of the top k most frequent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words."""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counts_with_words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[(c, w) for (w, c) in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wordcounts_dict.items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counts_with_words.sort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(reverse=True)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total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number of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words."""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sum(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wordcounts_dict.values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68496" y="0"/>
            <a:ext cx="441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Text analysis module</a:t>
            </a:r>
            <a:br>
              <a:rPr lang="en-US" sz="3600" dirty="0" smtClean="0"/>
            </a:br>
            <a:r>
              <a:rPr lang="en-US" sz="2200" dirty="0" smtClean="0"/>
              <a:t>(group of related functions)</a:t>
            </a:r>
            <a:br>
              <a:rPr lang="en-US" sz="2200" dirty="0" smtClean="0"/>
            </a:br>
            <a:r>
              <a:rPr lang="en-US" sz="2000" dirty="0" smtClean="0"/>
              <a:t>representation = dictionary</a:t>
            </a:r>
            <a:endParaRPr lang="en-US" sz="3600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4572000" y="228600"/>
            <a:ext cx="44196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wordcounts = read_words(filename)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topk(wordcounts,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6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"""Represents the words in a file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."""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# Internal representation: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# variable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is a dictionary mapping words to their frequency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"""Populate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object from the given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open(filename).read().split()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for w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wordcounts.setdefault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(w, 0)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[w] += 1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word_count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count of the given word"""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(word, 0)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k=10):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list of the top k most frequent words in order"""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c,w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w,c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wordcounts.items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scores_with_words.sort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(reverse=True)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total number of words in the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self.wordcounts.values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1" name="TextBox 40"/>
          <p:cNvSpPr txBox="1"/>
          <p:nvPr>
            <p:custDataLst>
              <p:tags r:id="rId2"/>
            </p:custDataLst>
          </p:nvPr>
        </p:nvSpPr>
        <p:spPr>
          <a:xfrm>
            <a:off x="0" y="6310935"/>
            <a:ext cx="38862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Each function in a class is called a </a:t>
            </a:r>
            <a:r>
              <a:rPr lang="en-US" sz="1600" i="1" dirty="0" smtClean="0"/>
              <a:t>method</a:t>
            </a:r>
            <a:r>
              <a:rPr lang="en-US" sz="1600" dirty="0" smtClean="0"/>
              <a:t>.</a:t>
            </a:r>
            <a:br>
              <a:rPr lang="en-US" sz="1600" dirty="0" smtClean="0"/>
            </a:br>
            <a:r>
              <a:rPr lang="en-US" sz="1600" dirty="0" smtClean="0"/>
              <a:t>Its first argument is of the type of the class.</a:t>
            </a:r>
            <a:endParaRPr lang="en-US" sz="1600" dirty="0"/>
          </a:p>
        </p:txBody>
      </p:sp>
      <p:sp>
        <p:nvSpPr>
          <p:cNvPr id="7" name="Right Brace 6"/>
          <p:cNvSpPr/>
          <p:nvPr>
            <p:custDataLst>
              <p:tags r:id="rId3"/>
            </p:custDataLst>
          </p:nvPr>
        </p:nvSpPr>
        <p:spPr>
          <a:xfrm>
            <a:off x="7467600" y="3581400"/>
            <a:ext cx="228600" cy="2743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>
            <p:custDataLst>
              <p:tags r:id="rId4"/>
            </p:custDataLst>
          </p:nvPr>
        </p:nvSpPr>
        <p:spPr>
          <a:xfrm>
            <a:off x="5943600" y="5191780"/>
            <a:ext cx="3276600" cy="17424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Text analysis,</a:t>
            </a:r>
            <a:br>
              <a:rPr lang="en-US" dirty="0" smtClean="0"/>
            </a:br>
            <a:r>
              <a:rPr lang="en-US" dirty="0" smtClean="0"/>
              <a:t>as a class</a:t>
            </a:r>
            <a:endParaRPr lang="en-US" dirty="0"/>
          </a:p>
        </p:txBody>
      </p:sp>
      <p:sp>
        <p:nvSpPr>
          <p:cNvPr id="4" name="Right Brace 3"/>
          <p:cNvSpPr/>
          <p:nvPr>
            <p:custDataLst>
              <p:tags r:id="rId6"/>
            </p:custDataLst>
          </p:nvPr>
        </p:nvSpPr>
        <p:spPr>
          <a:xfrm>
            <a:off x="7467600" y="1066800"/>
            <a:ext cx="228600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7"/>
            </p:custDataLst>
          </p:nvPr>
        </p:nvSpPr>
        <p:spPr>
          <a:xfrm>
            <a:off x="7696954" y="1056382"/>
            <a:ext cx="14470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Defines</a:t>
            </a:r>
            <a:r>
              <a:rPr lang="en-US" sz="1600" dirty="0" smtClean="0"/>
              <a:t> a class (a </a:t>
            </a:r>
            <a:r>
              <a:rPr lang="en-US" sz="1600" dirty="0" err="1" smtClean="0"/>
              <a:t>datatype</a:t>
            </a:r>
            <a:r>
              <a:rPr lang="en-US" sz="1600" dirty="0" smtClean="0"/>
              <a:t>) named </a:t>
            </a:r>
            <a:r>
              <a:rPr lang="en-US" sz="1600" dirty="0" err="1" smtClean="0"/>
              <a:t>WordCounts</a:t>
            </a:r>
            <a:endParaRPr lang="en-US" sz="1600" dirty="0"/>
          </a:p>
        </p:txBody>
      </p:sp>
      <p:sp>
        <p:nvSpPr>
          <p:cNvPr id="6" name="Right Brace 5"/>
          <p:cNvSpPr/>
          <p:nvPr>
            <p:custDataLst>
              <p:tags r:id="rId8"/>
            </p:custDataLst>
          </p:nvPr>
        </p:nvSpPr>
        <p:spPr>
          <a:xfrm>
            <a:off x="7467600" y="2057400"/>
            <a:ext cx="228600" cy="1371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9"/>
            </p:custDataLst>
          </p:nvPr>
        </p:nvSpPr>
        <p:spPr>
          <a:xfrm>
            <a:off x="7696200" y="2327701"/>
            <a:ext cx="1371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Modifies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/>
              <a:t>a </a:t>
            </a:r>
            <a:r>
              <a:rPr lang="en-US" sz="1600" dirty="0" err="1" smtClean="0"/>
              <a:t>WordCounts</a:t>
            </a:r>
            <a:r>
              <a:rPr lang="en-US" sz="1600" dirty="0" smtClean="0"/>
              <a:t> object</a:t>
            </a:r>
            <a:endParaRPr lang="en-US" sz="1600" dirty="0"/>
          </a:p>
        </p:txBody>
      </p:sp>
      <p:sp>
        <p:nvSpPr>
          <p:cNvPr id="9" name="TextBox 8"/>
          <p:cNvSpPr txBox="1"/>
          <p:nvPr>
            <p:custDataLst>
              <p:tags r:id="rId10"/>
            </p:custDataLst>
          </p:nvPr>
        </p:nvSpPr>
        <p:spPr>
          <a:xfrm>
            <a:off x="7688655" y="4419600"/>
            <a:ext cx="1371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Queries</a:t>
            </a:r>
            <a:r>
              <a:rPr lang="en-US" sz="1600" dirty="0" smtClean="0"/>
              <a:t> a </a:t>
            </a:r>
            <a:r>
              <a:rPr lang="en-US" sz="1600" dirty="0" err="1" smtClean="0"/>
              <a:t>WordCounts</a:t>
            </a:r>
            <a:r>
              <a:rPr lang="en-US" sz="1600" dirty="0" smtClean="0"/>
              <a:t> object</a:t>
            </a:r>
            <a:endParaRPr lang="en-US" sz="1600" dirty="0"/>
          </a:p>
        </p:txBody>
      </p:sp>
      <p:sp>
        <p:nvSpPr>
          <p:cNvPr id="10" name="Rectangular Callout 9"/>
          <p:cNvSpPr/>
          <p:nvPr>
            <p:custDataLst>
              <p:tags r:id="rId11"/>
            </p:custDataLst>
          </p:nvPr>
        </p:nvSpPr>
        <p:spPr>
          <a:xfrm>
            <a:off x="5486400" y="3122676"/>
            <a:ext cx="1904999" cy="763524"/>
          </a:xfrm>
          <a:prstGeom prst="wedgeRectCallout">
            <a:avLst>
              <a:gd name="adj1" fmla="val -283874"/>
              <a:gd name="adj2" fmla="val 50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600" dirty="0" smtClean="0">
                <a:solidFill>
                  <a:schemeClr val="tx1"/>
                </a:solidFill>
              </a:rPr>
              <a:t> does not return a value;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it mutates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self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ular Callout 10"/>
          <p:cNvSpPr/>
          <p:nvPr>
            <p:custDataLst>
              <p:tags r:id="rId12"/>
            </p:custDataLst>
          </p:nvPr>
        </p:nvSpPr>
        <p:spPr>
          <a:xfrm>
            <a:off x="5791200" y="1901952"/>
            <a:ext cx="1676399" cy="612648"/>
          </a:xfrm>
          <a:prstGeom prst="wedgeRectCallout">
            <a:avLst>
              <a:gd name="adj1" fmla="val -239913"/>
              <a:gd name="adj2" fmla="val -2023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The type of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sz="1600" dirty="0" smtClean="0">
                <a:solidFill>
                  <a:schemeClr val="tx1"/>
                </a:solidFill>
              </a:rPr>
              <a:t> is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>
            <p:custDataLst>
              <p:tags r:id="rId13"/>
            </p:custDataLst>
          </p:nvPr>
        </p:nvSpPr>
        <p:spPr>
          <a:xfrm>
            <a:off x="6019800" y="5715000"/>
            <a:ext cx="1447800" cy="10735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ordcounts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ead_words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ord_count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opk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otal_words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>
            <p:custDataLst>
              <p:tags r:id="rId14"/>
            </p:custDataLst>
          </p:nvPr>
        </p:nvSpPr>
        <p:spPr>
          <a:xfrm>
            <a:off x="5943600" y="519178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namespace of a </a:t>
            </a:r>
            <a:r>
              <a:rPr lang="en-US" sz="1400" dirty="0" err="1" smtClean="0"/>
              <a:t>WordCounts</a:t>
            </a:r>
            <a:r>
              <a:rPr lang="en-US" sz="1400" dirty="0" smtClean="0"/>
              <a:t> </a:t>
            </a:r>
            <a:r>
              <a:rPr lang="en-US" sz="1400" b="1" dirty="0" smtClean="0"/>
              <a:t>object</a:t>
            </a:r>
            <a:r>
              <a:rPr lang="en-US" sz="1400" dirty="0" smtClean="0"/>
              <a:t>:</a:t>
            </a:r>
            <a:endParaRPr lang="en-US" sz="1400" dirty="0"/>
          </a:p>
        </p:txBody>
      </p:sp>
      <p:sp>
        <p:nvSpPr>
          <p:cNvPr id="14" name="Oval 13"/>
          <p:cNvSpPr/>
          <p:nvPr>
            <p:custDataLst>
              <p:tags r:id="rId15"/>
            </p:custDataLst>
          </p:nvPr>
        </p:nvSpPr>
        <p:spPr>
          <a:xfrm>
            <a:off x="7924800" y="5562600"/>
            <a:ext cx="990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dict</a:t>
            </a:r>
            <a:endParaRPr lang="en-US" dirty="0"/>
          </a:p>
        </p:txBody>
      </p:sp>
      <p:sp>
        <p:nvSpPr>
          <p:cNvPr id="17" name="Freeform 16"/>
          <p:cNvSpPr/>
          <p:nvPr>
            <p:custDataLst>
              <p:tags r:id="rId16"/>
            </p:custDataLst>
          </p:nvPr>
        </p:nvSpPr>
        <p:spPr>
          <a:xfrm>
            <a:off x="7741338" y="5867400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8" name="Freeform 17"/>
          <p:cNvSpPr/>
          <p:nvPr>
            <p:custDataLst>
              <p:tags r:id="rId17"/>
            </p:custDataLst>
          </p:nvPr>
        </p:nvSpPr>
        <p:spPr>
          <a:xfrm>
            <a:off x="8381999" y="6047715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9" name="Freeform 18"/>
          <p:cNvSpPr/>
          <p:nvPr>
            <p:custDataLst>
              <p:tags r:id="rId18"/>
            </p:custDataLst>
          </p:nvPr>
        </p:nvSpPr>
        <p:spPr>
          <a:xfrm>
            <a:off x="7893738" y="6400800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20" name="Freeform 19"/>
          <p:cNvSpPr/>
          <p:nvPr>
            <p:custDataLst>
              <p:tags r:id="rId19"/>
            </p:custDataLst>
          </p:nvPr>
        </p:nvSpPr>
        <p:spPr>
          <a:xfrm>
            <a:off x="8717861" y="6435504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cxnSp>
        <p:nvCxnSpPr>
          <p:cNvPr id="22" name="Straight Arrow Connector 21"/>
          <p:cNvCxnSpPr>
            <a:endCxn id="14" idx="2"/>
          </p:cNvCxnSpPr>
          <p:nvPr>
            <p:custDataLst>
              <p:tags r:id="rId20"/>
            </p:custDataLst>
          </p:nvPr>
        </p:nvCxnSpPr>
        <p:spPr>
          <a:xfrm flipV="1">
            <a:off x="7226238" y="5715000"/>
            <a:ext cx="698562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7" idx="7"/>
          </p:cNvCxnSpPr>
          <p:nvPr>
            <p:custDataLst>
              <p:tags r:id="rId21"/>
            </p:custDataLst>
          </p:nvPr>
        </p:nvCxnSpPr>
        <p:spPr>
          <a:xfrm flipV="1">
            <a:off x="7226238" y="6021309"/>
            <a:ext cx="515984" cy="26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8" idx="9"/>
          </p:cNvCxnSpPr>
          <p:nvPr>
            <p:custDataLst>
              <p:tags r:id="rId22"/>
            </p:custDataLst>
          </p:nvPr>
        </p:nvCxnSpPr>
        <p:spPr>
          <a:xfrm>
            <a:off x="7162800" y="6274052"/>
            <a:ext cx="12381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9" idx="7"/>
          </p:cNvCxnSpPr>
          <p:nvPr>
            <p:custDataLst>
              <p:tags r:id="rId23"/>
            </p:custDataLst>
          </p:nvPr>
        </p:nvCxnSpPr>
        <p:spPr>
          <a:xfrm>
            <a:off x="6632418" y="6495106"/>
            <a:ext cx="1262204" cy="59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20" idx="9"/>
          </p:cNvCxnSpPr>
          <p:nvPr>
            <p:custDataLst>
              <p:tags r:id="rId24"/>
            </p:custDataLst>
          </p:nvPr>
        </p:nvCxnSpPr>
        <p:spPr>
          <a:xfrm flipV="1">
            <a:off x="7263520" y="6661841"/>
            <a:ext cx="1473332" cy="49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>
            <p:custDataLst>
              <p:tags r:id="rId25"/>
            </p:custDataLst>
          </p:nvPr>
        </p:nvSpPr>
        <p:spPr>
          <a:xfrm>
            <a:off x="5486400" y="36990"/>
            <a:ext cx="3616170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wc.read_words(filename)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wc.topk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(5)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8" name="Rectangular Callout 57"/>
          <p:cNvSpPr/>
          <p:nvPr>
            <p:custDataLst>
              <p:tags r:id="rId26"/>
            </p:custDataLst>
          </p:nvPr>
        </p:nvSpPr>
        <p:spPr>
          <a:xfrm>
            <a:off x="4995907" y="1183038"/>
            <a:ext cx="1252493" cy="493362"/>
          </a:xfrm>
          <a:prstGeom prst="wedgeRectCallout">
            <a:avLst>
              <a:gd name="adj1" fmla="val 122303"/>
              <a:gd name="adj2" fmla="val -829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takes 2 arguments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Rectangular Callout 58"/>
          <p:cNvSpPr/>
          <p:nvPr>
            <p:custDataLst>
              <p:tags r:id="rId27"/>
            </p:custDataLst>
          </p:nvPr>
        </p:nvSpPr>
        <p:spPr>
          <a:xfrm>
            <a:off x="3438617" y="36990"/>
            <a:ext cx="1742983" cy="538609"/>
          </a:xfrm>
          <a:prstGeom prst="wedgeRectCallout">
            <a:avLst>
              <a:gd name="adj1" fmla="val 70972"/>
              <a:gd name="adj2" fmla="val 2081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The type of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wc</a:t>
            </a:r>
            <a:r>
              <a:rPr lang="en-US" sz="1600" dirty="0" smtClean="0">
                <a:solidFill>
                  <a:schemeClr val="tx1"/>
                </a:solidFill>
              </a:rPr>
              <a:t> is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  <p:custDataLst>
              <p:tags r:id="rId28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3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7" grpId="0" animBg="1"/>
      <p:bldP spid="52" grpId="0" animBg="1"/>
      <p:bldP spid="4" grpId="0" animBg="1"/>
      <p:bldP spid="5" grpId="0"/>
      <p:bldP spid="6" grpId="0" animBg="1"/>
      <p:bldP spid="8" grpId="0"/>
      <p:bldP spid="9" grpId="0"/>
      <p:bldP spid="10" grpId="0" animBg="1"/>
      <p:bldP spid="11" grpId="0" animBg="1"/>
      <p:bldP spid="12" grpId="0" animBg="1"/>
      <p:bldP spid="13" grpId="0"/>
      <p:bldP spid="14" grpId="0" animBg="1"/>
      <p:bldP spid="17" grpId="0" animBg="1"/>
      <p:bldP spid="18" grpId="0" animBg="1"/>
      <p:bldP spid="19" grpId="0" animBg="1"/>
      <p:bldP spid="20" grpId="0" animBg="1"/>
      <p:bldP spid="57" grpId="0" animBg="1"/>
      <p:bldP spid="58" grpId="0" animBg="1"/>
      <p:bldP spid="5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990600" y="1066800"/>
            <a:ext cx="5715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sz="20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000" b="1" dirty="0" err="1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wc = WordCounts()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wc.read_words(filename)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wc.topk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(5)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WordCounts.topk(wc, 5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ight Brace 4"/>
          <p:cNvSpPr/>
          <p:nvPr>
            <p:custDataLst>
              <p:tags r:id="rId2"/>
            </p:custDataLst>
          </p:nvPr>
        </p:nvSpPr>
        <p:spPr>
          <a:xfrm rot="5400000" flipV="1">
            <a:off x="3048000" y="3657600"/>
            <a:ext cx="304800" cy="15240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2514600" y="46482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A namespace, like a module</a:t>
            </a:r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4191000" y="4648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function </a:t>
            </a:r>
            <a:r>
              <a:rPr lang="en-US" dirty="0" smtClean="0">
                <a:solidFill>
                  <a:srgbClr val="FF0000"/>
                </a:solidFill>
              </a:rPr>
              <a:t>that takes two </a:t>
            </a:r>
            <a:r>
              <a:rPr lang="en-US" dirty="0">
                <a:solidFill>
                  <a:srgbClr val="FF0000"/>
                </a:solidFill>
              </a:rPr>
              <a:t>arguments</a:t>
            </a:r>
          </a:p>
        </p:txBody>
      </p:sp>
      <p:sp>
        <p:nvSpPr>
          <p:cNvPr id="8" name="Right Brace 7"/>
          <p:cNvSpPr/>
          <p:nvPr>
            <p:custDataLst>
              <p:tags r:id="rId5"/>
            </p:custDataLst>
          </p:nvPr>
        </p:nvSpPr>
        <p:spPr>
          <a:xfrm rot="5400000" flipV="1">
            <a:off x="4305300" y="4152900"/>
            <a:ext cx="304800" cy="5334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>
            <p:custDataLst>
              <p:tags r:id="rId6"/>
            </p:custDataLst>
          </p:nvPr>
        </p:nvSpPr>
        <p:spPr>
          <a:xfrm rot="16200000">
            <a:off x="4881033" y="3543300"/>
            <a:ext cx="304800" cy="3810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4800600" y="29718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 value of type </a:t>
            </a:r>
            <a:r>
              <a:rPr lang="en-US" dirty="0" err="1" smtClean="0">
                <a:solidFill>
                  <a:srgbClr val="FF0000"/>
                </a:solidFill>
              </a:rPr>
              <a:t>WordCounts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Right Brace 1"/>
          <p:cNvSpPr/>
          <p:nvPr>
            <p:custDataLst>
              <p:tags r:id="rId8"/>
            </p:custDataLst>
          </p:nvPr>
        </p:nvSpPr>
        <p:spPr>
          <a:xfrm>
            <a:off x="7315200" y="2895600"/>
            <a:ext cx="228600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>
            <p:custDataLst>
              <p:tags r:id="rId9"/>
            </p:custDataLst>
          </p:nvPr>
        </p:nvSpPr>
        <p:spPr>
          <a:xfrm>
            <a:off x="7543801" y="3157835"/>
            <a:ext cx="1219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equivalent calls</a:t>
            </a:r>
            <a:endParaRPr lang="en-US" dirty="0"/>
          </a:p>
        </p:txBody>
      </p:sp>
      <p:sp>
        <p:nvSpPr>
          <p:cNvPr id="12" name="Rectangular Callout 11"/>
          <p:cNvSpPr/>
          <p:nvPr>
            <p:custDataLst>
              <p:tags r:id="rId10"/>
            </p:custDataLst>
          </p:nvPr>
        </p:nvSpPr>
        <p:spPr>
          <a:xfrm>
            <a:off x="6324600" y="1143000"/>
            <a:ext cx="2209800" cy="612648"/>
          </a:xfrm>
          <a:prstGeom prst="wedgeRectCallout">
            <a:avLst>
              <a:gd name="adj1" fmla="val -183395"/>
              <a:gd name="adj2" fmla="val 6539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Weird constructor: it does not do any work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ular Callout 12"/>
          <p:cNvSpPr/>
          <p:nvPr>
            <p:custDataLst>
              <p:tags r:id="rId11"/>
            </p:custDataLst>
          </p:nvPr>
        </p:nvSpPr>
        <p:spPr>
          <a:xfrm>
            <a:off x="6324600" y="1905000"/>
            <a:ext cx="2209800" cy="838200"/>
          </a:xfrm>
          <a:prstGeom prst="wedgeRectCallout">
            <a:avLst>
              <a:gd name="adj1" fmla="val -127295"/>
              <a:gd name="adj2" fmla="val -2182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</a:t>
            </a:r>
            <a:r>
              <a:rPr lang="en-US" dirty="0" smtClean="0">
                <a:solidFill>
                  <a:schemeClr val="tx1"/>
                </a:solidFill>
              </a:rPr>
              <a:t>ou have to call a </a:t>
            </a:r>
            <a:r>
              <a:rPr lang="en-US" dirty="0" err="1" smtClean="0">
                <a:solidFill>
                  <a:schemeClr val="tx1"/>
                </a:solidFill>
              </a:rPr>
              <a:t>mutator</a:t>
            </a:r>
            <a:r>
              <a:rPr lang="en-US" dirty="0" smtClean="0">
                <a:solidFill>
                  <a:schemeClr val="tx1"/>
                </a:solidFill>
              </a:rPr>
              <a:t> immediately afterward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2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" y="0"/>
            <a:ext cx="495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 with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"""Represents the words in a file."""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 Internal representation: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# variable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is a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dictionary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mapping words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 their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frequency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Create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object from the given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words = open(filename).read().split()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for w in words: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self.wordcounts.setdefault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(w, 0)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[w] += 1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word_count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count of the given word"""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(word, 0)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k=10):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list of the top k most frequent words in order"""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c,w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w,c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self.wordcounts.items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scores_with_words.sort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(reverse=True)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(self):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total number of words in the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sum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([c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w,c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029200" y="51137"/>
            <a:ext cx="40386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wc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(filename)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wc.topk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(5)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1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" y="0"/>
            <a:ext cx="495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Alternate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199" y="1066800"/>
            <a:ext cx="8547891" cy="57912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"""Represents the words in a file."""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 Internal representation: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# variable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is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list of the words in the file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"""Create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object from the given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open(filename).read().split()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word_count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count of the given word"""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self.words.count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(word)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k=10):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list of the top k most frequent words in order"""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self.word_count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(w)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)]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scores_with_words.sort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(reverse=True)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(self):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total number of words in the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029200" y="51137"/>
            <a:ext cx="40386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wc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(filename)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wc.topk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(5)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858001" y="1373124"/>
            <a:ext cx="2147090" cy="379476"/>
          </a:xfrm>
          <a:prstGeom prst="wedgeRectCallout">
            <a:avLst>
              <a:gd name="adj1" fmla="val -45538"/>
              <a:gd name="adj2" fmla="val -14698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Exact same program!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5943600" y="5191780"/>
            <a:ext cx="3276600" cy="17424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6019800" y="5715000"/>
            <a:ext cx="1447800" cy="10735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words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__</a:t>
            </a: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ord_count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opk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otal_words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5943600" y="519178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namespace of a </a:t>
            </a:r>
            <a:r>
              <a:rPr lang="en-US" sz="1400" dirty="0" err="1" smtClean="0"/>
              <a:t>WordCounts</a:t>
            </a:r>
            <a:r>
              <a:rPr lang="en-US" sz="1400" dirty="0" smtClean="0"/>
              <a:t> object:</a:t>
            </a:r>
            <a:endParaRPr lang="en-US" sz="1400" dirty="0"/>
          </a:p>
        </p:txBody>
      </p:sp>
      <p:sp>
        <p:nvSpPr>
          <p:cNvPr id="10" name="Freeform 9"/>
          <p:cNvSpPr/>
          <p:nvPr>
            <p:custDataLst>
              <p:tags r:id="rId8"/>
            </p:custDataLst>
          </p:nvPr>
        </p:nvSpPr>
        <p:spPr>
          <a:xfrm>
            <a:off x="7741338" y="5867400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1" name="Freeform 10"/>
          <p:cNvSpPr/>
          <p:nvPr>
            <p:custDataLst>
              <p:tags r:id="rId9"/>
            </p:custDataLst>
          </p:nvPr>
        </p:nvSpPr>
        <p:spPr>
          <a:xfrm>
            <a:off x="8381999" y="6047715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2" name="Freeform 11"/>
          <p:cNvSpPr/>
          <p:nvPr>
            <p:custDataLst>
              <p:tags r:id="rId10"/>
            </p:custDataLst>
          </p:nvPr>
        </p:nvSpPr>
        <p:spPr>
          <a:xfrm>
            <a:off x="7893738" y="6400800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3" name="Freeform 12"/>
          <p:cNvSpPr/>
          <p:nvPr>
            <p:custDataLst>
              <p:tags r:id="rId11"/>
            </p:custDataLst>
          </p:nvPr>
        </p:nvSpPr>
        <p:spPr>
          <a:xfrm>
            <a:off x="8717861" y="6435504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cxnSp>
        <p:nvCxnSpPr>
          <p:cNvPr id="14" name="Straight Arrow Connector 13"/>
          <p:cNvCxnSpPr/>
          <p:nvPr>
            <p:custDataLst>
              <p:tags r:id="rId12"/>
            </p:custDataLst>
          </p:nvPr>
        </p:nvCxnSpPr>
        <p:spPr>
          <a:xfrm flipV="1">
            <a:off x="6743700" y="5638800"/>
            <a:ext cx="11811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7"/>
          </p:cNvCxnSpPr>
          <p:nvPr>
            <p:custDataLst>
              <p:tags r:id="rId13"/>
            </p:custDataLst>
          </p:nvPr>
        </p:nvCxnSpPr>
        <p:spPr>
          <a:xfrm flipV="1">
            <a:off x="7048500" y="6021309"/>
            <a:ext cx="693722" cy="26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1" idx="9"/>
          </p:cNvCxnSpPr>
          <p:nvPr>
            <p:custDataLst>
              <p:tags r:id="rId14"/>
            </p:custDataLst>
          </p:nvPr>
        </p:nvCxnSpPr>
        <p:spPr>
          <a:xfrm>
            <a:off x="7162800" y="6274052"/>
            <a:ext cx="12381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2" idx="7"/>
          </p:cNvCxnSpPr>
          <p:nvPr>
            <p:custDataLst>
              <p:tags r:id="rId15"/>
            </p:custDataLst>
          </p:nvPr>
        </p:nvCxnSpPr>
        <p:spPr>
          <a:xfrm>
            <a:off x="6632418" y="6495106"/>
            <a:ext cx="1262204" cy="59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3" idx="9"/>
          </p:cNvCxnSpPr>
          <p:nvPr>
            <p:custDataLst>
              <p:tags r:id="rId16"/>
            </p:custDataLst>
          </p:nvPr>
        </p:nvCxnSpPr>
        <p:spPr>
          <a:xfrm flipV="1">
            <a:off x="7263520" y="6661841"/>
            <a:ext cx="1473332" cy="49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>
            <p:custDataLst>
              <p:tags r:id="rId17"/>
            </p:custDataLst>
          </p:nvPr>
        </p:nvSpPr>
        <p:spPr>
          <a:xfrm>
            <a:off x="7924800" y="5562600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>
            <p:custDataLst>
              <p:tags r:id="rId18"/>
            </p:custDataLst>
          </p:nvPr>
        </p:nvSpPr>
        <p:spPr>
          <a:xfrm>
            <a:off x="8032062" y="5562600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>
            <p:custDataLst>
              <p:tags r:id="rId19"/>
            </p:custDataLst>
          </p:nvPr>
        </p:nvSpPr>
        <p:spPr>
          <a:xfrm>
            <a:off x="8143905" y="5562600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>
            <p:custDataLst>
              <p:tags r:id="rId20"/>
            </p:custDataLst>
          </p:nvPr>
        </p:nvSpPr>
        <p:spPr>
          <a:xfrm>
            <a:off x="8260662" y="5562600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>
            <p:custDataLst>
              <p:tags r:id="rId21"/>
            </p:custDataLst>
          </p:nvPr>
        </p:nvSpPr>
        <p:spPr>
          <a:xfrm>
            <a:off x="8372505" y="5562600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>
            <p:custDataLst>
              <p:tags r:id="rId22"/>
            </p:custDataLst>
          </p:nvPr>
        </p:nvSpPr>
        <p:spPr>
          <a:xfrm>
            <a:off x="7848600" y="5334000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list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2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0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10" grpId="0" animBg="1"/>
      <p:bldP spid="11" grpId="0" animBg="1"/>
      <p:bldP spid="12" grpId="0" animBg="1"/>
      <p:bldP spid="13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Quantitative</a:t>
            </a:r>
            <a:br>
              <a:rPr lang="en-US" dirty="0" smtClean="0"/>
            </a:b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read_measurements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dictionary mapping column names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data.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Assumes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the first line of the file is column names."""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zip(*[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row.split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for row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columns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([(col[0], col[1:]) for col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rawcolumn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columns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"""Convert each value in the given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 a float"""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[float(x) for x in measurements[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"""Generate a scatter plot comparing salinity and temperature"""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"salt")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"temp")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plt.show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minimumO2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minimum value of the oxygen measurement"""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min(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"o2"))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4419600" y="48161"/>
            <a:ext cx="46482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plot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read_measurements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(filename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4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Quantitative analysis,</a:t>
            </a:r>
            <a:br>
              <a:rPr lang="en-US" dirty="0" smtClean="0"/>
            </a:br>
            <a:r>
              <a:rPr lang="en-US" dirty="0" smtClean="0"/>
              <a:t>as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Measurements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"""Represents a set of measurements in UWFORMAT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.""“</a:t>
            </a:r>
          </a:p>
          <a:p>
            <a:pPr marL="0" indent="0">
              <a:buNone/>
            </a:pPr>
            <a:endParaRPr lang="en-US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read_measurements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Populate a Measurements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object from the given file.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Assumes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the first line of the file is column names."""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zip(*[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row.split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for row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([(col[0], col[1:]) for col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rawcolumn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strike="sngStrike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strike="sngStrik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columns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"""Convert each value in the given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 a float"""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[float(x) for x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]]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"""Generate a scatter plot comparing salinity and temperature"""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"salt")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"temp")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plt.show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minimumO2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minimum value of the oxygen measurement"""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min(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"o2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"))</a:t>
            </a:r>
            <a:endParaRPr lang="en-US" b="1" strike="sngStrike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181600" y="48161"/>
            <a:ext cx="3886200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plot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mm = Measurements()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mm.read_measurements(filename)</a:t>
            </a: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mm.STplot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9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Quantitative analysis,</a:t>
            </a:r>
            <a:br>
              <a:rPr lang="en-US" dirty="0" smtClean="0"/>
            </a:br>
            <a:r>
              <a:rPr lang="en-US" dirty="0" smtClean="0"/>
              <a:t>with a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Measurements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"""Represents a set of measurements in UWFORMAT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.""“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Create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Measurements object from the given file.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Assumes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the first line of the file is column names."""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zip(*[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row.split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for row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([(col[0], col[1:]) for col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rawcolumn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tofloa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"""Convert each value in the given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 a float"""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[float(x) for x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]]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"""Generate a scatter plot comparing salinity and temperature"""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"salt")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"temp")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plt.show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minimumO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2(self):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minimum value of the oxygen measurement"""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min(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"o2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"))</a:t>
            </a:r>
            <a:endParaRPr lang="en-US" b="1" strike="sngStrike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5181600" y="51137"/>
            <a:ext cx="38862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plot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mm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Measurements(filename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mm.STplot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9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Recall </a:t>
            </a:r>
            <a:r>
              <a:rPr lang="en-US" dirty="0"/>
              <a:t>the </a:t>
            </a:r>
            <a:r>
              <a:rPr lang="en-US" dirty="0" smtClean="0"/>
              <a:t>design </a:t>
            </a:r>
            <a:r>
              <a:rPr lang="en-US" dirty="0"/>
              <a:t>e</a:t>
            </a:r>
            <a:r>
              <a:rPr lang="en-US" dirty="0" smtClean="0"/>
              <a:t>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created a module or library:  a </a:t>
            </a:r>
            <a:r>
              <a:rPr lang="en-US" dirty="0"/>
              <a:t>set of related </a:t>
            </a:r>
            <a:r>
              <a:rPr lang="en-US" dirty="0" smtClean="0"/>
              <a:t>functions</a:t>
            </a:r>
            <a:endParaRPr lang="en-US" dirty="0"/>
          </a:p>
          <a:p>
            <a:r>
              <a:rPr lang="en-US" dirty="0" smtClean="0"/>
              <a:t>The functions </a:t>
            </a:r>
            <a:r>
              <a:rPr lang="en-US" dirty="0"/>
              <a:t>operated on the same data structure </a:t>
            </a:r>
          </a:p>
          <a:p>
            <a:pPr lvl="1"/>
            <a:r>
              <a:rPr lang="en-US" dirty="0"/>
              <a:t>a dictionary associating words with a frequency count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list of tuples of measurements</a:t>
            </a:r>
          </a:p>
          <a:p>
            <a:r>
              <a:rPr lang="en-US" dirty="0" smtClean="0"/>
              <a:t>Each module contained:</a:t>
            </a:r>
          </a:p>
          <a:p>
            <a:pPr lvl="1"/>
            <a:r>
              <a:rPr lang="en-US" dirty="0" smtClean="0"/>
              <a:t>A function to </a:t>
            </a:r>
            <a:r>
              <a:rPr lang="en-US" dirty="0" smtClean="0">
                <a:solidFill>
                  <a:srgbClr val="FF0000"/>
                </a:solidFill>
              </a:rPr>
              <a:t>create</a:t>
            </a:r>
            <a:r>
              <a:rPr lang="en-US" dirty="0" smtClean="0"/>
              <a:t> the data structure</a:t>
            </a:r>
          </a:p>
          <a:p>
            <a:pPr lvl="1"/>
            <a:r>
              <a:rPr lang="en-US" dirty="0" smtClean="0"/>
              <a:t>Functions to </a:t>
            </a:r>
            <a:r>
              <a:rPr lang="en-US" dirty="0" smtClean="0">
                <a:solidFill>
                  <a:srgbClr val="FF0000"/>
                </a:solidFill>
              </a:rPr>
              <a:t>query</a:t>
            </a:r>
            <a:r>
              <a:rPr lang="en-US" dirty="0" smtClean="0"/>
              <a:t> the data structure</a:t>
            </a:r>
          </a:p>
          <a:p>
            <a:pPr lvl="1"/>
            <a:r>
              <a:rPr lang="en-US" dirty="0" smtClean="0"/>
              <a:t>We could have added functions to </a:t>
            </a:r>
            <a:r>
              <a:rPr lang="en-US" dirty="0" smtClean="0">
                <a:solidFill>
                  <a:srgbClr val="FF0000"/>
                </a:solidFill>
              </a:rPr>
              <a:t>modify</a:t>
            </a:r>
            <a:r>
              <a:rPr lang="en-US" dirty="0" smtClean="0"/>
              <a:t> the data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1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494166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Two types of abstraction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Abstraction</a:t>
            </a:r>
            <a:r>
              <a:rPr lang="en-US" dirty="0"/>
              <a:t>: </a:t>
            </a:r>
            <a:r>
              <a:rPr lang="en-US" dirty="0" smtClean="0"/>
              <a:t> Ignoring/hiding </a:t>
            </a:r>
            <a:r>
              <a:rPr lang="en-US" dirty="0"/>
              <a:t>some aspects of a thing</a:t>
            </a:r>
          </a:p>
          <a:p>
            <a:r>
              <a:rPr lang="en-US" dirty="0"/>
              <a:t>In programming, ignore everything except the specification or interface</a:t>
            </a:r>
          </a:p>
          <a:p>
            <a:r>
              <a:rPr lang="en-US" dirty="0"/>
              <a:t>The program designer decides which details to hide and </a:t>
            </a:r>
            <a:r>
              <a:rPr lang="en-US" dirty="0" smtClean="0"/>
              <a:t>to </a:t>
            </a:r>
            <a:r>
              <a:rPr lang="en-US" dirty="0"/>
              <a:t>expose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Procedural abstraction</a:t>
            </a:r>
            <a:r>
              <a:rPr lang="en-US" dirty="0"/>
              <a:t>:</a:t>
            </a:r>
          </a:p>
          <a:p>
            <a:r>
              <a:rPr lang="en-US" dirty="0"/>
              <a:t>Define a procedure/function specification</a:t>
            </a:r>
          </a:p>
          <a:p>
            <a:r>
              <a:rPr lang="en-US" dirty="0" smtClean="0"/>
              <a:t>Hide </a:t>
            </a:r>
            <a:r>
              <a:rPr lang="en-US" dirty="0"/>
              <a:t>implementation details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Data </a:t>
            </a:r>
            <a:r>
              <a:rPr lang="en-US" dirty="0" smtClean="0">
                <a:solidFill>
                  <a:srgbClr val="FF0000"/>
                </a:solidFill>
              </a:rPr>
              <a:t>abstraction</a:t>
            </a:r>
            <a:r>
              <a:rPr lang="en-US" dirty="0"/>
              <a:t>:</a:t>
            </a:r>
          </a:p>
          <a:p>
            <a:r>
              <a:rPr lang="en-US" dirty="0"/>
              <a:t>Define what the </a:t>
            </a:r>
            <a:r>
              <a:rPr lang="en-US" dirty="0" err="1"/>
              <a:t>datatype</a:t>
            </a:r>
            <a:r>
              <a:rPr lang="en-US" dirty="0"/>
              <a:t> represents</a:t>
            </a:r>
          </a:p>
          <a:p>
            <a:r>
              <a:rPr lang="en-US" dirty="0"/>
              <a:t>Define how to create, query, and modify</a:t>
            </a:r>
          </a:p>
          <a:p>
            <a:r>
              <a:rPr lang="en-US" dirty="0"/>
              <a:t>Hide implementation details of representation and of operations</a:t>
            </a:r>
          </a:p>
          <a:p>
            <a:pPr lvl="1"/>
            <a:r>
              <a:rPr lang="en-US" dirty="0"/>
              <a:t>Also called “encapsulation” or “information hiding”</a:t>
            </a:r>
          </a:p>
          <a:p>
            <a:endParaRPr lang="en-US" dirty="0"/>
          </a:p>
        </p:txBody>
      </p:sp>
      <p:pic>
        <p:nvPicPr>
          <p:cNvPr id="4" name="Picture 2" descr="File:Kandinsky whit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54309" cy="152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51366" y="3200400"/>
            <a:ext cx="1143000" cy="1099038"/>
          </a:xfrm>
          <a:prstGeom prst="rect">
            <a:avLst/>
          </a:prstGeom>
        </p:spPr>
      </p:pic>
      <p:pic>
        <p:nvPicPr>
          <p:cNvPr id="1026" name="Picture 2" descr="http://www.ibiblio.org/wm/paint/auth/monet/first/impression/impression.jp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325" y="0"/>
            <a:ext cx="202026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5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Data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Describing word counts:</a:t>
            </a:r>
            <a:endParaRPr lang="en-US" dirty="0"/>
          </a:p>
          <a:p>
            <a:pPr lvl="1"/>
            <a:r>
              <a:rPr lang="en-US" dirty="0"/>
              <a:t>“dictionary mapping each word </a:t>
            </a:r>
            <a:r>
              <a:rPr lang="en-US" dirty="0" smtClean="0"/>
              <a:t>in filename </a:t>
            </a:r>
            <a:r>
              <a:rPr lang="en-US" dirty="0"/>
              <a:t>to its frequency </a:t>
            </a:r>
            <a:r>
              <a:rPr lang="en-US" dirty="0" smtClean="0"/>
              <a:t>(raw count) in </a:t>
            </a:r>
            <a:r>
              <a:rPr lang="en-US" dirty="0"/>
              <a:t>the </a:t>
            </a:r>
            <a:r>
              <a:rPr lang="en-US" dirty="0" smtClean="0"/>
              <a:t>file represented as an integer”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WordCounts</a:t>
            </a:r>
            <a:r>
              <a:rPr lang="en-US" dirty="0" smtClean="0"/>
              <a:t>”</a:t>
            </a:r>
            <a:endParaRPr lang="en-US" dirty="0"/>
          </a:p>
          <a:p>
            <a:r>
              <a:rPr lang="en-US" dirty="0" smtClean="0"/>
              <a:t>Which do you prefer?  Why?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(This must appear in the documentation string of every function related to field measurements!)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38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</a:t>
            </a:r>
            <a:br>
              <a:rPr lang="en-US" dirty="0" smtClean="0"/>
            </a:br>
            <a:r>
              <a:rPr lang="en-US" dirty="0" smtClean="0"/>
              <a:t>Using the Graph class in </a:t>
            </a:r>
            <a:r>
              <a:rPr lang="en-US" dirty="0" err="1" smtClean="0"/>
              <a:t>networkx</a:t>
            </a:r>
            <a:endParaRPr lang="en-US" dirty="0"/>
          </a:p>
        </p:txBody>
      </p:sp>
      <p:grpSp>
        <p:nvGrpSpPr>
          <p:cNvPr id="13" name="Group 12"/>
          <p:cNvGrpSpPr/>
          <p:nvPr>
            <p:custDataLst>
              <p:tags r:id="rId2"/>
            </p:custDataLst>
          </p:nvPr>
        </p:nvGrpSpPr>
        <p:grpSpPr>
          <a:xfrm>
            <a:off x="457200" y="1587680"/>
            <a:ext cx="3657600" cy="1477328"/>
            <a:chOff x="457200" y="2133600"/>
            <a:chExt cx="3657600" cy="1477328"/>
          </a:xfrm>
        </p:grpSpPr>
        <p:sp>
          <p:nvSpPr>
            <p:cNvPr id="6" name="Rectangle 5"/>
            <p:cNvSpPr/>
            <p:nvPr>
              <p:custDataLst>
                <p:tags r:id="rId7"/>
              </p:custDataLst>
            </p:nvPr>
          </p:nvSpPr>
          <p:spPr>
            <a:xfrm>
              <a:off x="457200" y="2133600"/>
              <a:ext cx="3079689" cy="14773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import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networkx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as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nx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g =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nx.Graph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()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515534" y="2438400"/>
              <a:ext cx="2599266" cy="874931"/>
              <a:chOff x="1515534" y="3499723"/>
              <a:chExt cx="2599266" cy="874931"/>
            </a:xfrm>
          </p:grpSpPr>
          <p:sp>
            <p:nvSpPr>
              <p:cNvPr id="3" name="Right Brace 2"/>
              <p:cNvSpPr/>
              <p:nvPr>
                <p:custDataLst>
                  <p:tags r:id="rId8"/>
                </p:custDataLst>
              </p:nvPr>
            </p:nvSpPr>
            <p:spPr>
              <a:xfrm rot="5400000">
                <a:off x="3214511" y="3437634"/>
                <a:ext cx="152400" cy="276578"/>
              </a:xfrm>
              <a:prstGeom prst="rightBrac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ight Brace 8"/>
              <p:cNvSpPr/>
              <p:nvPr>
                <p:custDataLst>
                  <p:tags r:id="rId9"/>
                </p:custDataLst>
              </p:nvPr>
            </p:nvSpPr>
            <p:spPr>
              <a:xfrm rot="5400000">
                <a:off x="1972734" y="3042523"/>
                <a:ext cx="152400" cy="1066800"/>
              </a:xfrm>
              <a:prstGeom prst="rightBrac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/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1676400" y="3728323"/>
                <a:ext cx="990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module name</a:t>
                </a:r>
              </a:p>
            </p:txBody>
          </p:sp>
          <p:sp>
            <p:nvSpPr>
              <p:cNvPr id="10" name="TextBox 9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3124200" y="3728323"/>
                <a:ext cx="990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>
                    <a:solidFill>
                      <a:schemeClr val="accent1">
                        <a:lumMod val="75000"/>
                      </a:schemeClr>
                    </a:solidFill>
                  </a:rPr>
                  <a:t>alias</a:t>
                </a:r>
              </a:p>
            </p:txBody>
          </p:sp>
        </p:grpSp>
      </p:grpSp>
      <p:grpSp>
        <p:nvGrpSpPr>
          <p:cNvPr id="8" name="Group 7"/>
          <p:cNvGrpSpPr/>
          <p:nvPr>
            <p:custDataLst>
              <p:tags r:id="rId3"/>
            </p:custDataLst>
          </p:nvPr>
        </p:nvGrpSpPr>
        <p:grpSpPr>
          <a:xfrm>
            <a:off x="437864" y="3253485"/>
            <a:ext cx="8610600" cy="3453051"/>
            <a:chOff x="533400" y="5068669"/>
            <a:chExt cx="8610600" cy="3453051"/>
          </a:xfrm>
        </p:grpSpPr>
        <p:sp>
          <p:nvSpPr>
            <p:cNvPr id="11" name="Rectangle 10"/>
            <p:cNvSpPr/>
            <p:nvPr>
              <p:custDataLst>
                <p:tags r:id="rId5"/>
              </p:custDataLst>
            </p:nvPr>
          </p:nvSpPr>
          <p:spPr>
            <a:xfrm>
              <a:off x="533400" y="5105400"/>
              <a:ext cx="5009705" cy="34163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from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networkx</a:t>
              </a:r>
              <a:r>
                <a:rPr lang="en-US" b="1" dirty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 import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Graph,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DiGraph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g = Graph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()</a:t>
              </a:r>
            </a:p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g.add_node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(1)</a:t>
              </a:r>
            </a:p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g.add_node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(2)</a:t>
              </a:r>
            </a:p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g.add_node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(3)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g.add_edge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(1, 2)</a:t>
              </a:r>
            </a:p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g.add_edge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(2, 3)</a:t>
              </a: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print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g.nodes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()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print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g.edges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()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print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g.neighbors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(2)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" name="TextBox 11"/>
            <p:cNvSpPr txBox="1"/>
            <p:nvPr>
              <p:custDataLst>
                <p:tags r:id="rId6"/>
              </p:custDataLst>
            </p:nvPr>
          </p:nvSpPr>
          <p:spPr>
            <a:xfrm>
              <a:off x="5715000" y="5068669"/>
              <a:ext cx="3429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2"/>
                  </a:solidFill>
                </a:rPr>
                <a:t>Graph and </a:t>
              </a:r>
              <a:r>
                <a:rPr lang="en-US" dirty="0" err="1">
                  <a:solidFill>
                    <a:schemeClr val="accent2"/>
                  </a:solidFill>
                </a:rPr>
                <a:t>DiGraph</a:t>
              </a:r>
              <a:r>
                <a:rPr lang="en-US" dirty="0">
                  <a:solidFill>
                    <a:schemeClr val="accent2"/>
                  </a:solidFill>
                </a:rPr>
                <a:t> are now available in the global namespace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0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Representing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graph consists of:</a:t>
            </a:r>
          </a:p>
          <a:p>
            <a:pPr lvl="1"/>
            <a:r>
              <a:rPr lang="en-US" dirty="0" smtClean="0"/>
              <a:t>nodes/vertices</a:t>
            </a:r>
          </a:p>
          <a:p>
            <a:pPr lvl="1"/>
            <a:r>
              <a:rPr lang="en-US" dirty="0" smtClean="0"/>
              <a:t>edges among the nodes</a:t>
            </a:r>
          </a:p>
          <a:p>
            <a:r>
              <a:rPr lang="en-US" dirty="0" smtClean="0"/>
              <a:t>Representations:</a:t>
            </a:r>
          </a:p>
          <a:p>
            <a:pPr lvl="1"/>
            <a:r>
              <a:rPr lang="en-US" dirty="0" smtClean="0"/>
              <a:t>Set of edge pairs</a:t>
            </a:r>
          </a:p>
          <a:p>
            <a:pPr lvl="2"/>
            <a:r>
              <a:rPr lang="en-US" dirty="0" smtClean="0"/>
              <a:t>(a, a), (a, b), (a, c), (b, c), (c, b)</a:t>
            </a:r>
          </a:p>
          <a:p>
            <a:pPr lvl="1"/>
            <a:r>
              <a:rPr lang="en-US" dirty="0"/>
              <a:t>For each node, a list of neighbors</a:t>
            </a:r>
          </a:p>
          <a:p>
            <a:pPr lvl="2"/>
            <a:r>
              <a:rPr lang="en-US" dirty="0"/>
              <a:t>{ a: [a, b, c], b: [c], c: [b] }</a:t>
            </a:r>
          </a:p>
          <a:p>
            <a:pPr lvl="1"/>
            <a:r>
              <a:rPr lang="en-US" dirty="0" smtClean="0"/>
              <a:t>Matrix with </a:t>
            </a:r>
            <a:r>
              <a:rPr lang="en-US" dirty="0" err="1" smtClean="0"/>
              <a:t>boolean</a:t>
            </a:r>
            <a:r>
              <a:rPr lang="en-US" dirty="0" smtClean="0"/>
              <a:t> for each entry</a:t>
            </a:r>
          </a:p>
        </p:txBody>
      </p:sp>
      <p:sp>
        <p:nvSpPr>
          <p:cNvPr id="30" name="Oval 29"/>
          <p:cNvSpPr/>
          <p:nvPr>
            <p:custDataLst>
              <p:tags r:id="rId3"/>
            </p:custDataLst>
          </p:nvPr>
        </p:nvSpPr>
        <p:spPr>
          <a:xfrm>
            <a:off x="7510508" y="1932743"/>
            <a:ext cx="359546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1" name="Oval 30"/>
          <p:cNvSpPr/>
          <p:nvPr>
            <p:custDataLst>
              <p:tags r:id="rId4"/>
            </p:custDataLst>
          </p:nvPr>
        </p:nvSpPr>
        <p:spPr>
          <a:xfrm>
            <a:off x="7092518" y="2644436"/>
            <a:ext cx="359546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2" name="Oval 31"/>
          <p:cNvSpPr/>
          <p:nvPr>
            <p:custDataLst>
              <p:tags r:id="rId5"/>
            </p:custDataLst>
          </p:nvPr>
        </p:nvSpPr>
        <p:spPr>
          <a:xfrm>
            <a:off x="7870054" y="2667000"/>
            <a:ext cx="359546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cxnSp>
        <p:nvCxnSpPr>
          <p:cNvPr id="34" name="Curved Connector 33"/>
          <p:cNvCxnSpPr>
            <a:stCxn id="30" idx="6"/>
            <a:endCxn id="30" idx="0"/>
          </p:cNvCxnSpPr>
          <p:nvPr>
            <p:custDataLst>
              <p:tags r:id="rId6"/>
            </p:custDataLst>
          </p:nvPr>
        </p:nvCxnSpPr>
        <p:spPr>
          <a:xfrm flipH="1" flipV="1">
            <a:off x="7690281" y="1932743"/>
            <a:ext cx="179773" cy="190500"/>
          </a:xfrm>
          <a:prstGeom prst="curvedConnector4">
            <a:avLst>
              <a:gd name="adj1" fmla="val -97530"/>
              <a:gd name="adj2" fmla="val 22466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Table 54"/>
          <p:cNvGraphicFramePr>
            <a:graphicFrameLocks noGrp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1770674121"/>
              </p:ext>
            </p:extLst>
          </p:nvPr>
        </p:nvGraphicFramePr>
        <p:xfrm>
          <a:off x="6553200" y="5334000"/>
          <a:ext cx="14478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"/>
                <a:gridCol w="361950"/>
                <a:gridCol w="361950"/>
                <a:gridCol w="361950"/>
              </a:tblGrid>
              <a:tr h="3517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5179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</a:tr>
              <a:tr h="35179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</a:tr>
              <a:tr h="35179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Arrow Connector 4"/>
          <p:cNvCxnSpPr>
            <a:stCxn id="31" idx="7"/>
            <a:endCxn id="32" idx="1"/>
          </p:cNvCxnSpPr>
          <p:nvPr>
            <p:custDataLst>
              <p:tags r:id="rId8"/>
            </p:custDataLst>
          </p:nvPr>
        </p:nvCxnSpPr>
        <p:spPr>
          <a:xfrm>
            <a:off x="7399410" y="2700232"/>
            <a:ext cx="523298" cy="2256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2" idx="3"/>
            <a:endCxn id="31" idx="5"/>
          </p:cNvCxnSpPr>
          <p:nvPr>
            <p:custDataLst>
              <p:tags r:id="rId9"/>
            </p:custDataLst>
          </p:nvPr>
        </p:nvCxnSpPr>
        <p:spPr>
          <a:xfrm flipH="1" flipV="1">
            <a:off x="7399410" y="2969640"/>
            <a:ext cx="523298" cy="2256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30" idx="5"/>
            <a:endCxn id="32" idx="0"/>
          </p:cNvCxnSpPr>
          <p:nvPr>
            <p:custDataLst>
              <p:tags r:id="rId10"/>
            </p:custDataLst>
          </p:nvPr>
        </p:nvCxnSpPr>
        <p:spPr>
          <a:xfrm>
            <a:off x="7817400" y="2257947"/>
            <a:ext cx="232427" cy="40905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0" idx="3"/>
            <a:endCxn id="31" idx="0"/>
          </p:cNvCxnSpPr>
          <p:nvPr>
            <p:custDataLst>
              <p:tags r:id="rId11"/>
            </p:custDataLst>
          </p:nvPr>
        </p:nvCxnSpPr>
        <p:spPr>
          <a:xfrm flipH="1">
            <a:off x="7272291" y="2257947"/>
            <a:ext cx="290871" cy="38648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0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090374"/>
            <a:ext cx="8686800" cy="57676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Return dictionary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mapping each word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filename to its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frequency."""  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wordfile.read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().split()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wordfile.close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{}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for word in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count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wordcounts_dict.setdefault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(word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0)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[word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] = count + 1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word_count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Return count of the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word in the dictionary. """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wordcounts_dict.get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(word, 0)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k=10):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"""Return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of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(count, word) tuples of the top k most frequent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words."""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counts_with_words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[(c, w) for (w, c) in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wordcounts_dict.items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counts_with_words.sort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(reverse=True)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total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number of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words."""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sum(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wordcounts_dict.values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68496" y="0"/>
            <a:ext cx="441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Text analysis module</a:t>
            </a:r>
            <a:br>
              <a:rPr lang="en-US" sz="3600" dirty="0" smtClean="0"/>
            </a:br>
            <a:r>
              <a:rPr lang="en-US" sz="2200" dirty="0" smtClean="0"/>
              <a:t>(group of related functions)</a:t>
            </a:r>
            <a:br>
              <a:rPr lang="en-US" sz="2200" dirty="0" smtClean="0"/>
            </a:br>
            <a:r>
              <a:rPr lang="en-US" sz="2000" dirty="0" smtClean="0"/>
              <a:t>representation = dictionary</a:t>
            </a:r>
            <a:endParaRPr lang="en-US" sz="3600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4572000" y="228600"/>
            <a:ext cx="44196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wordcounts = read_words(filename)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topk(wordcounts,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1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with the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wordcounts</a:t>
            </a:r>
            <a:r>
              <a:rPr lang="en-US" dirty="0" smtClean="0"/>
              <a:t> </a:t>
            </a:r>
            <a:r>
              <a:rPr lang="en-US" dirty="0"/>
              <a:t>dictionary is exposed to the client:</a:t>
            </a:r>
            <a:br>
              <a:rPr lang="en-US" dirty="0"/>
            </a:br>
            <a:r>
              <a:rPr lang="en-US" dirty="0"/>
              <a:t>the user might corrupt or misuse it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If we change our implementation (say, to use a list),</a:t>
            </a:r>
            <a:br>
              <a:rPr lang="en-US" dirty="0"/>
            </a:br>
            <a:r>
              <a:rPr lang="en-US" dirty="0"/>
              <a:t>it may break the client program.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We </a:t>
            </a:r>
            <a:r>
              <a:rPr lang="en-US" dirty="0" smtClean="0"/>
              <a:t>prefer to</a:t>
            </a:r>
          </a:p>
          <a:p>
            <a:pPr lvl="1"/>
            <a:r>
              <a:rPr lang="en-US" dirty="0" smtClean="0"/>
              <a:t>Hide the implementation details from the client</a:t>
            </a:r>
          </a:p>
          <a:p>
            <a:pPr lvl="1"/>
            <a:r>
              <a:rPr lang="en-US" dirty="0" smtClean="0"/>
              <a:t>Collect the </a:t>
            </a:r>
            <a:r>
              <a:rPr lang="en-US" dirty="0"/>
              <a:t>data </a:t>
            </a:r>
            <a:r>
              <a:rPr lang="en-US" dirty="0" smtClean="0"/>
              <a:t>and functions together </a:t>
            </a:r>
            <a:r>
              <a:rPr lang="en-US" dirty="0"/>
              <a:t>into one </a:t>
            </a:r>
            <a:r>
              <a:rPr lang="en-US" dirty="0" smtClean="0"/>
              <a:t>unit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1295400" y="1515070"/>
            <a:ext cx="47244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wordcounts = read_words(filename)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result = topk(wordcounts,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5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Datatypes</a:t>
            </a:r>
            <a:r>
              <a:rPr lang="en-US" dirty="0" smtClean="0"/>
              <a:t> and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creates a namespace for:</a:t>
            </a:r>
          </a:p>
          <a:p>
            <a:pPr lvl="1"/>
            <a:r>
              <a:rPr lang="en-US" dirty="0" smtClean="0"/>
              <a:t>Variables to hold the data</a:t>
            </a:r>
          </a:p>
          <a:p>
            <a:pPr lvl="1"/>
            <a:r>
              <a:rPr lang="en-US" dirty="0" smtClean="0"/>
              <a:t>Functions to create, query, and modify</a:t>
            </a:r>
          </a:p>
          <a:p>
            <a:pPr lvl="2"/>
            <a:r>
              <a:rPr lang="en-US" dirty="0" smtClean="0"/>
              <a:t>Each function defined in the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is called a </a:t>
            </a:r>
            <a:r>
              <a:rPr lang="en-US" i="1" u="sng" dirty="0" smtClean="0"/>
              <a:t>method</a:t>
            </a:r>
          </a:p>
          <a:p>
            <a:pPr lvl="3"/>
            <a:r>
              <a:rPr lang="en-US" dirty="0" smtClean="0"/>
              <a:t>Takes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” (a value of the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type) as the first argument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defines a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lvl="1"/>
            <a:r>
              <a:rPr lang="en-US" dirty="0" smtClean="0"/>
              <a:t>An </a:t>
            </a:r>
            <a:r>
              <a:rPr lang="en-US" dirty="0" smtClean="0">
                <a:solidFill>
                  <a:srgbClr val="0000FF"/>
                </a:solidFill>
              </a:rPr>
              <a:t>object</a:t>
            </a:r>
            <a:r>
              <a:rPr lang="en-US" dirty="0" smtClean="0"/>
              <a:t> is a value of that type</a:t>
            </a:r>
          </a:p>
          <a:p>
            <a:pPr lvl="1"/>
            <a:r>
              <a:rPr lang="en-US" dirty="0" smtClean="0"/>
              <a:t>Comparison to other types:</a:t>
            </a:r>
          </a:p>
          <a:p>
            <a:pPr lvl="2"/>
            <a:r>
              <a:rPr lang="en-US" dirty="0" smtClean="0"/>
              <a:t>Type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, value is 22</a:t>
            </a:r>
          </a:p>
          <a:p>
            <a:pPr lvl="2"/>
            <a:r>
              <a:rPr lang="en-US" dirty="0" smtClean="0"/>
              <a:t>Type is the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, value is an </a:t>
            </a:r>
            <a:r>
              <a:rPr lang="en-US" dirty="0" smtClean="0">
                <a:solidFill>
                  <a:srgbClr val="0000FF"/>
                </a:solidFill>
              </a:rPr>
              <a:t>object</a:t>
            </a:r>
            <a:r>
              <a:rPr lang="en-US" dirty="0" smtClean="0"/>
              <a:t> also known as an instantiation or instance of that type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5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33970</TotalTime>
  <Words>2065</Words>
  <Application>Microsoft Office PowerPoint</Application>
  <PresentationFormat>On-screen Show (4:3)</PresentationFormat>
  <Paragraphs>411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Data Abstraction</vt:lpstr>
      <vt:lpstr>Recall the design exercise</vt:lpstr>
      <vt:lpstr>Two types of abstraction</vt:lpstr>
      <vt:lpstr>Data abstraction</vt:lpstr>
      <vt:lpstr>Review: Using the Graph class in networkx</vt:lpstr>
      <vt:lpstr>Representing a graph</vt:lpstr>
      <vt:lpstr>Text analysis module (group of related functions) representation = dictionary</vt:lpstr>
      <vt:lpstr>Problems with the implementation</vt:lpstr>
      <vt:lpstr>Datatypes and classes</vt:lpstr>
      <vt:lpstr>Text analysis module (group of related functions) representation = dictionary</vt:lpstr>
      <vt:lpstr>Text analysis, as a class</vt:lpstr>
      <vt:lpstr>PowerPoint Presentation</vt:lpstr>
      <vt:lpstr>Class with constructor</vt:lpstr>
      <vt:lpstr>Alternate implementation</vt:lpstr>
      <vt:lpstr>Quantitative analysis</vt:lpstr>
      <vt:lpstr>Quantitative analysis, as a class</vt:lpstr>
      <vt:lpstr>Quantitative analysis, with a constructor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CSE</cp:lastModifiedBy>
  <cp:revision>761</cp:revision>
  <cp:lastPrinted>2016-02-26T17:24:58Z</cp:lastPrinted>
  <dcterms:created xsi:type="dcterms:W3CDTF">2012-06-20T04:14:54Z</dcterms:created>
  <dcterms:modified xsi:type="dcterms:W3CDTF">2016-02-29T18:55:26Z</dcterms:modified>
</cp:coreProperties>
</file>