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90" r:id="rId3"/>
    <p:sldId id="291" r:id="rId4"/>
    <p:sldId id="292" r:id="rId5"/>
    <p:sldId id="293" r:id="rId6"/>
    <p:sldId id="294" r:id="rId7"/>
    <p:sldId id="295" r:id="rId8"/>
  </p:sldIdLst>
  <p:sldSz cx="9144000" cy="6858000" type="screen4x3"/>
  <p:notesSz cx="6858000" cy="9144000"/>
  <p:custDataLst>
    <p:tags r:id="rId10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23A8A"/>
    <a:srgbClr val="DC62E1"/>
    <a:srgbClr val="859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84" d="100"/>
          <a:sy n="84" d="100"/>
        </p:scale>
        <p:origin x="-19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6E28EE-BA29-4401-BD5A-7C6D018C3FE2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265537-8977-4085-8470-8324F5D5AD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5259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BB278CCF-B7EB-4025-A076-44858CCF5A86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8648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C360614-7F64-43B0-BA74-B329658E383C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42177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6AD9E0-7382-4D01-B96B-86235B358379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757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14AE8ED-AE57-481F-AEA2-F242D7969F37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0555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192E4AC-3671-4064-B10B-1AA598F56DA0}" type="datetime1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2701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4648E073-D6EA-4BF0-9D6D-4E19C53B9E0B}" type="datetime1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819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EE16943-E3EA-4EF3-8E51-BFD60088578E}" type="datetime1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660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0D51F0A-6C8A-4DF3-A6C2-1FE56FD63CB6}" type="datetime1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316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8200AF9-A324-4519-B0D7-C1FA917BF2B0}" type="datetime1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881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3FA8EF9-66B5-4FBE-A5E0-5C7852439D1E}" type="datetime1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5422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11BB75-EC1D-41AD-B7D4-B2375CD3CAEF}" type="datetime1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88605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8CE558-C476-4373-B415-9E6F3874DD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034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7030A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4.xml"/><Relationship Id="rId2" Type="http://schemas.openxmlformats.org/officeDocument/2006/relationships/tags" Target="../tags/tag3.xml"/><Relationship Id="rId1" Type="http://schemas.openxmlformats.org/officeDocument/2006/relationships/tags" Target="../tags/tag2.xml"/><Relationship Id="rId4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tags" Target="../tags/tag7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3" Type="http://schemas.openxmlformats.org/officeDocument/2006/relationships/tags" Target="../tags/tag10.xml"/><Relationship Id="rId7" Type="http://schemas.openxmlformats.org/officeDocument/2006/relationships/tags" Target="../tags/tag14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6" Type="http://schemas.openxmlformats.org/officeDocument/2006/relationships/tags" Target="../tags/tag13.xml"/><Relationship Id="rId5" Type="http://schemas.openxmlformats.org/officeDocument/2006/relationships/tags" Target="../tags/tag12.xml"/><Relationship Id="rId4" Type="http://schemas.openxmlformats.org/officeDocument/2006/relationships/tags" Target="../tags/tag1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tags" Target="../tags/tag22.xml"/><Relationship Id="rId3" Type="http://schemas.openxmlformats.org/officeDocument/2006/relationships/tags" Target="../tags/tag17.xml"/><Relationship Id="rId7" Type="http://schemas.openxmlformats.org/officeDocument/2006/relationships/tags" Target="../tags/tag21.xml"/><Relationship Id="rId2" Type="http://schemas.openxmlformats.org/officeDocument/2006/relationships/tags" Target="../tags/tag16.xml"/><Relationship Id="rId1" Type="http://schemas.openxmlformats.org/officeDocument/2006/relationships/tags" Target="../tags/tag15.xml"/><Relationship Id="rId6" Type="http://schemas.openxmlformats.org/officeDocument/2006/relationships/tags" Target="../tags/tag20.xml"/><Relationship Id="rId5" Type="http://schemas.openxmlformats.org/officeDocument/2006/relationships/tags" Target="../tags/tag19.xml"/><Relationship Id="rId4" Type="http://schemas.openxmlformats.org/officeDocument/2006/relationships/tags" Target="../tags/tag18.xml"/><Relationship Id="rId9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5" Type="http://schemas.openxmlformats.org/officeDocument/2006/relationships/image" Target="../media/image1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5" Type="http://schemas.openxmlformats.org/officeDocument/2006/relationships/image" Target="../media/image2.jpeg"/><Relationship Id="rId4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6" Type="http://schemas.openxmlformats.org/officeDocument/2006/relationships/image" Target="../media/image3.gif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3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1524000" y="2667000"/>
            <a:ext cx="5410200" cy="933451"/>
          </a:xfrm>
        </p:spPr>
        <p:txBody>
          <a:bodyPr>
            <a:normAutofit/>
          </a:bodyPr>
          <a:lstStyle/>
          <a:p>
            <a:r>
              <a:rPr lang="en-US" dirty="0" smtClean="0"/>
              <a:t>Visualization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990600" y="38862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UW CSE 160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Winter 2016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418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matplotlib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Strives </a:t>
            </a:r>
            <a:r>
              <a:rPr lang="en-US" dirty="0"/>
              <a:t>to emulate </a:t>
            </a:r>
            <a:r>
              <a:rPr lang="en-US" dirty="0" smtClean="0"/>
              <a:t>MATLAB</a:t>
            </a:r>
          </a:p>
          <a:p>
            <a:pPr lvl="1"/>
            <a:r>
              <a:rPr lang="en-US" dirty="0" smtClean="0"/>
              <a:t>Pro:  familiar to MATLAB users</a:t>
            </a:r>
          </a:p>
          <a:p>
            <a:pPr lvl="1"/>
            <a:r>
              <a:rPr lang="en-US" dirty="0" smtClean="0"/>
              <a:t>Pro:  powerful</a:t>
            </a:r>
          </a:p>
          <a:p>
            <a:pPr lvl="1"/>
            <a:r>
              <a:rPr lang="en-US" dirty="0" smtClean="0"/>
              <a:t>Con:  not the best design for a plotting library</a:t>
            </a:r>
            <a:endParaRPr lang="en-US" dirty="0"/>
          </a:p>
          <a:p>
            <a:r>
              <a:rPr lang="en-US" dirty="0" smtClean="0"/>
              <a:t>One </a:t>
            </a:r>
            <a:r>
              <a:rPr lang="en-US" dirty="0"/>
              <a:t>important function for </a:t>
            </a:r>
            <a:r>
              <a:rPr lang="en-US" dirty="0" smtClean="0"/>
              <a:t>HW6: </a:t>
            </a:r>
            <a:endParaRPr lang="en-US" dirty="0"/>
          </a:p>
          <a:p>
            <a:pPr marL="0" indent="0">
              <a:buNone/>
            </a:pPr>
            <a:endParaRPr lang="en-US" sz="2400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sz="2400" b="1" dirty="0">
                <a:latin typeface="Courier New"/>
                <a:cs typeface="Courier New"/>
              </a:rPr>
              <a:t>plot(</a:t>
            </a:r>
            <a:r>
              <a:rPr lang="en-US" sz="2400" b="1" dirty="0" err="1">
                <a:latin typeface="Courier New"/>
                <a:cs typeface="Courier New"/>
              </a:rPr>
              <a:t>xvalues</a:t>
            </a:r>
            <a:r>
              <a:rPr lang="en-US" sz="2400" b="1" dirty="0">
                <a:latin typeface="Courier New"/>
                <a:cs typeface="Courier New"/>
              </a:rPr>
              <a:t>, </a:t>
            </a:r>
            <a:r>
              <a:rPr lang="en-US" sz="2400" b="1" dirty="0" err="1">
                <a:latin typeface="Courier New"/>
                <a:cs typeface="Courier New"/>
              </a:rPr>
              <a:t>yvalues</a:t>
            </a:r>
            <a:r>
              <a:rPr lang="en-US" sz="2400" b="1" dirty="0">
                <a:latin typeface="Courier New"/>
                <a:cs typeface="Courier New"/>
              </a:rPr>
              <a:t>)</a:t>
            </a:r>
          </a:p>
          <a:p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8878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en-US"/>
              <a:t>Plot</a:t>
            </a:r>
          </a:p>
        </p:txBody>
      </p:sp>
      <p:sp>
        <p:nvSpPr>
          <p:cNvPr id="4" name="Rectangle 3"/>
          <p:cNvSpPr/>
          <p:nvPr>
            <p:custDataLst>
              <p:tags r:id="rId2"/>
            </p:custDataLst>
          </p:nvPr>
        </p:nvSpPr>
        <p:spPr>
          <a:xfrm>
            <a:off x="838200" y="1676400"/>
            <a:ext cx="6096000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import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matplotlib.pyplot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as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plt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 = [1,2,3,4,5]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#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= [x**2 for x in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]</a:t>
            </a: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y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= []</a:t>
            </a:r>
          </a:p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for x in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:</a:t>
            </a:r>
          </a:p>
          <a:p>
            <a:r>
              <a:rPr lang="en-US" b="1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ys.append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(x**2)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dirty="0" err="1">
                <a:latin typeface="Courier New" pitchFamily="49" charset="0"/>
                <a:cs typeface="Courier New" pitchFamily="49" charset="0"/>
              </a:rPr>
              <a:t>plt.plot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xs</a:t>
            </a:r>
            <a:r>
              <a:rPr lang="en-US" b="1" dirty="0">
                <a:latin typeface="Courier New" pitchFamily="49" charset="0"/>
                <a:cs typeface="Courier New" pitchFamily="49" charset="0"/>
              </a:rPr>
              <a:t>, </a:t>
            </a:r>
            <a:r>
              <a:rPr lang="en-US" b="1" dirty="0" err="1">
                <a:latin typeface="Courier New" pitchFamily="49" charset="0"/>
                <a:cs typeface="Courier New" pitchFamily="49" charset="0"/>
              </a:rPr>
              <a:t>ys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)</a:t>
            </a: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b="1" smtClean="0">
                <a:latin typeface="Courier New" pitchFamily="49" charset="0"/>
                <a:cs typeface="Courier New" pitchFamily="49" charset="0"/>
              </a:rPr>
              <a:t>plt.show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()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  <a:p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3" name="Group 2"/>
          <p:cNvGrpSpPr/>
          <p:nvPr>
            <p:custDataLst>
              <p:tags r:id="rId3"/>
            </p:custDataLst>
          </p:nvPr>
        </p:nvGrpSpPr>
        <p:grpSpPr>
          <a:xfrm>
            <a:off x="990600" y="4201184"/>
            <a:ext cx="4267200" cy="1132816"/>
            <a:chOff x="990600" y="4201184"/>
            <a:chExt cx="4267200" cy="1132816"/>
          </a:xfrm>
        </p:grpSpPr>
        <p:sp>
          <p:nvSpPr>
            <p:cNvPr id="5" name="TextBox 4"/>
            <p:cNvSpPr txBox="1"/>
            <p:nvPr>
              <p:custDataLst>
                <p:tags r:id="rId6"/>
              </p:custDataLst>
            </p:nvPr>
          </p:nvSpPr>
          <p:spPr>
            <a:xfrm>
              <a:off x="1752600" y="4810780"/>
              <a:ext cx="350520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chemeClr val="accent2"/>
                  </a:solidFill>
                </a:rPr>
                <a:t>no return value?</a:t>
              </a:r>
            </a:p>
          </p:txBody>
        </p:sp>
        <p:cxnSp>
          <p:nvCxnSpPr>
            <p:cNvPr id="7" name="Curved Connector 6"/>
            <p:cNvCxnSpPr>
              <a:stCxn id="5" idx="1"/>
            </p:cNvCxnSpPr>
            <p:nvPr>
              <p:custDataLst>
                <p:tags r:id="rId7"/>
              </p:custDataLst>
            </p:nvPr>
          </p:nvCxnSpPr>
          <p:spPr>
            <a:xfrm rot="10800000">
              <a:off x="990600" y="4201184"/>
              <a:ext cx="762000" cy="871206"/>
            </a:xfrm>
            <a:prstGeom prst="curvedConnector2">
              <a:avLst/>
            </a:prstGeom>
            <a:ln>
              <a:solidFill>
                <a:schemeClr val="accent2"/>
              </a:solidFill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" name="TextBox 7"/>
          <p:cNvSpPr txBox="1"/>
          <p:nvPr>
            <p:custDataLst>
              <p:tags r:id="rId4"/>
            </p:custDataLst>
          </p:nvPr>
        </p:nvSpPr>
        <p:spPr>
          <a:xfrm>
            <a:off x="381000" y="5619690"/>
            <a:ext cx="8610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2"/>
                </a:solidFill>
              </a:rPr>
              <a:t>Has a side effect on the figure (like “print” statement)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827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57200" y="381000"/>
            <a:ext cx="8229600" cy="5943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>
                <a:solidFill>
                  <a:srgbClr val="A23A8A"/>
                </a:solidFill>
                <a:latin typeface="Courier New"/>
                <a:cs typeface="Courier New"/>
              </a:rPr>
              <a:t>import </a:t>
            </a:r>
            <a:r>
              <a:rPr lang="en-US" b="1" dirty="0" err="1">
                <a:latin typeface="Courier New"/>
                <a:cs typeface="Courier New"/>
              </a:rPr>
              <a:t>matplotlib.pyplot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>
                <a:solidFill>
                  <a:srgbClr val="A23A8A"/>
                </a:solidFill>
                <a:latin typeface="Courier New"/>
                <a:cs typeface="Courier New"/>
              </a:rPr>
              <a:t>as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plt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err="1" smtClean="0">
                <a:latin typeface="Courier New"/>
                <a:cs typeface="Courier New"/>
              </a:rPr>
              <a:t>xs</a:t>
            </a:r>
            <a:r>
              <a:rPr lang="en-US" b="1" dirty="0" smtClean="0">
                <a:latin typeface="Courier New"/>
                <a:cs typeface="Courier New"/>
              </a:rPr>
              <a:t> = range(-100,110,10)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x2 = [x**2 </a:t>
            </a:r>
            <a:r>
              <a:rPr lang="en-US" b="1" dirty="0" smtClean="0">
                <a:solidFill>
                  <a:srgbClr val="859040"/>
                </a:solidFill>
                <a:latin typeface="Courier New"/>
                <a:cs typeface="Courier New"/>
              </a:rPr>
              <a:t>for</a:t>
            </a:r>
            <a:r>
              <a:rPr lang="en-US" b="1" dirty="0" smtClean="0">
                <a:latin typeface="Courier New"/>
                <a:cs typeface="Courier New"/>
              </a:rPr>
              <a:t> x </a:t>
            </a:r>
            <a:r>
              <a:rPr lang="en-US" b="1" dirty="0" smtClean="0">
                <a:solidFill>
                  <a:srgbClr val="859040"/>
                </a:solidFill>
                <a:latin typeface="Courier New"/>
                <a:cs typeface="Courier New"/>
              </a:rPr>
              <a:t>in</a:t>
            </a:r>
            <a:r>
              <a:rPr lang="en-US" b="1" dirty="0" smtClean="0">
                <a:latin typeface="Courier New"/>
                <a:cs typeface="Courier New"/>
              </a:rPr>
              <a:t> </a:t>
            </a:r>
            <a:r>
              <a:rPr lang="en-US" b="1" dirty="0" err="1" smtClean="0">
                <a:latin typeface="Courier New"/>
                <a:cs typeface="Courier New"/>
              </a:rPr>
              <a:t>xs</a:t>
            </a:r>
            <a:r>
              <a:rPr lang="en-US" b="1" dirty="0" smtClean="0">
                <a:latin typeface="Courier New"/>
                <a:cs typeface="Courier New"/>
              </a:rPr>
              <a:t>]</a:t>
            </a:r>
          </a:p>
          <a:p>
            <a:pPr marL="0" indent="0">
              <a:buNone/>
            </a:pPr>
            <a:r>
              <a:rPr lang="en-US" b="1" dirty="0" smtClean="0">
                <a:latin typeface="Courier New"/>
                <a:cs typeface="Courier New"/>
              </a:rPr>
              <a:t>negx2 </a:t>
            </a:r>
            <a:r>
              <a:rPr lang="en-US" b="1" dirty="0">
                <a:latin typeface="Courier New"/>
                <a:cs typeface="Courier New"/>
              </a:rPr>
              <a:t>= [-x**2 </a:t>
            </a:r>
            <a:r>
              <a:rPr lang="en-US" b="1" dirty="0">
                <a:solidFill>
                  <a:srgbClr val="859040"/>
                </a:solidFill>
                <a:latin typeface="Courier New"/>
                <a:cs typeface="Courier New"/>
              </a:rPr>
              <a:t>for</a:t>
            </a:r>
            <a:r>
              <a:rPr lang="en-US" b="1" dirty="0">
                <a:latin typeface="Courier New"/>
                <a:cs typeface="Courier New"/>
              </a:rPr>
              <a:t> x </a:t>
            </a:r>
            <a:r>
              <a:rPr lang="en-US" b="1" dirty="0">
                <a:solidFill>
                  <a:srgbClr val="859040"/>
                </a:solidFill>
                <a:latin typeface="Courier New"/>
                <a:cs typeface="Courier New"/>
              </a:rPr>
              <a:t>in</a:t>
            </a:r>
            <a:r>
              <a:rPr lang="en-US" b="1" dirty="0">
                <a:latin typeface="Courier New"/>
                <a:cs typeface="Courier New"/>
              </a:rPr>
              <a:t> </a:t>
            </a:r>
            <a:r>
              <a:rPr lang="en-US" b="1" dirty="0" err="1">
                <a:latin typeface="Courier New"/>
                <a:cs typeface="Courier New"/>
              </a:rPr>
              <a:t>xs</a:t>
            </a:r>
            <a:r>
              <a:rPr lang="en-US" b="1" dirty="0">
                <a:latin typeface="Courier New"/>
                <a:cs typeface="Courier New"/>
              </a:rPr>
              <a:t>]</a:t>
            </a: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plt.plot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xs</a:t>
            </a:r>
            <a:r>
              <a:rPr lang="en-US" b="1" dirty="0">
                <a:latin typeface="Courier New"/>
                <a:cs typeface="Courier New"/>
              </a:rPr>
              <a:t>, x2)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plt.plot</a:t>
            </a:r>
            <a:r>
              <a:rPr lang="en-US" b="1" dirty="0">
                <a:latin typeface="Courier New"/>
                <a:cs typeface="Courier New"/>
              </a:rPr>
              <a:t>(</a:t>
            </a:r>
            <a:r>
              <a:rPr lang="en-US" b="1" dirty="0" err="1">
                <a:latin typeface="Courier New"/>
                <a:cs typeface="Courier New"/>
              </a:rPr>
              <a:t>xs</a:t>
            </a:r>
            <a:r>
              <a:rPr lang="en-US" b="1" dirty="0">
                <a:latin typeface="Courier New"/>
                <a:cs typeface="Courier New"/>
              </a:rPr>
              <a:t>, negx2)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plt.xlabel</a:t>
            </a:r>
            <a:r>
              <a:rPr lang="en-US" b="1" dirty="0">
                <a:latin typeface="Courier New"/>
                <a:cs typeface="Courier New"/>
              </a:rPr>
              <a:t>("x")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plt.ylabel</a:t>
            </a:r>
            <a:r>
              <a:rPr lang="en-US" b="1" dirty="0">
                <a:latin typeface="Courier New"/>
                <a:cs typeface="Courier New"/>
              </a:rPr>
              <a:t>("y")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plt.ylim</a:t>
            </a:r>
            <a:r>
              <a:rPr lang="en-US" b="1" dirty="0">
                <a:latin typeface="Courier New"/>
                <a:cs typeface="Courier New"/>
              </a:rPr>
              <a:t>(-2000, 2000)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plt.axhline</a:t>
            </a:r>
            <a:r>
              <a:rPr lang="en-US" b="1" dirty="0">
                <a:latin typeface="Courier New"/>
                <a:cs typeface="Courier New"/>
              </a:rPr>
              <a:t>(0)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#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horiz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line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plt.axvline</a:t>
            </a:r>
            <a:r>
              <a:rPr lang="en-US" b="1" dirty="0">
                <a:latin typeface="Courier New"/>
                <a:cs typeface="Courier New"/>
              </a:rPr>
              <a:t>(0) 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# </a:t>
            </a:r>
            <a:r>
              <a:rPr lang="en-US" b="1" dirty="0" err="1">
                <a:solidFill>
                  <a:srgbClr val="0000FF"/>
                </a:solidFill>
                <a:latin typeface="Courier New"/>
                <a:cs typeface="Courier New"/>
              </a:rPr>
              <a:t>vert</a:t>
            </a:r>
            <a:r>
              <a:rPr lang="en-US" b="1" dirty="0">
                <a:solidFill>
                  <a:srgbClr val="0000FF"/>
                </a:solidFill>
                <a:latin typeface="Courier New"/>
                <a:cs typeface="Courier New"/>
              </a:rPr>
              <a:t> line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plt.savefig</a:t>
            </a:r>
            <a:r>
              <a:rPr lang="en-US" b="1" dirty="0">
                <a:latin typeface="Courier New"/>
                <a:cs typeface="Courier New"/>
              </a:rPr>
              <a:t>("</a:t>
            </a:r>
            <a:r>
              <a:rPr lang="en-US" b="1" dirty="0" smtClean="0">
                <a:latin typeface="Courier New"/>
                <a:cs typeface="Courier New"/>
              </a:rPr>
              <a:t>quad.png</a:t>
            </a:r>
            <a:r>
              <a:rPr lang="en-US" b="1" dirty="0">
                <a:latin typeface="Courier New"/>
                <a:cs typeface="Courier New"/>
              </a:rPr>
              <a:t>")</a:t>
            </a:r>
          </a:p>
          <a:p>
            <a:pPr marL="0" indent="0">
              <a:buNone/>
            </a:pPr>
            <a:r>
              <a:rPr lang="en-US" b="1" dirty="0" err="1">
                <a:latin typeface="Courier New"/>
                <a:cs typeface="Courier New"/>
              </a:rPr>
              <a:t>plt.show</a:t>
            </a:r>
            <a:r>
              <a:rPr lang="en-US" b="1" dirty="0" smtClean="0">
                <a:latin typeface="Courier New"/>
                <a:cs typeface="Courier New"/>
              </a:rPr>
              <a:t>()</a:t>
            </a:r>
            <a:endParaRPr lang="en-US" b="1" dirty="0">
              <a:latin typeface="Courier New"/>
              <a:cs typeface="Courier New"/>
            </a:endParaRPr>
          </a:p>
          <a:p>
            <a:pPr marL="0" indent="0">
              <a:buNone/>
            </a:pPr>
            <a:endParaRPr lang="en-US" b="1" dirty="0">
              <a:latin typeface="Courier New"/>
              <a:cs typeface="Courier New"/>
            </a:endParaRPr>
          </a:p>
        </p:txBody>
      </p:sp>
      <p:sp>
        <p:nvSpPr>
          <p:cNvPr id="4" name="TextBox 3"/>
          <p:cNvSpPr txBox="1"/>
          <p:nvPr>
            <p:custDataLst>
              <p:tags r:id="rId2"/>
            </p:custDataLst>
          </p:nvPr>
        </p:nvSpPr>
        <p:spPr>
          <a:xfrm>
            <a:off x="6477000" y="3620869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Incrementally modify the figure.</a:t>
            </a:r>
          </a:p>
        </p:txBody>
      </p:sp>
      <p:sp>
        <p:nvSpPr>
          <p:cNvPr id="5" name="Right Brace 4"/>
          <p:cNvSpPr/>
          <p:nvPr>
            <p:custDataLst>
              <p:tags r:id="rId3"/>
            </p:custDataLst>
          </p:nvPr>
        </p:nvSpPr>
        <p:spPr>
          <a:xfrm>
            <a:off x="5943600" y="2667000"/>
            <a:ext cx="457200" cy="2667000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>
            <p:custDataLst>
              <p:tags r:id="rId4"/>
            </p:custDataLst>
          </p:nvPr>
        </p:nvSpPr>
        <p:spPr>
          <a:xfrm>
            <a:off x="6477000" y="5734756"/>
            <a:ext cx="2971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Show it on the screen</a:t>
            </a:r>
          </a:p>
        </p:txBody>
      </p:sp>
      <p:sp>
        <p:nvSpPr>
          <p:cNvPr id="7" name="Right Brace 6"/>
          <p:cNvSpPr/>
          <p:nvPr>
            <p:custDataLst>
              <p:tags r:id="rId5"/>
            </p:custDataLst>
          </p:nvPr>
        </p:nvSpPr>
        <p:spPr>
          <a:xfrm>
            <a:off x="5943600" y="5785555"/>
            <a:ext cx="457200" cy="304800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>
            <p:custDataLst>
              <p:tags r:id="rId6"/>
            </p:custDataLst>
          </p:nvPr>
        </p:nvSpPr>
        <p:spPr>
          <a:xfrm>
            <a:off x="5943600" y="5415845"/>
            <a:ext cx="457200" cy="304800"/>
          </a:xfrm>
          <a:prstGeom prst="rightBrace">
            <a:avLst/>
          </a:prstGeom>
          <a:ln>
            <a:solidFill>
              <a:schemeClr val="accent2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>
            <p:custDataLst>
              <p:tags r:id="rId7"/>
            </p:custDataLst>
          </p:nvPr>
        </p:nvSpPr>
        <p:spPr>
          <a:xfrm>
            <a:off x="6454423" y="5342466"/>
            <a:ext cx="2895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solidFill>
                  <a:schemeClr val="accent2"/>
                </a:solidFill>
              </a:rPr>
              <a:t>Save your figure to a file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420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icture 43.png"/>
          <p:cNvPicPr>
            <a:picLocks noChangeAspect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609600"/>
            <a:ext cx="8743555" cy="4495800"/>
          </a:xfrm>
          <a:prstGeom prst="rect">
            <a:avLst/>
          </a:prstGeom>
        </p:spPr>
      </p:pic>
      <p:sp>
        <p:nvSpPr>
          <p:cNvPr id="5" name="TextBox 4"/>
          <p:cNvSpPr txBox="1"/>
          <p:nvPr>
            <p:custDataLst>
              <p:tags r:id="rId2"/>
            </p:custDataLst>
          </p:nvPr>
        </p:nvSpPr>
        <p:spPr>
          <a:xfrm>
            <a:off x="609600" y="5715000"/>
            <a:ext cx="731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2"/>
                </a:solidFill>
              </a:rPr>
              <a:t>We can group these options into functions as usual, but remember that they are operating on a global, hidden </a:t>
            </a:r>
            <a:r>
              <a:rPr lang="en-US" dirty="0" smtClean="0">
                <a:solidFill>
                  <a:schemeClr val="accent2"/>
                </a:solidFill>
              </a:rPr>
              <a:t>variable (the figure)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697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http://academic.pgcc.edu/~kroberts/Lecture/Chapter%2014/14-18_CholeraMap_L.jpg"/>
          <p:cNvPicPr>
            <a:picLocks noChangeAspect="1" noChangeArrowheads="1"/>
          </p:cNvPicPr>
          <p:nvPr>
            <p:custDataLst>
              <p:tags r:id="rId1"/>
            </p:custDataLst>
          </p:nvPr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-76200"/>
            <a:ext cx="7162800" cy="736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Rectangle 4"/>
          <p:cNvSpPr/>
          <p:nvPr>
            <p:custDataLst>
              <p:tags r:id="rId2"/>
            </p:custDataLst>
          </p:nvPr>
        </p:nvSpPr>
        <p:spPr>
          <a:xfrm>
            <a:off x="35417" y="228600"/>
            <a:ext cx="4027193" cy="830997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en-US" sz="2400" dirty="0" smtClean="0"/>
              <a:t>1854 London cholera epidemic</a:t>
            </a:r>
          </a:p>
          <a:p>
            <a:r>
              <a:rPr lang="en-US" sz="2400" dirty="0" smtClean="0"/>
              <a:t>Map by Dr</a:t>
            </a:r>
            <a:r>
              <a:rPr lang="en-US" sz="2400" dirty="0"/>
              <a:t>. John </a:t>
            </a:r>
            <a:r>
              <a:rPr lang="en-US" sz="2400" dirty="0" smtClean="0"/>
              <a:t>Snow</a:t>
            </a:r>
            <a:endParaRPr lang="en-US" sz="2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173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Napoleon’s Russian Campaign of 1812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Graphic by </a:t>
            </a:r>
            <a:r>
              <a:rPr lang="en-US" dirty="0"/>
              <a:t>Charles Joseph </a:t>
            </a:r>
            <a:r>
              <a:rPr lang="en-US" dirty="0" err="1"/>
              <a:t>Minard</a:t>
            </a:r>
            <a:endParaRPr lang="en-US" dirty="0"/>
          </a:p>
        </p:txBody>
      </p:sp>
      <p:pic>
        <p:nvPicPr>
          <p:cNvPr id="6146" name="Picture 2" descr="http://www.edwardtufte.com/tufte/graphics/minard_lg.gif"/>
          <p:cNvPicPr>
            <a:picLocks noChangeAspect="1" noChangeArrowheads="1"/>
          </p:cNvPicPr>
          <p:nvPr>
            <p:custDataLst>
              <p:tags r:id="rId3"/>
            </p:custDataLst>
          </p:nvPr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18" y="2247900"/>
            <a:ext cx="9525000" cy="4610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/>
          <a:p>
            <a:fld id="{788CE558-C476-4373-B415-9E6F3874DDF1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233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27288</TotalTime>
  <Words>238</Words>
  <Application>Microsoft Office PowerPoint</Application>
  <PresentationFormat>On-screen Show (4:3)</PresentationFormat>
  <Paragraphs>55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Visualization</vt:lpstr>
      <vt:lpstr>matplotlib</vt:lpstr>
      <vt:lpstr>Plot</vt:lpstr>
      <vt:lpstr>PowerPoint Presentation</vt:lpstr>
      <vt:lpstr>PowerPoint Presentation</vt:lpstr>
      <vt:lpstr>PowerPoint Presentation</vt:lpstr>
      <vt:lpstr>Napoleon’s Russian Campaign of 1812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D Ernst</dc:creator>
  <cp:lastModifiedBy>CSE</cp:lastModifiedBy>
  <cp:revision>629</cp:revision>
  <cp:lastPrinted>2012-07-23T05:21:44Z</cp:lastPrinted>
  <dcterms:created xsi:type="dcterms:W3CDTF">2012-06-20T04:14:54Z</dcterms:created>
  <dcterms:modified xsi:type="dcterms:W3CDTF">2016-02-17T07:06:28Z</dcterms:modified>
</cp:coreProperties>
</file>