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3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4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5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6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7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2" r:id="rId2"/>
    <p:sldId id="344" r:id="rId3"/>
    <p:sldId id="345" r:id="rId4"/>
    <p:sldId id="351" r:id="rId5"/>
    <p:sldId id="352" r:id="rId6"/>
    <p:sldId id="348" r:id="rId7"/>
    <p:sldId id="341" r:id="rId8"/>
    <p:sldId id="346" r:id="rId9"/>
    <p:sldId id="347" r:id="rId10"/>
    <p:sldId id="343" r:id="rId11"/>
    <p:sldId id="350" r:id="rId12"/>
    <p:sldId id="349" r:id="rId13"/>
    <p:sldId id="321" r:id="rId14"/>
    <p:sldId id="317" r:id="rId15"/>
    <p:sldId id="316" r:id="rId16"/>
    <p:sldId id="353" r:id="rId17"/>
    <p:sldId id="339" r:id="rId18"/>
  </p:sldIdLst>
  <p:sldSz cx="9144000" cy="6858000" type="screen4x3"/>
  <p:notesSz cx="6997700" cy="92837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778" autoAdjust="0"/>
  </p:normalViewPr>
  <p:slideViewPr>
    <p:cSldViewPr>
      <p:cViewPr varScale="1">
        <p:scale>
          <a:sx n="59" d="100"/>
          <a:sy n="59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slide 3, come back to this slide. Q: which of these lines are reassigning</a:t>
            </a:r>
            <a:r>
              <a:rPr lang="en-US" baseline="0" dirty="0" smtClean="0"/>
              <a:t> a variable vs. mutating an object?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0311">
              <a:defRPr/>
            </a:pPr>
            <a:r>
              <a:rPr lang="en-US" dirty="0" smtClean="0"/>
              <a:t>A: Depends!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	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[1, 2, 3, 4] is [1, 2, 3, 4]</a:t>
            </a:r>
          </a:p>
          <a:p>
            <a:r>
              <a:rPr lang="en-US" dirty="0" smtClean="0"/>
              <a:t>print [1, 2, 3, 4] == [1, 2, 3, 4]</a:t>
            </a:r>
          </a:p>
          <a:p>
            <a:r>
              <a:rPr lang="en-US" dirty="0" smtClean="0"/>
              <a:t>print id([1, 2, 3, 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even discuss</a:t>
            </a:r>
            <a:r>
              <a:rPr lang="en-US" baseline="0" dirty="0" smtClean="0"/>
              <a:t> these functions?  Students shouldn’t use them</a:t>
            </a:r>
          </a:p>
          <a:p>
            <a:pPr marL="0" lvl="2" defTabSz="930311">
              <a:defRPr/>
            </a:pPr>
            <a:r>
              <a:rPr lang="en-US" dirty="0" smtClean="0"/>
              <a:t>id(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identity</a:t>
            </a:r>
          </a:p>
          <a:p>
            <a:pPr marL="0" lvl="2" defTabSz="930311">
              <a:defRPr/>
            </a:pPr>
            <a:r>
              <a:rPr lang="en-US" dirty="0" smtClean="0"/>
              <a:t>type(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type</a:t>
            </a:r>
          </a:p>
          <a:p>
            <a:pPr marL="0" lvl="2" defTabSz="930311"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D60D3-1FD3-4596-BD6D-DE66BCDFC48C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69B3F4-813B-46EB-B739-058B98D36E21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CAB5C2-98FD-485A-A700-B929038DDAEA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7961A-CB5D-4DF8-9BB2-965EE80FC722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41E1A-980F-49E1-BF5E-E619ADDA3268}" type="datetime1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854609-5010-457F-99F0-5E01C8EEB1C2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EAAFB-7D4A-4D17-B6CF-C9C92AF10BD4}" type="datetime1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212E45-0FC8-4D3D-85E4-03417726285C}" type="datetime1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C9732-F09F-4F83-B3FC-53727E7697CA}" type="datetime1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1B8B0-101A-4B7C-8104-5E565B8D8F6F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C684DB-6B30-41E9-985B-F884893A307A}" type="datetime1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8.xml"/><Relationship Id="rId21" Type="http://schemas.openxmlformats.org/officeDocument/2006/relationships/tags" Target="../tags/tag66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5" Type="http://schemas.openxmlformats.org/officeDocument/2006/relationships/tags" Target="../tags/tag70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20" Type="http://schemas.openxmlformats.org/officeDocument/2006/relationships/tags" Target="../tags/tag65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24" Type="http://schemas.openxmlformats.org/officeDocument/2006/relationships/tags" Target="../tags/tag69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10" Type="http://schemas.openxmlformats.org/officeDocument/2006/relationships/tags" Target="../tags/tag55.xml"/><Relationship Id="rId19" Type="http://schemas.openxmlformats.org/officeDocument/2006/relationships/tags" Target="../tags/tag64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Relationship Id="rId22" Type="http://schemas.openxmlformats.org/officeDocument/2006/relationships/tags" Target="../tags/tag67.xml"/><Relationship Id="rId27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Sharing, mutability, and immutability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Immutable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immutable </a:t>
            </a:r>
            <a:r>
              <a:rPr lang="en-US" dirty="0" err="1" smtClean="0"/>
              <a:t>datatype</a:t>
            </a:r>
            <a:r>
              <a:rPr lang="en-US" dirty="0" smtClean="0"/>
              <a:t> is one that doesn’t have any functions in the third category:</a:t>
            </a:r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Queries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r>
              <a:rPr lang="en-US" dirty="0" smtClean="0"/>
              <a:t>Immutable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string, function, tuple, </a:t>
            </a:r>
            <a:r>
              <a:rPr lang="en-US" i="1" dirty="0" err="1" smtClean="0"/>
              <a:t>frozenset</a:t>
            </a:r>
            <a:endParaRPr lang="en-US" i="1" dirty="0" smtClean="0"/>
          </a:p>
          <a:p>
            <a:r>
              <a:rPr lang="en-US" dirty="0" smtClean="0"/>
              <a:t>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list, dictionary,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</a:t>
            </a:r>
            <a:r>
              <a:rPr lang="en-US" i="1" u="sng" dirty="0" smtClean="0"/>
              <a:t>elements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The set itself is </a:t>
            </a:r>
            <a:r>
              <a:rPr lang="en-US" b="1" dirty="0" smtClean="0"/>
              <a:t>mutable</a:t>
            </a:r>
            <a:r>
              <a:rPr lang="en-US" dirty="0" smtClean="0"/>
              <a:t> (e.g. we can add and remove elements)</a:t>
            </a:r>
            <a:endParaRPr lang="en-US" dirty="0"/>
          </a:p>
          <a:p>
            <a:r>
              <a:rPr lang="en-US" b="1" dirty="0" smtClean="0"/>
              <a:t>Goal</a:t>
            </a:r>
            <a:r>
              <a:rPr lang="en-US" dirty="0" smtClean="0"/>
              <a:t>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elements </a:t>
            </a:r>
            <a:r>
              <a:rPr lang="en-US" b="1" dirty="0"/>
              <a:t>can violate these </a:t>
            </a:r>
            <a:r>
              <a:rPr lang="en-US" b="1" dirty="0" smtClean="0"/>
              <a:t>goals</a:t>
            </a:r>
          </a:p>
          <a:p>
            <a:r>
              <a:rPr lang="en-US" b="1" dirty="0" smtClean="0"/>
              <a:t>Aside: </a:t>
            </a:r>
            <a:r>
              <a:rPr lang="en-US" i="1" dirty="0" err="1" smtClean="0"/>
              <a:t>frozenset</a:t>
            </a:r>
            <a:r>
              <a:rPr lang="en-US" dirty="0" smtClean="0"/>
              <a:t> must contain immutable values and is itself immutable (cannot add and remove elements)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keys can violate these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data is represented by </a:t>
            </a:r>
            <a:r>
              <a:rPr lang="en-US" i="1" dirty="0" smtClean="0"/>
              <a:t>objects</a:t>
            </a:r>
            <a:endParaRPr lang="en-US" i="1" dirty="0"/>
          </a:p>
          <a:p>
            <a:r>
              <a:rPr lang="en-US" dirty="0"/>
              <a:t>Each object </a:t>
            </a:r>
            <a:r>
              <a:rPr lang="en-US" dirty="0" smtClean="0"/>
              <a:t>has: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identity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2"/>
            <a:r>
              <a:rPr lang="en-US" dirty="0" smtClean="0"/>
              <a:t>Think of this as address in memory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/>
              <a:t> </a:t>
            </a:r>
            <a:r>
              <a:rPr lang="en-US" dirty="0" smtClean="0"/>
              <a:t>(but you rarely need to do so)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type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pPr lvl="2"/>
            <a:r>
              <a:rPr lang="en-US" dirty="0" smtClean="0"/>
              <a:t>Can change for </a:t>
            </a:r>
            <a:r>
              <a:rPr lang="en-US" i="1" dirty="0" smtClean="0"/>
              <a:t>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Cannot change for </a:t>
            </a:r>
            <a:r>
              <a:rPr lang="en-US" i="1" dirty="0" smtClean="0"/>
              <a:t>immutable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Immutable</a:t>
            </a:r>
          </a:p>
          <a:p>
            <a:pPr lvl="1"/>
            <a:r>
              <a:rPr lang="en-US" dirty="0"/>
              <a:t>numbers, strings, tuples</a:t>
            </a:r>
          </a:p>
          <a:p>
            <a:r>
              <a:rPr lang="en-US" dirty="0"/>
              <a:t>Mutable</a:t>
            </a:r>
          </a:p>
          <a:p>
            <a:pPr lvl="1"/>
            <a:r>
              <a:rPr lang="en-US" dirty="0" smtClean="0"/>
              <a:t>Lists, sets </a:t>
            </a:r>
            <a:r>
              <a:rPr lang="en-US" dirty="0"/>
              <a:t>and dictionaries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Note: a set is mutable, but a </a:t>
            </a:r>
            <a:r>
              <a:rPr lang="en-US" sz="2400" i="1">
                <a:solidFill>
                  <a:srgbClr val="FF0000"/>
                </a:solidFill>
              </a:rPr>
              <a:t>frozenset</a:t>
            </a:r>
            <a:r>
              <a:rPr lang="en-US" sz="2400">
                <a:solidFill>
                  <a:srgbClr val="FF0000"/>
                </a:solidFill>
              </a:rPr>
              <a:t> is immutable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Tuples are </a:t>
            </a:r>
            <a:r>
              <a:rPr lang="en-US" dirty="0" smtClean="0"/>
              <a:t>immutable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8600" y="16764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"""Change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 at the given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position"""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record[position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value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mylist = [1,2,3]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mytuple = (1,2,3)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mylist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mytuple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Increment Example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219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"""increment the count for word"""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uniquewords.has_key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"school")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increment(value):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"""increment the value???"""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value = value + 1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23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Increment </a:t>
            </a:r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for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word"""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uniquewords.has_key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(word):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school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mywords</a:t>
            </a:r>
            <a:endParaRPr lang="en-US" sz="18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'school':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???"""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value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myval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Copying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"e2", "e3", "e4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 smtClean="0"/>
              <a:t>   # make a copy; also “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list1, list2, list3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list1.append("e5")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ist3.append("e7")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list1,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ist1.append("e8")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list1, list2, list3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Variable reassignment vs. Object mutation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7630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Reassigning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b="1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changes a </a:t>
            </a:r>
            <a:r>
              <a:rPr lang="en-US" b="1" i="1" dirty="0" smtClean="0"/>
              <a:t>binding, </a:t>
            </a:r>
            <a:r>
              <a:rPr lang="en-US" dirty="0"/>
              <a:t>it d</a:t>
            </a:r>
            <a:r>
              <a:rPr lang="en-US" dirty="0" smtClean="0"/>
              <a:t>oes not change (mutate) any </a:t>
            </a:r>
            <a:r>
              <a:rPr lang="en-US" b="1" dirty="0" smtClean="0"/>
              <a:t>object </a:t>
            </a:r>
            <a:endParaRPr lang="en-US" dirty="0" smtClean="0"/>
          </a:p>
          <a:p>
            <a:pPr marL="57150" indent="0">
              <a:buNone/>
            </a:pPr>
            <a:r>
              <a:rPr lang="en-US" sz="2600" dirty="0" smtClean="0"/>
              <a:t>Reassigning is </a:t>
            </a:r>
            <a:r>
              <a:rPr lang="en-US" sz="2600" b="1" dirty="0" smtClean="0"/>
              <a:t>always</a:t>
            </a:r>
            <a:r>
              <a:rPr lang="en-US" sz="2600" dirty="0" smtClean="0"/>
              <a:t> </a:t>
            </a:r>
            <a:r>
              <a:rPr lang="en-US" sz="2600" dirty="0"/>
              <a:t>done via the </a:t>
            </a:r>
            <a:r>
              <a:rPr lang="en-US" sz="2600" dirty="0" smtClean="0"/>
              <a:t>syntax: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my</a:t>
            </a:r>
            <a:r>
              <a:rPr lang="en-US" sz="2200" b="1" i="1" u="sng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expr		size = 6	</a:t>
            </a:r>
          </a:p>
          <a:p>
            <a:pPr marL="57150" indent="0">
              <a:buNone/>
            </a:pP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				list2 = list1</a:t>
            </a:r>
          </a:p>
          <a:p>
            <a:pPr marL="57150" indent="0">
              <a:buNone/>
            </a:pPr>
            <a:endParaRPr lang="en-US" sz="18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Mutating (changing) an object </a:t>
            </a:r>
            <a:r>
              <a:rPr lang="en-US" dirty="0" smtClean="0"/>
              <a:t>does not change any </a:t>
            </a:r>
            <a:r>
              <a:rPr lang="en-US" b="1" dirty="0" smtClean="0"/>
              <a:t>variable</a:t>
            </a:r>
            <a:r>
              <a:rPr lang="en-US" dirty="0" smtClean="0"/>
              <a:t> binding</a:t>
            </a:r>
          </a:p>
          <a:p>
            <a:pPr marL="0" indent="0">
              <a:buNone/>
            </a:pPr>
            <a:r>
              <a:rPr lang="en-US" sz="2600" u="sng" dirty="0" smtClean="0"/>
              <a:t>Two</a:t>
            </a:r>
            <a:r>
              <a:rPr lang="en-US" sz="2600" dirty="0" smtClean="0"/>
              <a:t> syntaxes</a:t>
            </a:r>
            <a:r>
              <a:rPr lang="en-US" sz="2600" dirty="0"/>
              <a:t>:			</a:t>
            </a:r>
            <a:r>
              <a:rPr lang="en-US" sz="2600" dirty="0" smtClean="0"/>
              <a:t>Examples</a:t>
            </a:r>
            <a:r>
              <a:rPr lang="en-US" sz="2600" dirty="0"/>
              <a:t>: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[3] 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…)		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324599" y="4267200"/>
            <a:ext cx="2765989" cy="92333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Changes </a:t>
            </a:r>
            <a:r>
              <a:rPr lang="en-US" dirty="0" smtClean="0"/>
              <a:t>something about the </a:t>
            </a:r>
            <a:r>
              <a:rPr lang="en-US" i="1" dirty="0" smtClean="0"/>
              <a:t>object</a:t>
            </a:r>
            <a:r>
              <a:rPr lang="en-US" dirty="0" smtClean="0"/>
              <a:t>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</a:t>
            </a:r>
            <a:r>
              <a:rPr lang="en-US" dirty="0"/>
              <a:t>to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324600" y="2362200"/>
            <a:ext cx="2167345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Changes what the variables </a:t>
            </a:r>
          </a:p>
          <a:p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size </a:t>
            </a:r>
            <a:r>
              <a:rPr lang="en-US" dirty="0" smtClean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list2 </a:t>
            </a:r>
            <a:r>
              <a:rPr lang="en-US" dirty="0" smtClean="0"/>
              <a:t>are bound to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533400" y="3733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and 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Every </a:t>
            </a:r>
            <a:r>
              <a:rPr lang="en-US" b="1" dirty="0" smtClean="0"/>
              <a:t>expression</a:t>
            </a:r>
            <a:r>
              <a:rPr lang="en-US" dirty="0" smtClean="0"/>
              <a:t>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 smtClean="0"/>
              <a:t>It might be a value that already exists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evaluates to a </a:t>
            </a:r>
            <a:r>
              <a:rPr lang="en-US" b="1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[3, 1, 4, 1, 5, 9]</a:t>
            </a:r>
          </a:p>
          <a:p>
            <a:pPr marL="457200" lvl="1" indent="0">
              <a:buNone/>
            </a:pPr>
            <a:r>
              <a:rPr lang="en-US" dirty="0" smtClean="0"/>
              <a:t>	[</a:t>
            </a:r>
            <a:r>
              <a:rPr lang="en-US" dirty="0"/>
              <a:t>3, 1, </a:t>
            </a:r>
            <a:r>
              <a:rPr lang="en-US" dirty="0" smtClean="0"/>
              <a:t>4] + [1</a:t>
            </a:r>
            <a:r>
              <a:rPr lang="en-US" dirty="0"/>
              <a:t>, 5, </a:t>
            </a:r>
            <a:r>
              <a:rPr lang="en-US" dirty="0" smtClean="0"/>
              <a:t>9]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mylist</a:t>
            </a:r>
            <a:r>
              <a:rPr lang="en-US" dirty="0" smtClean="0"/>
              <a:t> = [[</a:t>
            </a:r>
            <a:r>
              <a:rPr lang="en-US" dirty="0"/>
              <a:t>3, 1], [4, 1</a:t>
            </a:r>
            <a:r>
              <a:rPr lang="en-US" dirty="0" smtClean="0"/>
              <a:t>]] # right hand side is a constructor</a:t>
            </a: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expression evaluates to an </a:t>
            </a:r>
            <a:r>
              <a:rPr lang="en-US" b="1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mylist</a:t>
            </a:r>
            <a:r>
              <a:rPr lang="en-US" dirty="0" smtClean="0"/>
              <a:t>[1]</a:t>
            </a:r>
          </a:p>
          <a:p>
            <a:r>
              <a:rPr lang="en-US" dirty="0" smtClean="0"/>
              <a:t>What does a function call evaluate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 aside:  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Possibly misleading notation: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accurate, but more verbose, notation: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8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9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0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1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2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 object’s </a:t>
            </a:r>
            <a:r>
              <a:rPr lang="en-US" b="1" dirty="0" smtClean="0"/>
              <a:t>identity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Can think of it as its </a:t>
            </a:r>
            <a:r>
              <a:rPr lang="en-US" b="1" dirty="0" smtClean="0"/>
              <a:t>address in memory</a:t>
            </a:r>
          </a:p>
          <a:p>
            <a:r>
              <a:rPr lang="en-US" dirty="0" smtClean="0"/>
              <a:t>Its value of the object (the thing it represents) may change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dirty="0" smtClean="0"/>
              <a:t> 		⇒   True 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 to the </a:t>
            </a:r>
            <a:r>
              <a:rPr lang="en-US" i="1" u="sng" dirty="0" smtClean="0"/>
              <a:t>exact same object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True</a:t>
            </a:r>
          </a:p>
          <a:p>
            <a:pPr marL="0" indent="0">
              <a:buNone/>
            </a:pPr>
            <a:r>
              <a:rPr lang="en-US" dirty="0" smtClean="0"/>
              <a:t>		The </a:t>
            </a:r>
            <a:r>
              <a:rPr lang="en-US" dirty="0" smtClean="0"/>
              <a:t>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to is </a:t>
            </a:r>
            <a:r>
              <a:rPr lang="en-US" u="sng" dirty="0" smtClean="0"/>
              <a:t>equal to </a:t>
            </a:r>
            <a:r>
              <a:rPr lang="en-US" dirty="0" smtClean="0"/>
              <a:t>the object [1,2,3,4]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(but they are two different objects)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False</a:t>
            </a:r>
          </a:p>
          <a:p>
            <a:pPr marL="0" indent="0">
              <a:buNone/>
            </a:pPr>
            <a:r>
              <a:rPr lang="en-US" dirty="0" smtClean="0"/>
              <a:t>		The </a:t>
            </a:r>
            <a:r>
              <a:rPr lang="en-US" dirty="0" smtClean="0"/>
              <a:t>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b="1" i="1" u="sng" dirty="0" smtClean="0"/>
              <a:t>not</a:t>
            </a:r>
            <a:r>
              <a:rPr lang="en-US" i="1" u="sng" dirty="0" smtClean="0"/>
              <a:t> the exact same object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object </a:t>
            </a:r>
            <a:r>
              <a:rPr lang="en-US" dirty="0"/>
              <a:t>[1,2,3,4]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object identity test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 smtClean="0"/>
              <a:t>” is rarely used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type and variable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object’s</a:t>
            </a:r>
            <a:r>
              <a:rPr lang="en-US" dirty="0" smtClean="0"/>
              <a:t> </a:t>
            </a:r>
            <a:r>
              <a:rPr lang="en-US" u="sng" dirty="0" smtClean="0"/>
              <a:t>type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variable</a:t>
            </a:r>
            <a:r>
              <a:rPr lang="en-US" dirty="0" smtClean="0"/>
              <a:t> can get rebound to a value of a different type</a:t>
            </a:r>
          </a:p>
          <a:p>
            <a:endParaRPr lang="en-US" sz="1100" dirty="0" smtClean="0"/>
          </a:p>
          <a:p>
            <a:pPr marL="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Example:  The </a:t>
            </a:r>
            <a:r>
              <a:rPr lang="en-US" sz="2000" dirty="0"/>
              <a:t>variable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/>
              <a:t>can be bound to an </a:t>
            </a:r>
            <a:r>
              <a:rPr lang="en-US" sz="2000" dirty="0" err="1"/>
              <a:t>int</a:t>
            </a:r>
            <a:r>
              <a:rPr lang="en-US" sz="2000" dirty="0"/>
              <a:t> or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5			</a:t>
            </a:r>
            <a:r>
              <a:rPr lang="en-US" sz="2000" dirty="0" smtClean="0"/>
              <a:t>5 </a:t>
            </a:r>
            <a:r>
              <a:rPr lang="en-US" sz="2000" dirty="0"/>
              <a:t>is always an </a:t>
            </a:r>
            <a:r>
              <a:rPr lang="en-US" sz="2000" dirty="0" err="1" smtClean="0"/>
              <a:t>int</a:t>
            </a:r>
            <a:endParaRPr lang="en-US" sz="2000" dirty="0"/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dirty="0"/>
              <a:t>is always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type</a:t>
            </a:r>
            <a:r>
              <a:rPr lang="en-US" dirty="0" smtClean="0"/>
              <a:t> indicates: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operations are allowed</a:t>
            </a:r>
          </a:p>
          <a:p>
            <a:pPr lvl="1"/>
            <a:r>
              <a:rPr lang="en-US" dirty="0"/>
              <a:t>the set </a:t>
            </a:r>
            <a:r>
              <a:rPr lang="en-US" dirty="0" smtClean="0"/>
              <a:t>of representable values</a:t>
            </a:r>
          </a:p>
          <a:p>
            <a:pPr lvl="1"/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type(object) </a:t>
            </a:r>
            <a:r>
              <a:rPr lang="en-US" dirty="0" smtClean="0"/>
              <a:t>returns the type of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tuple represents </a:t>
            </a:r>
            <a:r>
              <a:rPr lang="en-US" dirty="0"/>
              <a:t>an ordered sequence of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30580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30580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30580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30596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30580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905678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tuple</a:t>
            </a:r>
            <a:endParaRPr lang="en-US" sz="800" dirty="0"/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8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9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20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1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2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3975556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tuple</a:t>
            </a:r>
            <a:endParaRPr lang="en-US" sz="8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Constructors</a:t>
            </a:r>
          </a:p>
          <a:p>
            <a:pPr marL="857250" lvl="1" indent="-457200"/>
            <a:r>
              <a:rPr lang="en-US" dirty="0" smtClean="0"/>
              <a:t>Literals:  Just like lists, but round the square brackets</a:t>
            </a:r>
          </a:p>
          <a:p>
            <a:pPr marL="40005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857250" lvl="1" indent="-457200"/>
            <a:r>
              <a:rPr lang="en-US" dirty="0" smtClean="0"/>
              <a:t>Also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(3, 1) + (4, 1)  </a:t>
            </a:r>
            <a:r>
              <a:rPr lang="en-US" dirty="0" smtClean="0"/>
              <a:t>=&gt;  (3, 1, 4, 1),  etc.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Queries</a:t>
            </a:r>
          </a:p>
          <a:p>
            <a:pPr marL="857250" lvl="1" indent="-457200"/>
            <a:r>
              <a:rPr lang="en-US" dirty="0" smtClean="0"/>
              <a:t>Just like lists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Mutators</a:t>
            </a:r>
            <a:endParaRPr lang="en-US" dirty="0" smtClean="0"/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9145</TotalTime>
  <Words>1159</Words>
  <Application>Microsoft Office PowerPoint</Application>
  <PresentationFormat>On-screen Show (4:3)</PresentationFormat>
  <Paragraphs>290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Sharing, mutability, and immutability</vt:lpstr>
      <vt:lpstr>Copying and mutation</vt:lpstr>
      <vt:lpstr>Variable reassignment vs. Object mutation</vt:lpstr>
      <vt:lpstr>New and old values</vt:lpstr>
      <vt:lpstr>An aside:  List notation</vt:lpstr>
      <vt:lpstr>Object identity</vt:lpstr>
      <vt:lpstr>Object type and variable type</vt:lpstr>
      <vt:lpstr>New datatype:  tuple</vt:lpstr>
      <vt:lpstr>Tuple operations</vt:lpstr>
      <vt:lpstr>Immutable datatype</vt:lpstr>
      <vt:lpstr>Not every value may be placed in a set</vt:lpstr>
      <vt:lpstr>Not every value is allowed to be a key in a dictionary</vt:lpstr>
      <vt:lpstr>Python’s Data Model</vt:lpstr>
      <vt:lpstr>Mutable and Immutable Types</vt:lpstr>
      <vt:lpstr>Tuples are immutable Lists are mutable</vt:lpstr>
      <vt:lpstr>Increment Example</vt:lpstr>
      <vt:lpstr>Increment Example (cont.)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488</cp:revision>
  <cp:lastPrinted>2016-01-29T19:51:01Z</cp:lastPrinted>
  <dcterms:created xsi:type="dcterms:W3CDTF">2012-06-20T04:14:54Z</dcterms:created>
  <dcterms:modified xsi:type="dcterms:W3CDTF">2016-01-29T19:54:12Z</dcterms:modified>
</cp:coreProperties>
</file>