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3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4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5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6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7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notesSlides/notesSlide8.xml" ContentType="application/vnd.openxmlformats-officedocument.presentationml.notesSlide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6" r:id="rId4"/>
    <p:sldId id="262" r:id="rId5"/>
    <p:sldId id="267" r:id="rId6"/>
    <p:sldId id="277" r:id="rId7"/>
    <p:sldId id="280" r:id="rId8"/>
    <p:sldId id="263" r:id="rId9"/>
    <p:sldId id="268" r:id="rId10"/>
    <p:sldId id="281" r:id="rId11"/>
    <p:sldId id="279" r:id="rId12"/>
    <p:sldId id="284" r:id="rId13"/>
    <p:sldId id="270" r:id="rId14"/>
    <p:sldId id="269" r:id="rId15"/>
    <p:sldId id="264" r:id="rId16"/>
    <p:sldId id="271" r:id="rId17"/>
    <p:sldId id="272" r:id="rId18"/>
    <p:sldId id="273" r:id="rId19"/>
    <p:sldId id="265" r:id="rId20"/>
    <p:sldId id="274" r:id="rId21"/>
    <p:sldId id="283" r:id="rId22"/>
    <p:sldId id="275" r:id="rId23"/>
    <p:sldId id="282" r:id="rId24"/>
    <p:sldId id="276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653" autoAdjust="0"/>
  </p:normalViewPr>
  <p:slideViewPr>
    <p:cSldViewPr>
      <p:cViewPr>
        <p:scale>
          <a:sx n="73" d="100"/>
          <a:sy n="73" d="100"/>
        </p:scale>
        <p:origin x="-3096" y="-10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0E2D5-C740-4095-AA07-D12F22E77BB8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7B398-8A2D-4D94-94CD-459018BFB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1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“Ask questions”:  also, we will be grading on participation.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Introduce</a:t>
            </a:r>
            <a:r>
              <a:rPr lang="en-US" baseline="0" dirty="0" smtClean="0"/>
              <a:t> myself here.  Also Dun-Yu.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30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using  9.0</a:t>
            </a:r>
            <a:r>
              <a:rPr lang="en-US" baseline="0" dirty="0" smtClean="0"/>
              <a:t> instead of 9 as on previous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50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Note: Still using  9.0</a:t>
            </a:r>
            <a:r>
              <a:rPr lang="en-US" baseline="0" dirty="0" smtClean="0"/>
              <a:t> instead of 9 as on previous slide.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71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out the current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31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Empty</a:t>
            </a:r>
            <a:r>
              <a:rPr lang="en-US" baseline="0" dirty="0" smtClean="0"/>
              <a:t> string is like the 0 value in arithmetic – Arabic numerals are a great advance over Roman numerals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6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Photo</a:t>
            </a:r>
            <a:r>
              <a:rPr lang="en-US" baseline="0" dirty="0" smtClean="0"/>
              <a:t> is of George Boole, an English mathematician and logician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26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lecture 3 for what the final</a:t>
            </a:r>
            <a:r>
              <a:rPr lang="en-US" baseline="0" dirty="0" smtClean="0"/>
              <a:t> program should look like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6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C8FA2-5EEA-4F55-8F54-E7224D0313A6}" type="datetime1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794479-B116-42AA-ACD5-1DCC2B7B5AE3}" type="datetime1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0CCDFB-60D2-4392-8CCD-1A73F9296D04}" type="datetime1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4007AD-34B2-4B1D-A829-7A100311D250}" type="datetime1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985E7E-ADB6-4F3A-8208-81E51BD88C2B}" type="datetime1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C3D89-6FED-487E-B33D-44D57B241E91}" type="datetime1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19CC28-EC2B-4F95-AAF4-766E136839FB}" type="datetime1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643792-0996-4C0C-930D-92669F3135B4}" type="datetime1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4F70-D065-4C89-BF26-BF5DDA384549}" type="datetime1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6E58ED-2208-4474-85C9-1DA8763A48B4}" type="datetime1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F2300D-5298-4637-80C5-8039145A1237}" type="datetime1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3" Type="http://schemas.openxmlformats.org/officeDocument/2006/relationships/tags" Target="../tags/tag72.xml"/><Relationship Id="rId7" Type="http://schemas.openxmlformats.org/officeDocument/2006/relationships/tags" Target="../tags/tag76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5" Type="http://schemas.openxmlformats.org/officeDocument/2006/relationships/tags" Target="../tags/tag74.xml"/><Relationship Id="rId10" Type="http://schemas.openxmlformats.org/officeDocument/2006/relationships/hyperlink" Target="http://people.csail.mit.edu/pgbovine/python/tutor.html" TargetMode="External"/><Relationship Id="rId4" Type="http://schemas.openxmlformats.org/officeDocument/2006/relationships/tags" Target="../tags/tag73.xml"/><Relationship Id="rId9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13" Type="http://schemas.openxmlformats.org/officeDocument/2006/relationships/tags" Target="../tags/tag90.xml"/><Relationship Id="rId18" Type="http://schemas.openxmlformats.org/officeDocument/2006/relationships/tags" Target="../tags/tag95.xml"/><Relationship Id="rId3" Type="http://schemas.openxmlformats.org/officeDocument/2006/relationships/tags" Target="../tags/tag80.xml"/><Relationship Id="rId21" Type="http://schemas.openxmlformats.org/officeDocument/2006/relationships/tags" Target="../tags/tag98.xml"/><Relationship Id="rId7" Type="http://schemas.openxmlformats.org/officeDocument/2006/relationships/tags" Target="../tags/tag84.xml"/><Relationship Id="rId12" Type="http://schemas.openxmlformats.org/officeDocument/2006/relationships/tags" Target="../tags/tag89.xml"/><Relationship Id="rId17" Type="http://schemas.openxmlformats.org/officeDocument/2006/relationships/tags" Target="../tags/tag94.xml"/><Relationship Id="rId2" Type="http://schemas.openxmlformats.org/officeDocument/2006/relationships/tags" Target="../tags/tag79.xml"/><Relationship Id="rId16" Type="http://schemas.openxmlformats.org/officeDocument/2006/relationships/tags" Target="../tags/tag93.xml"/><Relationship Id="rId20" Type="http://schemas.openxmlformats.org/officeDocument/2006/relationships/tags" Target="../tags/tag97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tags" Target="../tags/tag88.xml"/><Relationship Id="rId24" Type="http://schemas.openxmlformats.org/officeDocument/2006/relationships/hyperlink" Target="http://people.csail.mit.edu/pgbovine/python/tutor.html" TargetMode="External"/><Relationship Id="rId5" Type="http://schemas.openxmlformats.org/officeDocument/2006/relationships/tags" Target="../tags/tag82.xml"/><Relationship Id="rId15" Type="http://schemas.openxmlformats.org/officeDocument/2006/relationships/tags" Target="../tags/tag92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87.xml"/><Relationship Id="rId19" Type="http://schemas.openxmlformats.org/officeDocument/2006/relationships/tags" Target="../tags/tag96.xml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tags" Target="../tags/tag91.xml"/><Relationship Id="rId22" Type="http://schemas.openxmlformats.org/officeDocument/2006/relationships/tags" Target="../tags/tag9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tags" Target="../tags/tag112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4.xml"/><Relationship Id="rId4" Type="http://schemas.openxmlformats.org/officeDocument/2006/relationships/tags" Target="../tags/tag1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image" Target="../media/image4.jpeg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image" Target="../media/image3.jpe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image" Target="../media/image2.jpeg"/><Relationship Id="rId5" Type="http://schemas.openxmlformats.org/officeDocument/2006/relationships/tags" Target="../tags/tag1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43.xml"/><Relationship Id="rId13" Type="http://schemas.openxmlformats.org/officeDocument/2006/relationships/image" Target="../media/image4.jpeg"/><Relationship Id="rId3" Type="http://schemas.openxmlformats.org/officeDocument/2006/relationships/tags" Target="../tags/tag138.xml"/><Relationship Id="rId7" Type="http://schemas.openxmlformats.org/officeDocument/2006/relationships/tags" Target="../tags/tag142.xml"/><Relationship Id="rId12" Type="http://schemas.openxmlformats.org/officeDocument/2006/relationships/image" Target="../media/image3.jpeg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tags" Target="../tags/tag141.xml"/><Relationship Id="rId11" Type="http://schemas.openxmlformats.org/officeDocument/2006/relationships/image" Target="../media/image2.jpeg"/><Relationship Id="rId5" Type="http://schemas.openxmlformats.org/officeDocument/2006/relationships/tags" Target="../tags/tag14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39.xml"/><Relationship Id="rId9" Type="http://schemas.openxmlformats.org/officeDocument/2006/relationships/tags" Target="../tags/tag144.xml"/><Relationship Id="rId1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6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tags" Target="../tags/tag42.xml"/><Relationship Id="rId26" Type="http://schemas.openxmlformats.org/officeDocument/2006/relationships/notesSlide" Target="../notesSlides/notesSlide3.xml"/><Relationship Id="rId3" Type="http://schemas.openxmlformats.org/officeDocument/2006/relationships/tags" Target="../tags/tag27.xml"/><Relationship Id="rId21" Type="http://schemas.openxmlformats.org/officeDocument/2006/relationships/tags" Target="../tags/tag45.xml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tags" Target="../tags/tag41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6" Type="http://schemas.openxmlformats.org/officeDocument/2006/relationships/tags" Target="../tags/tag40.xml"/><Relationship Id="rId20" Type="http://schemas.openxmlformats.org/officeDocument/2006/relationships/tags" Target="../tags/tag44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24" Type="http://schemas.openxmlformats.org/officeDocument/2006/relationships/tags" Target="../tags/tag48.xml"/><Relationship Id="rId5" Type="http://schemas.openxmlformats.org/officeDocument/2006/relationships/tags" Target="../tags/tag29.xml"/><Relationship Id="rId15" Type="http://schemas.openxmlformats.org/officeDocument/2006/relationships/tags" Target="../tags/tag39.xml"/><Relationship Id="rId23" Type="http://schemas.openxmlformats.org/officeDocument/2006/relationships/tags" Target="../tags/tag47.xml"/><Relationship Id="rId10" Type="http://schemas.openxmlformats.org/officeDocument/2006/relationships/tags" Target="../tags/tag34.xml"/><Relationship Id="rId19" Type="http://schemas.openxmlformats.org/officeDocument/2006/relationships/tags" Target="../tags/tag43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Relationship Id="rId22" Type="http://schemas.openxmlformats.org/officeDocument/2006/relationships/tags" Target="../tags/tag4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5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52.xml"/><Relationship Id="rId9" Type="http://schemas.openxmlformats.org/officeDocument/2006/relationships/tags" Target="../tags/tag5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br>
              <a:rPr lang="en-US" dirty="0" smtClean="0"/>
            </a:br>
            <a:r>
              <a:rPr lang="en-US" dirty="0" smtClean="0"/>
              <a:t>and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2016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52400"/>
            <a:ext cx="1066800" cy="111861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existing variables</a:t>
            </a:r>
            <a:br>
              <a:rPr lang="en-US" dirty="0" smtClean="0"/>
            </a:br>
            <a:r>
              <a:rPr lang="en-US" dirty="0" smtClean="0"/>
              <a:t>(“re-binding” or “re-assigning”)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2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endParaRPr lang="en-US" dirty="0" smtClean="0"/>
          </a:p>
          <a:p>
            <a:pPr marL="514350" indent="-457200"/>
            <a:r>
              <a:rPr lang="en-US" dirty="0" smtClean="0"/>
              <a:t>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” </a:t>
            </a:r>
            <a:r>
              <a:rPr lang="en-US" dirty="0"/>
              <a:t>in an assignment is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a </a:t>
            </a:r>
            <a:r>
              <a:rPr lang="en-US" dirty="0" smtClean="0"/>
              <a:t>promise </a:t>
            </a:r>
            <a:r>
              <a:rPr lang="en-US" dirty="0"/>
              <a:t>of eternal </a:t>
            </a:r>
            <a:r>
              <a:rPr lang="en-US" dirty="0" smtClean="0"/>
              <a:t>equality</a:t>
            </a:r>
          </a:p>
          <a:p>
            <a:pPr marL="914400" lvl="1" indent="-457200"/>
            <a:r>
              <a:rPr lang="en-US" dirty="0" smtClean="0"/>
              <a:t>This is </a:t>
            </a:r>
            <a:r>
              <a:rPr lang="en-US" dirty="0" smtClean="0">
                <a:solidFill>
                  <a:srgbClr val="FF0000"/>
                </a:solidFill>
              </a:rPr>
              <a:t>different</a:t>
            </a:r>
            <a:r>
              <a:rPr lang="en-US" dirty="0" smtClean="0"/>
              <a:t> than the mathematical meaning of “=”</a:t>
            </a:r>
          </a:p>
          <a:p>
            <a:pPr marL="514350" indent="-457200"/>
            <a:r>
              <a:rPr lang="en-US" dirty="0" smtClean="0">
                <a:cs typeface="Courier New" pitchFamily="49" charset="0"/>
              </a:rPr>
              <a:t>Evaluating an expression gives a new (copy of a) number, rather than changing an existing one</a:t>
            </a:r>
            <a:endParaRPr lang="en-US" dirty="0"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676400" y="2362200"/>
            <a:ext cx="3850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600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676400" y="2364581"/>
            <a:ext cx="3850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7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an assignment is executed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right-hand side to a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Store that value in the variable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 = x + 1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z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z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3733800" y="2667000"/>
            <a:ext cx="23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 computer: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37338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5"/>
            </p:custDataLst>
          </p:nvPr>
        </p:nvSpPr>
        <p:spPr>
          <a:xfrm>
            <a:off x="6629400" y="26670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25" name="Rectangle 24"/>
          <p:cNvSpPr/>
          <p:nvPr>
            <p:custDataLst>
              <p:tags r:id="rId6"/>
            </p:custDataLst>
          </p:nvPr>
        </p:nvSpPr>
        <p:spPr>
          <a:xfrm>
            <a:off x="66294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7"/>
            </p:custDataLst>
          </p:nvPr>
        </p:nvSpPr>
        <p:spPr>
          <a:xfrm>
            <a:off x="5486400" y="6135469"/>
            <a:ext cx="35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cs typeface="Courier New" pitchFamily="49" charset="0"/>
              </a:rPr>
              <a:t>To visualize a program’s execution:</a:t>
            </a:r>
            <a:r>
              <a:rPr lang="en-US" dirty="0" smtClean="0">
                <a:hlinkClick r:id="rId10"/>
              </a:rPr>
              <a:t/>
            </a:r>
            <a:br>
              <a:rPr lang="en-US" dirty="0" smtClean="0">
                <a:hlinkClick r:id="rId10"/>
              </a:rPr>
            </a:br>
            <a:r>
              <a:rPr lang="en-US" dirty="0" smtClean="0">
                <a:hlinkClick r:id="rId10"/>
              </a:rPr>
              <a:t>http</a:t>
            </a:r>
            <a:r>
              <a:rPr lang="en-US" dirty="0">
                <a:hlinkClick r:id="rId10"/>
              </a:rPr>
              <a:t>://</a:t>
            </a:r>
            <a:r>
              <a:rPr lang="en-US" dirty="0" smtClean="0">
                <a:hlinkClick r:id="rId10"/>
              </a:rPr>
              <a:t>pythontutor.com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4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an assignment is executed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right-hand side to a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Store that value in the variable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y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 = x + 1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z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z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3733800" y="2667000"/>
            <a:ext cx="23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 computer: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37338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>
            <p:custDataLst>
              <p:tags r:id="rId5"/>
            </p:custDataLst>
          </p:nvPr>
        </p:nvSpPr>
        <p:spPr>
          <a:xfrm>
            <a:off x="152400" y="2653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>
            <p:custDataLst>
              <p:tags r:id="rId6"/>
            </p:custDataLst>
          </p:nvPr>
        </p:nvSpPr>
        <p:spPr>
          <a:xfrm>
            <a:off x="152400" y="3415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>
            <p:custDataLst>
              <p:tags r:id="rId7"/>
            </p:custDataLst>
          </p:nvPr>
        </p:nvSpPr>
        <p:spPr>
          <a:xfrm>
            <a:off x="152400" y="3796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>
            <p:custDataLst>
              <p:tags r:id="rId8"/>
            </p:custDataLst>
          </p:nvPr>
        </p:nvSpPr>
        <p:spPr>
          <a:xfrm>
            <a:off x="152400" y="4191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>
            <p:custDataLst>
              <p:tags r:id="rId9"/>
            </p:custDataLst>
          </p:nvPr>
        </p:nvSpPr>
        <p:spPr>
          <a:xfrm>
            <a:off x="152400" y="4572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>
            <p:custDataLst>
              <p:tags r:id="rId10"/>
            </p:custDataLst>
          </p:nvPr>
        </p:nvSpPr>
        <p:spPr>
          <a:xfrm>
            <a:off x="152400" y="4953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>
            <p:custDataLst>
              <p:tags r:id="rId11"/>
            </p:custDataLst>
          </p:nvPr>
        </p:nvSpPr>
        <p:spPr>
          <a:xfrm>
            <a:off x="152400" y="3034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12"/>
            </p:custDataLst>
          </p:nvPr>
        </p:nvSpPr>
        <p:spPr>
          <a:xfrm>
            <a:off x="6629400" y="26670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66294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3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5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6" name="Right Arrow 25"/>
          <p:cNvSpPr/>
          <p:nvPr>
            <p:custDataLst>
              <p:tags r:id="rId14"/>
            </p:custDataLst>
          </p:nvPr>
        </p:nvSpPr>
        <p:spPr>
          <a:xfrm>
            <a:off x="152400" y="5410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>
            <p:custDataLst>
              <p:tags r:id="rId15"/>
            </p:custDataLst>
          </p:nvPr>
        </p:nvSpPr>
        <p:spPr>
          <a:xfrm>
            <a:off x="152400" y="5791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6"/>
            </p:custDataLst>
          </p:nvPr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x: 2</a:t>
            </a:r>
            <a:endParaRPr lang="en-US" sz="2800" dirty="0"/>
          </a:p>
        </p:txBody>
      </p:sp>
      <p:sp>
        <p:nvSpPr>
          <p:cNvPr id="29" name="TextBox 28"/>
          <p:cNvSpPr txBox="1"/>
          <p:nvPr>
            <p:custDataLst>
              <p:tags r:id="rId17"/>
            </p:custDataLst>
          </p:nvPr>
        </p:nvSpPr>
        <p:spPr>
          <a:xfrm>
            <a:off x="4114800" y="3743980"/>
            <a:ext cx="70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</a:t>
            </a:r>
            <a:r>
              <a:rPr lang="en-US" sz="2800" dirty="0" smtClean="0"/>
              <a:t>: 2</a:t>
            </a:r>
            <a:endParaRPr lang="en-US" sz="2800" dirty="0"/>
          </a:p>
        </p:txBody>
      </p:sp>
      <p:sp>
        <p:nvSpPr>
          <p:cNvPr id="30" name="TextBox 29"/>
          <p:cNvSpPr txBox="1"/>
          <p:nvPr>
            <p:custDataLst>
              <p:tags r:id="rId18"/>
            </p:custDataLst>
          </p:nvPr>
        </p:nvSpPr>
        <p:spPr>
          <a:xfrm>
            <a:off x="4114800" y="4277380"/>
            <a:ext cx="686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z: 3</a:t>
            </a:r>
            <a:endParaRPr lang="en-US" sz="2800" dirty="0"/>
          </a:p>
        </p:txBody>
      </p:sp>
      <p:sp>
        <p:nvSpPr>
          <p:cNvPr id="31" name="Right Arrow 30"/>
          <p:cNvSpPr/>
          <p:nvPr>
            <p:custDataLst>
              <p:tags r:id="rId19"/>
            </p:custDataLst>
          </p:nvPr>
        </p:nvSpPr>
        <p:spPr>
          <a:xfrm>
            <a:off x="152400" y="61584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>
            <p:custDataLst>
              <p:tags r:id="rId20"/>
            </p:custDataLst>
          </p:nvPr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x: 5</a:t>
            </a:r>
            <a:endParaRPr lang="en-US" sz="2800" dirty="0"/>
          </a:p>
        </p:txBody>
      </p:sp>
      <p:sp>
        <p:nvSpPr>
          <p:cNvPr id="8" name="Rectangle 7"/>
          <p:cNvSpPr/>
          <p:nvPr>
            <p:custDataLst>
              <p:tags r:id="rId21"/>
            </p:custDataLst>
          </p:nvPr>
        </p:nvSpPr>
        <p:spPr>
          <a:xfrm>
            <a:off x="5486400" y="6135469"/>
            <a:ext cx="35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cs typeface="Courier New" pitchFamily="49" charset="0"/>
              </a:rPr>
              <a:t>To visualize a program’s execution:</a:t>
            </a:r>
            <a:r>
              <a:rPr lang="en-US" dirty="0" smtClean="0">
                <a:hlinkClick r:id="rId24"/>
              </a:rPr>
              <a:t/>
            </a:r>
            <a:br>
              <a:rPr lang="en-US" dirty="0" smtClean="0">
                <a:hlinkClick r:id="rId24"/>
              </a:rPr>
            </a:br>
            <a:r>
              <a:rPr lang="en-US" dirty="0" smtClean="0">
                <a:hlinkClick r:id="rId24"/>
              </a:rPr>
              <a:t>http</a:t>
            </a:r>
            <a:r>
              <a:rPr lang="en-US" dirty="0">
                <a:hlinkClick r:id="rId24"/>
              </a:rPr>
              <a:t>://</a:t>
            </a:r>
            <a:r>
              <a:rPr lang="en-US" dirty="0" smtClean="0">
                <a:hlinkClick r:id="rId24"/>
              </a:rPr>
              <a:t>pythontutor.com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3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1106E-6 L 0.00069 0.0601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0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/>
      <p:bldP spid="28" grpId="1"/>
      <p:bldP spid="29" grpId="0"/>
      <p:bldP spid="30" grpId="0"/>
      <p:bldP spid="31" grpId="0" animBg="1"/>
      <p:bldP spid="31" grpId="1" animBg="1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expressions:  Conditionals</a:t>
            </a:r>
            <a:br>
              <a:rPr lang="en-US" dirty="0" smtClean="0"/>
            </a:br>
            <a:r>
              <a:rPr lang="en-US" dirty="0" smtClean="0"/>
              <a:t>(value is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&gt;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&lt;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==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100</a:t>
            </a:r>
            <a:r>
              <a:rPr lang="en-US" dirty="0"/>
              <a:t>			# Assignment, </a:t>
            </a:r>
            <a:r>
              <a:rPr lang="en-US" i="1" dirty="0"/>
              <a:t>not</a:t>
            </a:r>
            <a:r>
              <a:rPr lang="en-US" dirty="0"/>
              <a:t> conditional!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22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			# </a:t>
            </a:r>
            <a:r>
              <a:rPr lang="en-US" dirty="0" smtClean="0"/>
              <a:t>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5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100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200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 True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not (x &gt;= 200)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3&lt;4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5&lt;6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4&lt;3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5&lt;6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temp = 72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water_is_liquid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temp &gt; 32 and temp &lt; 212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114800" y="4530578"/>
            <a:ext cx="48768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Numeric operators</a:t>
            </a:r>
            <a:r>
              <a:rPr lang="en-US" sz="2400" dirty="0"/>
              <a:t>: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 smtClean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**</a:t>
            </a:r>
            <a:endParaRPr lang="en-US" sz="2400" dirty="0" smtClean="0"/>
          </a:p>
          <a:p>
            <a:r>
              <a:rPr lang="en-US" sz="2400" dirty="0" smtClean="0"/>
              <a:t>Boolean operators: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not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or</a:t>
            </a:r>
          </a:p>
          <a:p>
            <a:r>
              <a:rPr lang="en-US" sz="2400" dirty="0" smtClean="0"/>
              <a:t>Mixed </a:t>
            </a:r>
            <a:r>
              <a:rPr lang="en-US" sz="2400" dirty="0"/>
              <a:t>operators: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==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3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More expressions: 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 string represents </a:t>
            </a:r>
            <a:r>
              <a:rPr lang="en-US" dirty="0" smtClean="0">
                <a:solidFill>
                  <a:srgbClr val="FF0000"/>
                </a:solidFill>
              </a:rPr>
              <a:t>text</a:t>
            </a:r>
          </a:p>
          <a:p>
            <a:pPr marL="457200" lvl="1" indent="0">
              <a:buNone/>
            </a:pPr>
            <a:r>
              <a:rPr lang="en-US" dirty="0" smtClean="0"/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/>
              <a:t>'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this_class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"CSE 160"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</a:t>
            </a:r>
          </a:p>
          <a:p>
            <a:pPr marL="0" indent="0">
              <a:buNone/>
            </a:pPr>
            <a:r>
              <a:rPr lang="en-US" dirty="0" smtClean="0"/>
              <a:t>Empty string is not the same as an unbound variable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Operations:</a:t>
            </a:r>
          </a:p>
          <a:p>
            <a:r>
              <a:rPr lang="en-US" dirty="0" smtClean="0"/>
              <a:t>Length: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Concatenation: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"Ruth" + 'Anderson'</a:t>
            </a:r>
          </a:p>
          <a:p>
            <a:r>
              <a:rPr lang="en-US" dirty="0" smtClean="0"/>
              <a:t>Containment/searching: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9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3. Different types cannot be </a:t>
            </a:r>
            <a:r>
              <a:rPr lang="en-US" dirty="0" smtClean="0"/>
              <a:t>compared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2077244"/>
            <a:ext cx="4762500" cy="35718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Types of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Integers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-22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44</a:t>
            </a:r>
          </a:p>
          <a:p>
            <a:pPr lvl="1"/>
            <a:r>
              <a:rPr lang="en-US" dirty="0" smtClean="0"/>
              <a:t>Arithmetic is </a:t>
            </a:r>
            <a:r>
              <a:rPr lang="en-US" dirty="0" smtClean="0">
                <a:solidFill>
                  <a:srgbClr val="FF0000"/>
                </a:solidFill>
              </a:rPr>
              <a:t>exact</a:t>
            </a:r>
          </a:p>
          <a:p>
            <a:pPr lvl="1"/>
            <a:r>
              <a:rPr lang="en-US" dirty="0" smtClean="0"/>
              <a:t>Some funny representations: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12345678901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Real numbers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, for “floating point”):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2.718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3.1415</a:t>
            </a:r>
          </a:p>
          <a:p>
            <a:pPr lvl="1"/>
            <a:r>
              <a:rPr lang="en-US" dirty="0" smtClean="0"/>
              <a:t>Arithmetic is </a:t>
            </a:r>
            <a:r>
              <a:rPr lang="en-US" dirty="0" smtClean="0">
                <a:solidFill>
                  <a:srgbClr val="FF0000"/>
                </a:solidFill>
              </a:rPr>
              <a:t>approximate</a:t>
            </a:r>
            <a:r>
              <a:rPr lang="en-US" dirty="0" smtClean="0"/>
              <a:t>, e.g.,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6.022*10**23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Some funny representations: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6.022e+23</a:t>
            </a:r>
            <a:endParaRPr lang="en-US" dirty="0" smtClean="0"/>
          </a:p>
          <a:p>
            <a:r>
              <a:rPr lang="en-US" dirty="0" smtClean="0"/>
              <a:t>Strings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/>
              <a:t>):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"I love Python"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</a:t>
            </a:r>
          </a:p>
          <a:p>
            <a:r>
              <a:rPr lang="en-US" dirty="0" smtClean="0"/>
              <a:t>Truth values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/>
              <a:t>, </a:t>
            </a:r>
            <a:r>
              <a:rPr lang="en-US" dirty="0"/>
              <a:t>for </a:t>
            </a:r>
            <a:r>
              <a:rPr lang="en-US" dirty="0" smtClean="0"/>
              <a:t>“Boolean”):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6" name="Picture 2" descr="http://upload.wikimedia.org/wikipedia/commons/thumb/6/6c/George_Boole.jpg/220px-George_Bool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572000"/>
            <a:ext cx="1594561" cy="194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7620000" y="6477000"/>
            <a:ext cx="1457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George Boole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1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behave differently</a:t>
            </a:r>
            <a:br>
              <a:rPr lang="en-US" dirty="0" smtClean="0"/>
            </a:br>
            <a:r>
              <a:rPr lang="en-US" dirty="0" smtClean="0"/>
              <a:t>on different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3.0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"3" + "4"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"4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# Error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		# Insanity!  (Don’t do this.)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Moral:  Python </a:t>
            </a:r>
            <a:r>
              <a:rPr lang="en-US" i="1" dirty="0" smtClean="0"/>
              <a:t>sometimes</a:t>
            </a:r>
            <a:r>
              <a:rPr lang="en-US" dirty="0" smtClean="0"/>
              <a:t> tells you when you do something that does not make sense.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7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behave differently</a:t>
            </a:r>
            <a:br>
              <a:rPr lang="en-US" dirty="0" smtClean="0"/>
            </a:br>
            <a:r>
              <a:rPr lang="en-US" dirty="0" smtClean="0"/>
              <a:t>on different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			# </a:t>
            </a:r>
            <a:r>
              <a:rPr lang="en-US" dirty="0" smtClean="0"/>
              <a:t>Truncating!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4.0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Type conversion: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float(15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int(15.0)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(15.5)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("15")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(15.5)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float(15) / 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7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 4. A program is a </a:t>
            </a:r>
            <a:r>
              <a:rPr lang="en-US" dirty="0" smtClean="0"/>
              <a:t>recipe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509" y="1600200"/>
            <a:ext cx="6216982" cy="4525963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3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1. Python </a:t>
            </a:r>
            <a:r>
              <a:rPr lang="en-US" sz="2400" dirty="0"/>
              <a:t>is a calculator</a:t>
            </a: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 A </a:t>
            </a:r>
            <a:r>
              <a:rPr lang="en-US" sz="2400" dirty="0"/>
              <a:t>variable is a container</a:t>
            </a:r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4. A </a:t>
            </a:r>
            <a:r>
              <a:rPr lang="en-US" sz="2400" dirty="0"/>
              <a:t>program is a recipe</a:t>
            </a:r>
          </a:p>
        </p:txBody>
      </p:sp>
      <p:sp>
        <p:nvSpPr>
          <p:cNvPr id="8" name="Rectangle 7"/>
          <p:cNvSpPr/>
          <p:nvPr>
            <p:custDataLst>
              <p:tags r:id="rId8"/>
            </p:custDataLst>
          </p:nvPr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3. Different types cannot </a:t>
            </a:r>
            <a:r>
              <a:rPr lang="en-US" sz="2400" dirty="0"/>
              <a:t>be compared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3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program is a sequence of instructions</a:t>
            </a:r>
          </a:p>
          <a:p>
            <a:r>
              <a:rPr lang="en-US" dirty="0" smtClean="0"/>
              <a:t>The computer executes one after the other, as if they had been typed to the interpreter</a:t>
            </a:r>
          </a:p>
          <a:p>
            <a:r>
              <a:rPr lang="en-US" dirty="0" smtClean="0"/>
              <a:t>Saving your work as a program is better than re-typing from scratch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 = 1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2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 x + y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rint "The sum of", x, "and", y, "is",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5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Interlude:  The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 statement always prints one line</a:t>
            </a:r>
          </a:p>
          <a:p>
            <a:pPr lvl="1"/>
            <a:r>
              <a:rPr lang="en-US" dirty="0" smtClean="0"/>
              <a:t>The next print statement prints below that one</a:t>
            </a:r>
          </a:p>
          <a:p>
            <a:r>
              <a:rPr lang="en-US" dirty="0" smtClean="0"/>
              <a:t>Write 0 or more expressions after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, separated by commas</a:t>
            </a:r>
          </a:p>
          <a:p>
            <a:pPr lvl="1"/>
            <a:r>
              <a:rPr lang="en-US" dirty="0" smtClean="0"/>
              <a:t>In the output, the values are separated by spaces</a:t>
            </a:r>
            <a:endParaRPr lang="en-US" dirty="0"/>
          </a:p>
          <a:p>
            <a:r>
              <a:rPr lang="en-US" dirty="0" smtClean="0"/>
              <a:t>Examples: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3.1415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2.718, 1.618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20 + 2, 7 * 3, 4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* 5</a:t>
            </a:r>
          </a:p>
          <a:p>
            <a:pPr marL="457200" lvl="1" indent="0">
              <a:buNone/>
            </a:pPr>
            <a:r>
              <a:rPr lang="en-US" sz="2600" b="1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"The sum of", x, "and", y, "is",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x+y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5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Convert temperatures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dirty="0" smtClean="0"/>
              <a:t>Make </a:t>
            </a:r>
            <a:r>
              <a:rPr lang="en-US" altLang="zh-TW" dirty="0"/>
              <a:t>a temperature conversion </a:t>
            </a:r>
            <a:r>
              <a:rPr lang="en-US" altLang="zh-TW" dirty="0" smtClean="0"/>
              <a:t>chart:</a:t>
            </a:r>
            <a:br>
              <a:rPr lang="en-US" altLang="zh-TW" dirty="0" smtClean="0"/>
            </a:br>
            <a:r>
              <a:rPr lang="en-US" altLang="zh-TW" dirty="0" smtClean="0"/>
              <a:t>Fahrenheit to </a:t>
            </a:r>
            <a:r>
              <a:rPr lang="en-US" altLang="zh-TW" dirty="0" err="1" smtClean="0"/>
              <a:t>Centrigrade</a:t>
            </a:r>
            <a:r>
              <a:rPr lang="en-US" altLang="zh-TW" dirty="0" smtClean="0"/>
              <a:t>, for -40, 0, 32, 68, 98.6, 212, 293, 451</a:t>
            </a:r>
            <a:br>
              <a:rPr lang="en-US" altLang="zh-TW" dirty="0" smtClean="0"/>
            </a:br>
            <a:r>
              <a:rPr lang="en-US" altLang="zh-TW" dirty="0" smtClean="0"/>
              <a:t>Output: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	-40 -40.0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0 -17.7778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32 0.0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68 20.0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98.6 37.0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212 100.0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293 145.0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451 232.778</a:t>
            </a:r>
            <a:r>
              <a:rPr lang="en-US" altLang="zh-TW" dirty="0"/>
              <a:t>		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You have created a Python program!</a:t>
            </a:r>
          </a:p>
          <a:p>
            <a:r>
              <a:rPr lang="en-US" dirty="0" smtClean="0"/>
              <a:t>(It doesn’t have to be this tedious, and it won’t be.)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9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Expressions, statements, and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expression</a:t>
            </a:r>
            <a:r>
              <a:rPr lang="en-US" dirty="0" smtClean="0"/>
              <a:t> evaluates to a value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+ 4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* r**2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statement</a:t>
            </a:r>
            <a:r>
              <a:rPr lang="en-US" dirty="0" smtClean="0"/>
              <a:t> causes an effect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= 3.14159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pi</a:t>
            </a:r>
          </a:p>
          <a:p>
            <a:r>
              <a:rPr lang="en-US" dirty="0" smtClean="0"/>
              <a:t>Expressions appear within other expressions and within statements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 32) * (5.0 / 9)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pi * r**2</a:t>
            </a:r>
          </a:p>
          <a:p>
            <a:r>
              <a:rPr lang="en-US" dirty="0" smtClean="0"/>
              <a:t>A statement may </a:t>
            </a:r>
            <a:r>
              <a:rPr lang="en-US" i="1" dirty="0" smtClean="0"/>
              <a:t>not</a:t>
            </a:r>
            <a:r>
              <a:rPr lang="en-US" dirty="0" smtClean="0"/>
              <a:t> appear within an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print pi</a:t>
            </a:r>
            <a:r>
              <a:rPr lang="en-US" dirty="0" smtClean="0"/>
              <a:t>		# Error!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program</a:t>
            </a:r>
            <a:r>
              <a:rPr lang="en-US" dirty="0" smtClean="0"/>
              <a:t> is made up of statements</a:t>
            </a:r>
          </a:p>
          <a:p>
            <a:pPr lvl="1"/>
            <a:r>
              <a:rPr lang="en-US" dirty="0" smtClean="0"/>
              <a:t>A program should do something or communicate information</a:t>
            </a:r>
          </a:p>
          <a:p>
            <a:pPr lvl="1"/>
            <a:r>
              <a:rPr lang="en-US" dirty="0" smtClean="0"/>
              <a:t>Just evaluating an expression does not accomplish either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5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1. Python </a:t>
            </a:r>
            <a:r>
              <a:rPr lang="en-US" sz="2400" dirty="0"/>
              <a:t>is a calculator</a:t>
            </a: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 A </a:t>
            </a:r>
            <a:r>
              <a:rPr lang="en-US" sz="2400" dirty="0"/>
              <a:t>variable is a container</a:t>
            </a:r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4. A </a:t>
            </a:r>
            <a:r>
              <a:rPr lang="en-US" sz="2400" dirty="0"/>
              <a:t>program is a recipe</a:t>
            </a:r>
          </a:p>
        </p:txBody>
      </p:sp>
      <p:sp>
        <p:nvSpPr>
          <p:cNvPr id="8" name="Rectangle 7"/>
          <p:cNvSpPr/>
          <p:nvPr>
            <p:custDataLst>
              <p:tags r:id="rId8"/>
            </p:custDataLst>
          </p:nvPr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3. Different types cannot </a:t>
            </a:r>
            <a:r>
              <a:rPr lang="en-US" sz="2400" dirty="0"/>
              <a:t>be compared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0. Don’t panic!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CSE 160 is for beginners to programming</a:t>
            </a:r>
          </a:p>
          <a:p>
            <a:pPr lvl="1"/>
            <a:r>
              <a:rPr lang="en-US" dirty="0" smtClean="0"/>
              <a:t>(If you know how to program, you don’t belong)</a:t>
            </a:r>
          </a:p>
          <a:p>
            <a:r>
              <a:rPr lang="en-US" dirty="0" smtClean="0"/>
              <a:t>You can learn to program in 10 weeks</a:t>
            </a:r>
          </a:p>
          <a:p>
            <a:pPr lvl="1"/>
            <a:r>
              <a:rPr lang="en-US" dirty="0" smtClean="0"/>
              <a:t>You will work hard</a:t>
            </a:r>
          </a:p>
          <a:p>
            <a:pPr lvl="1"/>
            <a:r>
              <a:rPr lang="en-US" dirty="0" smtClean="0"/>
              <a:t>We will work hard to help you</a:t>
            </a:r>
          </a:p>
          <a:p>
            <a:r>
              <a:rPr lang="en-US" dirty="0" smtClean="0"/>
              <a:t>Ask questions!</a:t>
            </a:r>
          </a:p>
          <a:p>
            <a:pPr lvl="1"/>
            <a:r>
              <a:rPr lang="en-US" dirty="0" smtClean="0"/>
              <a:t>This is the best way to learn</a:t>
            </a:r>
            <a:endParaRPr lang="en-US" dirty="0"/>
          </a:p>
        </p:txBody>
      </p:sp>
      <p:pic>
        <p:nvPicPr>
          <p:cNvPr id="2050" name="Picture 2" descr="C:\cygwin\home\mernst\sync\dp-lectures\Don't Panic 1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252" y="76201"/>
            <a:ext cx="202954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1. Python is a calculator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5" y="2305844"/>
            <a:ext cx="3524250" cy="31146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9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type </a:t>
            </a:r>
            <a:r>
              <a:rPr lang="en-US" i="1" dirty="0" smtClean="0"/>
              <a:t>expressions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Python computes their </a:t>
            </a:r>
            <a:r>
              <a:rPr lang="en-US" i="1" dirty="0" smtClean="0"/>
              <a:t>values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5</a:t>
            </a:r>
          </a:p>
          <a:p>
            <a:r>
              <a:rPr lang="en-US" dirty="0" smtClean="0"/>
              <a:t>3 + 4</a:t>
            </a:r>
            <a:endParaRPr lang="en-US" dirty="0"/>
          </a:p>
          <a:p>
            <a:r>
              <a:rPr lang="en-US" dirty="0" smtClean="0"/>
              <a:t>44 / 2</a:t>
            </a:r>
            <a:endParaRPr lang="en-US" dirty="0"/>
          </a:p>
          <a:p>
            <a:r>
              <a:rPr lang="en-US" dirty="0" smtClean="0"/>
              <a:t>2 ** 3</a:t>
            </a:r>
            <a:endParaRPr lang="en-US" dirty="0"/>
          </a:p>
          <a:p>
            <a:r>
              <a:rPr lang="en-US" dirty="0" smtClean="0"/>
              <a:t>3 * 4 + 5 * 6</a:t>
            </a:r>
            <a:endParaRPr lang="en-US" dirty="0" smtClean="0"/>
          </a:p>
          <a:p>
            <a:pPr lvl="1"/>
            <a:r>
              <a:rPr lang="en-US" dirty="0" smtClean="0"/>
              <a:t>If precedence is unclear, use parentheses</a:t>
            </a:r>
          </a:p>
          <a:p>
            <a:r>
              <a:rPr lang="en-US" dirty="0" smtClean="0"/>
              <a:t>(72 – 32) / 9 *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6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expression is evaluated</a:t>
            </a:r>
            <a:br>
              <a:rPr lang="en-US" dirty="0" smtClean="0"/>
            </a:br>
            <a:r>
              <a:rPr lang="en-US" dirty="0" smtClean="0"/>
              <a:t>from the inside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How many expressions are in this Python code?    </a:t>
            </a:r>
            <a:endParaRPr lang="en-US" dirty="0"/>
          </a:p>
        </p:txBody>
      </p:sp>
      <p:sp>
        <p:nvSpPr>
          <p:cNvPr id="5" name="Right Brace 4"/>
          <p:cNvSpPr/>
          <p:nvPr>
            <p:custDataLst>
              <p:tags r:id="rId3"/>
            </p:custDataLst>
          </p:nvPr>
        </p:nvSpPr>
        <p:spPr>
          <a:xfrm rot="16200000">
            <a:off x="1862937" y="1413664"/>
            <a:ext cx="457200" cy="29638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533400" y="3136613"/>
            <a:ext cx="33531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(72 – 32) / 9.0 * 5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516074" y="2286000"/>
            <a:ext cx="1471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 expression</a:t>
            </a:r>
            <a:endParaRPr lang="en-US" dirty="0"/>
          </a:p>
        </p:txBody>
      </p:sp>
      <p:sp>
        <p:nvSpPr>
          <p:cNvPr id="9" name="Right Brace 8"/>
          <p:cNvSpPr/>
          <p:nvPr>
            <p:custDataLst>
              <p:tags r:id="rId6"/>
            </p:custDataLst>
          </p:nvPr>
        </p:nvSpPr>
        <p:spPr>
          <a:xfrm rot="5400000">
            <a:off x="1579601" y="3601997"/>
            <a:ext cx="457200" cy="22448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>
            <p:custDataLst>
              <p:tags r:id="rId7"/>
            </p:custDataLst>
          </p:nvPr>
        </p:nvSpPr>
        <p:spPr>
          <a:xfrm rot="5400000">
            <a:off x="1122402" y="3601999"/>
            <a:ext cx="457200" cy="1178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4" name="Right Brace 13"/>
          <p:cNvSpPr/>
          <p:nvPr>
            <p:custDataLst>
              <p:tags r:id="rId8"/>
            </p:custDataLst>
          </p:nvPr>
        </p:nvSpPr>
        <p:spPr>
          <a:xfrm rot="5400000">
            <a:off x="1155406" y="3721393"/>
            <a:ext cx="457200" cy="13964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5" name="Right Brace 14"/>
          <p:cNvSpPr/>
          <p:nvPr>
            <p:custDataLst>
              <p:tags r:id="rId9"/>
            </p:custDataLst>
          </p:nvPr>
        </p:nvSpPr>
        <p:spPr>
          <a:xfrm rot="5400000">
            <a:off x="1940004" y="3546395"/>
            <a:ext cx="457200" cy="296560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>
            <p:custDataLst>
              <p:tags r:id="rId10"/>
            </p:custDataLst>
          </p:nvPr>
        </p:nvSpPr>
        <p:spPr>
          <a:xfrm rot="5400000">
            <a:off x="3197304" y="3695700"/>
            <a:ext cx="457200" cy="228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7" name="Right Brace 16"/>
          <p:cNvSpPr/>
          <p:nvPr>
            <p:custDataLst>
              <p:tags r:id="rId11"/>
            </p:custDataLst>
          </p:nvPr>
        </p:nvSpPr>
        <p:spPr>
          <a:xfrm rot="5400000">
            <a:off x="741402" y="3601997"/>
            <a:ext cx="457200" cy="416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8" name="Right Brace 17"/>
          <p:cNvSpPr/>
          <p:nvPr>
            <p:custDataLst>
              <p:tags r:id="rId12"/>
            </p:custDataLst>
          </p:nvPr>
        </p:nvSpPr>
        <p:spPr>
          <a:xfrm rot="5400000">
            <a:off x="1516882" y="3623522"/>
            <a:ext cx="457200" cy="3729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9" name="Right Brace 18"/>
          <p:cNvSpPr/>
          <p:nvPr>
            <p:custDataLst>
              <p:tags r:id="rId13"/>
            </p:custDataLst>
          </p:nvPr>
        </p:nvSpPr>
        <p:spPr>
          <a:xfrm rot="5400000">
            <a:off x="2447479" y="3531462"/>
            <a:ext cx="457200" cy="5570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0" name="TextBox 19"/>
          <p:cNvSpPr txBox="1"/>
          <p:nvPr>
            <p:custDataLst>
              <p:tags r:id="rId14"/>
            </p:custDataLst>
          </p:nvPr>
        </p:nvSpPr>
        <p:spPr>
          <a:xfrm>
            <a:off x="4106874" y="2307188"/>
            <a:ext cx="77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>
            <p:custDataLst>
              <p:tags r:id="rId15"/>
            </p:custDataLst>
          </p:nvPr>
        </p:nvCxnSpPr>
        <p:spPr>
          <a:xfrm flipH="1">
            <a:off x="1917672" y="2590800"/>
            <a:ext cx="2189202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6"/>
            </p:custDataLst>
          </p:nvPr>
        </p:nvCxnSpPr>
        <p:spPr>
          <a:xfrm flipH="1">
            <a:off x="2936074" y="2644254"/>
            <a:ext cx="1254926" cy="6323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17"/>
            </p:custDataLst>
          </p:nvPr>
        </p:nvCxnSpPr>
        <p:spPr>
          <a:xfrm flipH="1">
            <a:off x="3573474" y="2676520"/>
            <a:ext cx="685800" cy="6000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>
            <p:custDataLst>
              <p:tags r:id="rId18"/>
            </p:custDataLst>
          </p:nvPr>
        </p:nvSpPr>
        <p:spPr>
          <a:xfrm>
            <a:off x="5396772" y="3149025"/>
            <a:ext cx="3124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72</a:t>
            </a:r>
            <a:r>
              <a:rPr lang="en-US" sz="3200" dirty="0" smtClean="0">
                <a:solidFill>
                  <a:prstClr val="black"/>
                </a:solidFill>
              </a:rPr>
              <a:t> – </a:t>
            </a:r>
            <a:r>
              <a:rPr lang="en-US" sz="3200" b="1" dirty="0" smtClean="0">
                <a:solidFill>
                  <a:srgbClr val="FF0000"/>
                </a:solidFill>
              </a:rPr>
              <a:t>32</a:t>
            </a:r>
            <a:r>
              <a:rPr lang="en-US" sz="3200" dirty="0" smtClean="0">
                <a:solidFill>
                  <a:prstClr val="black"/>
                </a:solidFill>
              </a:rPr>
              <a:t>)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>
            <p:custDataLst>
              <p:tags r:id="rId19"/>
            </p:custDataLst>
          </p:nvPr>
        </p:nvSpPr>
        <p:spPr>
          <a:xfrm>
            <a:off x="5396773" y="3758625"/>
            <a:ext cx="2316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)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>
            <p:custDataLst>
              <p:tags r:id="rId20"/>
            </p:custDataLst>
          </p:nvPr>
        </p:nvSpPr>
        <p:spPr>
          <a:xfrm>
            <a:off x="5396773" y="4343400"/>
            <a:ext cx="20665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>
            <p:custDataLst>
              <p:tags r:id="rId21"/>
            </p:custDataLst>
          </p:nvPr>
        </p:nvSpPr>
        <p:spPr>
          <a:xfrm>
            <a:off x="5410200" y="4953000"/>
            <a:ext cx="1513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4.44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>
            <p:custDataLst>
              <p:tags r:id="rId22"/>
            </p:custDataLst>
          </p:nvPr>
        </p:nvSpPr>
        <p:spPr>
          <a:xfrm>
            <a:off x="5410200" y="5562600"/>
            <a:ext cx="914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22.2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>
            <a:stCxn id="20" idx="1"/>
          </p:cNvCxnSpPr>
          <p:nvPr>
            <p:custDataLst>
              <p:tags r:id="rId23"/>
            </p:custDataLst>
          </p:nvPr>
        </p:nvCxnSpPr>
        <p:spPr>
          <a:xfrm flipH="1">
            <a:off x="1143000" y="2491854"/>
            <a:ext cx="2963874" cy="7847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7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32" grpId="0"/>
      <p:bldP spid="33" grpId="0"/>
      <p:bldP spid="35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Another evaluation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914400" y="2133600"/>
            <a:ext cx="34724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72</a:t>
            </a:r>
            <a:r>
              <a:rPr lang="en-US" sz="3200" dirty="0" smtClean="0">
                <a:solidFill>
                  <a:prstClr val="black"/>
                </a:solidFill>
              </a:rPr>
              <a:t> – </a:t>
            </a:r>
            <a:r>
              <a:rPr lang="en-US" sz="3200" b="1" dirty="0" smtClean="0">
                <a:solidFill>
                  <a:srgbClr val="FF0000"/>
                </a:solidFill>
              </a:rPr>
              <a:t>32</a:t>
            </a:r>
            <a:r>
              <a:rPr lang="en-US" sz="3200" dirty="0" smtClean="0">
                <a:solidFill>
                  <a:prstClr val="black"/>
                </a:solidFill>
              </a:rPr>
              <a:t>)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914401" y="2743200"/>
            <a:ext cx="26645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)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914401" y="3327975"/>
            <a:ext cx="2321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927828" y="3937575"/>
            <a:ext cx="1930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(</a:t>
            </a:r>
            <a:r>
              <a:rPr lang="en-US" sz="3200" b="1" dirty="0" smtClean="0">
                <a:solidFill>
                  <a:srgbClr val="FF0000"/>
                </a:solidFill>
              </a:rPr>
              <a:t>45.0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927828" y="4547175"/>
            <a:ext cx="16802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 / </a:t>
            </a:r>
            <a:r>
              <a:rPr lang="en-US" sz="3200" b="1" dirty="0" smtClean="0">
                <a:solidFill>
                  <a:srgbClr val="FF0000"/>
                </a:solidFill>
              </a:rPr>
              <a:t>45.0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914400" y="5130225"/>
            <a:ext cx="9188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.888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0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2. A variable is a </a:t>
            </a:r>
            <a:r>
              <a:rPr lang="en-US" dirty="0" smtClean="0"/>
              <a:t>container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591594"/>
            <a:ext cx="2857500" cy="25431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9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Variables hold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6868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Recall variables from algebra:</a:t>
            </a:r>
          </a:p>
          <a:p>
            <a:pPr lvl="1"/>
            <a:r>
              <a:rPr lang="en-US" dirty="0" smtClean="0"/>
              <a:t>Let x = 2 …</a:t>
            </a:r>
          </a:p>
          <a:p>
            <a:pPr lvl="1"/>
            <a:r>
              <a:rPr lang="en-US" dirty="0" smtClean="0"/>
              <a:t>Let y = x …</a:t>
            </a:r>
          </a:p>
          <a:p>
            <a:r>
              <a:rPr lang="en-US" dirty="0" smtClean="0"/>
              <a:t>In Python assign a variable: “</a:t>
            </a:r>
            <a:r>
              <a:rPr lang="en-US" i="1" dirty="0" err="1" smtClean="0"/>
              <a:t>varname</a:t>
            </a:r>
            <a:r>
              <a:rPr lang="en-US" dirty="0" smtClean="0"/>
              <a:t> = </a:t>
            </a:r>
            <a:r>
              <a:rPr lang="en-US" i="1" dirty="0" smtClean="0"/>
              <a:t>expression</a:t>
            </a:r>
            <a:r>
              <a:rPr lang="en-US" dirty="0" smtClean="0"/>
              <a:t>”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 = 3.14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pi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avogadro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 * 10 ** 23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avogadro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 x</a:t>
            </a:r>
            <a:r>
              <a:rPr lang="en-US" dirty="0"/>
              <a:t>			# 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Not all variable names are permitted</a:t>
            </a:r>
          </a:p>
        </p:txBody>
      </p:sp>
      <p:sp>
        <p:nvSpPr>
          <p:cNvPr id="6" name="Rectangular Callout 5"/>
          <p:cNvSpPr/>
          <p:nvPr>
            <p:custDataLst>
              <p:tags r:id="rId3"/>
            </p:custDataLst>
          </p:nvPr>
        </p:nvSpPr>
        <p:spPr>
          <a:xfrm>
            <a:off x="4876800" y="3730752"/>
            <a:ext cx="2286000" cy="612648"/>
          </a:xfrm>
          <a:prstGeom prst="wedgeRectCallout">
            <a:avLst>
              <a:gd name="adj1" fmla="val -133129"/>
              <a:gd name="adj2" fmla="val -33449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 output from an assignment statement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5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2467</TotalTime>
  <Words>1056</Words>
  <Application>Microsoft Office PowerPoint</Application>
  <PresentationFormat>On-screen Show (4:3)</PresentationFormat>
  <Paragraphs>276</Paragraphs>
  <Slides>24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Introduction to Python and programming</vt:lpstr>
      <vt:lpstr>PowerPoint Presentation</vt:lpstr>
      <vt:lpstr>0. Don’t panic!</vt:lpstr>
      <vt:lpstr>1. Python is a calculator</vt:lpstr>
      <vt:lpstr>You type expressions. Python computes their values.</vt:lpstr>
      <vt:lpstr>An expression is evaluated from the inside out</vt:lpstr>
      <vt:lpstr>Another evaluation example</vt:lpstr>
      <vt:lpstr>2. A variable is a container</vt:lpstr>
      <vt:lpstr>Variables hold values</vt:lpstr>
      <vt:lpstr>Changing existing variables (“re-binding” or “re-assigning”)</vt:lpstr>
      <vt:lpstr>How an assignment is executed</vt:lpstr>
      <vt:lpstr>How an assignment is executed</vt:lpstr>
      <vt:lpstr>More expressions:  Conditionals (value is True or False)</vt:lpstr>
      <vt:lpstr>More expressions:  strings</vt:lpstr>
      <vt:lpstr>3. Different types cannot be compared</vt:lpstr>
      <vt:lpstr>Types of values</vt:lpstr>
      <vt:lpstr>Operations behave differently on different types</vt:lpstr>
      <vt:lpstr>Operations behave differently on different types</vt:lpstr>
      <vt:lpstr> 4. A program is a recipe</vt:lpstr>
      <vt:lpstr>What is a program?</vt:lpstr>
      <vt:lpstr>Interlude:  The  print  statement</vt:lpstr>
      <vt:lpstr>Exercise:  Convert temperatures</vt:lpstr>
      <vt:lpstr>Expressions, statements, and programs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71</cp:revision>
  <dcterms:created xsi:type="dcterms:W3CDTF">2012-06-20T04:14:54Z</dcterms:created>
  <dcterms:modified xsi:type="dcterms:W3CDTF">2016-01-04T23:27:50Z</dcterms:modified>
</cp:coreProperties>
</file>