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7" r:id="rId3"/>
    <p:sldId id="257" r:id="rId4"/>
    <p:sldId id="282" r:id="rId5"/>
    <p:sldId id="284" r:id="rId6"/>
    <p:sldId id="275" r:id="rId7"/>
    <p:sldId id="260" r:id="rId8"/>
    <p:sldId id="261" r:id="rId9"/>
    <p:sldId id="264" r:id="rId10"/>
    <p:sldId id="266" r:id="rId11"/>
    <p:sldId id="271" r:id="rId12"/>
    <p:sldId id="267" r:id="rId13"/>
    <p:sldId id="268" r:id="rId14"/>
    <p:sldId id="263" r:id="rId15"/>
    <p:sldId id="272" r:id="rId16"/>
    <p:sldId id="273" r:id="rId17"/>
    <p:sldId id="291" r:id="rId18"/>
    <p:sldId id="292" r:id="rId19"/>
    <p:sldId id="259" r:id="rId20"/>
    <p:sldId id="277" r:id="rId21"/>
    <p:sldId id="278" r:id="rId22"/>
    <p:sldId id="289" r:id="rId23"/>
    <p:sldId id="290" r:id="rId24"/>
    <p:sldId id="279" r:id="rId25"/>
    <p:sldId id="288" r:id="rId26"/>
    <p:sldId id="280" r:id="rId27"/>
  </p:sldIdLst>
  <p:sldSz cx="9144000" cy="6858000" type="screen4x3"/>
  <p:notesSz cx="6997700" cy="92837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90"/>
      </p:cViewPr>
      <p:guideLst>
        <p:guide orient="horz" pos="31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B09A-7E44-4589-BBCE-36E079967442}" type="datetime1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D81A-6220-4521-AA89-145FCFB06318}" type="datetime1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6EC0-FE37-4544-A0DD-1FAFEC30BF91}" type="datetime1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F6083-72A3-43A5-976A-9753DB330D35}" type="datetime1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3F08C-3638-4D8D-B2E1-9CC5B55A73BA}" type="datetime1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9BDA-30B5-4AEC-ADF1-4C66B29B8F5F}" type="datetime1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144B0-6DB9-4012-971E-A37C687355A5}" type="datetime1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1AD64-AB16-4642-AC42-811231CCE05B}" type="datetime1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877C-3BB4-421E-9E52-91F622E7F15E}" type="datetime1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176F-916C-456F-9A97-31016E270820}" type="datetime1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6E2A-9501-4F37-B3B5-98145A1B9503}" type="datetime1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CFAE-C1E9-45D9-A4F7-2399F238E548}" type="datetime1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7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image" Target="../media/image6.jpe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image" Target="../media/image1.png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31.xml"/><Relationship Id="rId7" Type="http://schemas.openxmlformats.org/officeDocument/2006/relationships/image" Target="../media/image2.jp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CSE 160 Wrap-Up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r>
              <a:rPr lang="en-US" dirty="0" smtClean="0"/>
              <a:t>A function is an ordinary value</a:t>
            </a:r>
          </a:p>
          <a:p>
            <a:pPr lvl="1"/>
            <a:r>
              <a:rPr lang="en-US" dirty="0" smtClean="0"/>
              <a:t>assign to variables</a:t>
            </a:r>
          </a:p>
          <a:p>
            <a:pPr lvl="1"/>
            <a:r>
              <a:rPr lang="en-US" dirty="0" smtClean="0"/>
              <a:t>in a call, use an expression as the function:   </a:t>
            </a:r>
            <a:r>
              <a:rPr lang="en-US" dirty="0" err="1" smtClean="0"/>
              <a:t>myfns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](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 syntax:  put first argument before a period (.)</a:t>
            </a:r>
          </a:p>
          <a:p>
            <a:pPr lvl="1"/>
            <a:r>
              <a:rPr lang="en-US" dirty="0" smtClean="0"/>
              <a:t>arg1.methodname(arg2, arg3)</a:t>
            </a:r>
          </a:p>
          <a:p>
            <a:pPr lvl="1"/>
            <a:r>
              <a:rPr lang="en-US" dirty="0" smtClean="0"/>
              <a:t>used for “objects”</a:t>
            </a:r>
          </a:p>
          <a:p>
            <a:pPr lvl="1"/>
            <a:r>
              <a:rPr lang="en-US" dirty="0" smtClean="0"/>
              <a:t>(period also means “look up variable in a namespace”)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Dual to procedural abstraction (functions)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marL="457200" lvl="1" indent="0">
              <a:buNone/>
            </a:pPr>
            <a:r>
              <a:rPr lang="en-US" dirty="0" smtClean="0"/>
              <a:t>Operations:  create, query, modify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Clients use the operations, never directly access data</a:t>
            </a:r>
          </a:p>
          <a:p>
            <a:pPr marL="457200" lvl="1" indent="0">
              <a:buNone/>
            </a:pPr>
            <a:r>
              <a:rPr lang="en-US" dirty="0" smtClean="0"/>
              <a:t>The representation of the data does not matter</a:t>
            </a:r>
          </a:p>
          <a:p>
            <a:pPr marL="457200" lvl="1" indent="0">
              <a:buNone/>
            </a:pPr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enough tests:</a:t>
            </a:r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empty, size 1, larger</a:t>
            </a:r>
          </a:p>
          <a:p>
            <a:pPr marL="0" indent="0">
              <a:buNone/>
            </a:pPr>
            <a:r>
              <a:rPr lang="en-US" dirty="0" smtClean="0"/>
              <a:t>Assertions are useful beyond tests</a:t>
            </a:r>
          </a:p>
          <a:p>
            <a:pPr marL="0" indent="0">
              <a:buNone/>
            </a:pPr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 smtClean="0"/>
              <a:t>In time, in data, in program text, in development history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a hypothesis; design an experiment; understand results</a:t>
            </a:r>
          </a:p>
          <a:p>
            <a:pPr marL="0" indent="0">
              <a:buNone/>
            </a:pPr>
            <a:r>
              <a:rPr lang="en-US" dirty="0" smtClean="0"/>
              <a:t>Think first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pPr marL="0" indent="0">
              <a:buNone/>
            </a:pPr>
            <a:r>
              <a:rPr lang="en-US" dirty="0" smtClean="0"/>
              <a:t>Graphing/plotting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write a function: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program: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it, via a stub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passes the buck for </a:t>
            </a:r>
            <a:r>
              <a:rPr lang="en-US" i="1" dirty="0" smtClean="0"/>
              <a:t>most of </a:t>
            </a:r>
            <a:r>
              <a:rPr lang="en-US" dirty="0" smtClean="0"/>
              <a:t>a large problem</a:t>
            </a:r>
          </a:p>
          <a:p>
            <a:pPr lvl="1"/>
            <a:r>
              <a:rPr lang="en-US" dirty="0" smtClean="0"/>
              <a:t>does a small amount of work (or none) to the </a:t>
            </a:r>
            <a:r>
              <a:rPr lang="en-US" dirty="0" err="1" smtClean="0"/>
              <a:t>subanswer</a:t>
            </a:r>
            <a:endParaRPr lang="en-US" dirty="0" smtClean="0"/>
          </a:p>
          <a:p>
            <a:pPr lvl="1"/>
            <a:r>
              <a:rPr lang="en-US" dirty="0" smtClean="0"/>
              <a:t>returns whole result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Affected primarily by the number of times you iterate over data</a:t>
            </a:r>
          </a:p>
          <a:p>
            <a:pPr marL="0" indent="0">
              <a:buNone/>
            </a:pPr>
            <a:r>
              <a:rPr lang="en-US" dirty="0" smtClean="0"/>
              <a:t>“Constant factors” don’t matter (looping 2 times or 3 times)</a:t>
            </a:r>
          </a:p>
          <a:p>
            <a:pPr marL="0" indent="0">
              <a:buNone/>
            </a:pPr>
            <a:r>
              <a:rPr lang="en-US" dirty="0" smtClean="0"/>
              <a:t>Nested looping matters a 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DNA</a:t>
            </a:r>
          </a:p>
          <a:p>
            <a:r>
              <a:rPr lang="en-US" dirty="0" smtClean="0"/>
              <a:t>Images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Election Results/Polls</a:t>
            </a:r>
          </a:p>
          <a:p>
            <a:r>
              <a:rPr lang="en-US" dirty="0" smtClean="0"/>
              <a:t>Detecting Fraudulent Data</a:t>
            </a:r>
          </a:p>
          <a:p>
            <a:r>
              <a:rPr lang="en-US" dirty="0" smtClean="0"/>
              <a:t>Your Choice!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60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Coming on Monday…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Unemployment</a:t>
            </a:r>
          </a:p>
          <a:p>
            <a:r>
              <a:rPr lang="en-US" dirty="0" smtClean="0"/>
              <a:t>Enzyme Kinetics</a:t>
            </a:r>
          </a:p>
          <a:p>
            <a:r>
              <a:rPr lang="en-US" dirty="0" smtClean="0"/>
              <a:t>What planets can we live on?</a:t>
            </a:r>
          </a:p>
          <a:p>
            <a:r>
              <a:rPr lang="en-US" dirty="0" smtClean="0"/>
              <a:t>Housing &amp; Gentrification</a:t>
            </a:r>
          </a:p>
          <a:p>
            <a:r>
              <a:rPr lang="en-US" dirty="0" smtClean="0"/>
              <a:t>Will </a:t>
            </a:r>
            <a:r>
              <a:rPr lang="en-US" dirty="0"/>
              <a:t>a meteorite hit </a:t>
            </a:r>
            <a:r>
              <a:rPr lang="en-US" dirty="0" smtClean="0"/>
              <a:t>us?</a:t>
            </a:r>
            <a:endParaRPr lang="en-US" dirty="0"/>
          </a:p>
          <a:p>
            <a:r>
              <a:rPr lang="en-US" dirty="0" smtClean="0"/>
              <a:t>Sports &amp; Game Statistics</a:t>
            </a:r>
          </a:p>
          <a:p>
            <a:r>
              <a:rPr lang="en-US" dirty="0" smtClean="0"/>
              <a:t>Immigration</a:t>
            </a:r>
          </a:p>
          <a:p>
            <a:r>
              <a:rPr lang="en-US" dirty="0" smtClean="0"/>
              <a:t>Monkeys eating virtual bananas</a:t>
            </a:r>
          </a:p>
          <a:p>
            <a:r>
              <a:rPr lang="en-US" dirty="0" smtClean="0"/>
              <a:t>Municipal Bonds</a:t>
            </a:r>
          </a:p>
          <a:p>
            <a:r>
              <a:rPr lang="en-US" dirty="0" smtClean="0"/>
              <a:t>Consumer Complaints</a:t>
            </a:r>
          </a:p>
          <a:p>
            <a:r>
              <a:rPr lang="en-US" dirty="0" smtClean="0"/>
              <a:t>Bitcoin Transactions</a:t>
            </a:r>
          </a:p>
          <a:p>
            <a:r>
              <a:rPr lang="en-US" dirty="0" smtClean="0"/>
              <a:t>Crime rates</a:t>
            </a:r>
          </a:p>
          <a:p>
            <a:r>
              <a:rPr lang="en-US" dirty="0" smtClean="0"/>
              <a:t>Causes of death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Hurricanes &amp; Storms</a:t>
            </a:r>
          </a:p>
          <a:p>
            <a:r>
              <a:rPr lang="en-US" dirty="0" smtClean="0"/>
              <a:t>Physics Education</a:t>
            </a:r>
          </a:p>
          <a:p>
            <a:r>
              <a:rPr lang="en-US" dirty="0" smtClean="0"/>
              <a:t>What restaurants should we eat at?</a:t>
            </a:r>
          </a:p>
          <a:p>
            <a:r>
              <a:rPr lang="en-US" dirty="0" smtClean="0"/>
              <a:t>Gender Inequality</a:t>
            </a:r>
          </a:p>
          <a:p>
            <a:r>
              <a:rPr lang="en-US" dirty="0" smtClean="0"/>
              <a:t>Brain activity in mice</a:t>
            </a:r>
          </a:p>
          <a:p>
            <a:r>
              <a:rPr lang="en-US" dirty="0" smtClean="0"/>
              <a:t>Supreme Court Trends</a:t>
            </a:r>
          </a:p>
          <a:p>
            <a:r>
              <a:rPr lang="en-US" dirty="0" smtClean="0"/>
              <a:t>Rainfall &amp; Stream Flow</a:t>
            </a:r>
          </a:p>
          <a:p>
            <a:r>
              <a:rPr lang="en-US" dirty="0" smtClean="0"/>
              <a:t>Foreign languages</a:t>
            </a:r>
          </a:p>
          <a:p>
            <a:r>
              <a:rPr lang="en-US" dirty="0" smtClean="0"/>
              <a:t>Gene expression in the liver</a:t>
            </a:r>
          </a:p>
          <a:p>
            <a:r>
              <a:rPr lang="en-US" dirty="0" smtClean="0"/>
              <a:t>Wikipedia in China</a:t>
            </a:r>
          </a:p>
          <a:p>
            <a:r>
              <a:rPr lang="en-US" dirty="0" smtClean="0"/>
              <a:t>Patents</a:t>
            </a:r>
          </a:p>
          <a:p>
            <a:r>
              <a:rPr lang="en-US" dirty="0" smtClean="0"/>
              <a:t>Flight delays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97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GUIs,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Presentations on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2:30-4:20pm, Monday 6/08</a:t>
            </a:r>
          </a:p>
          <a:p>
            <a:r>
              <a:rPr lang="en-US" dirty="0" smtClean="0"/>
              <a:t>No </a:t>
            </a:r>
            <a:r>
              <a:rPr lang="en-US" dirty="0"/>
              <a:t>more than 5 slides (including title slide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Keep your time to TWO minutes</a:t>
            </a:r>
          </a:p>
          <a:p>
            <a:r>
              <a:rPr lang="en-US" dirty="0" smtClean="0"/>
              <a:t>Both partners should speak</a:t>
            </a:r>
          </a:p>
          <a:p>
            <a:r>
              <a:rPr lang="en-US" dirty="0" smtClean="0"/>
              <a:t>Slides are due BY noon on 3/08 to catalyst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160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Theory:  abstraction, specification, design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Practice:  implementation, testing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much more ambitious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Know your limits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Be humble (reality helps you with this)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 will continue to learn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Building interesting systems is never easy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Like any worthwhile endeavor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 is a good teacher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Requires thoughtful introspection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Don’t learn </a:t>
            </a:r>
            <a:r>
              <a:rPr lang="en-US" i="1" dirty="0" smtClean="0"/>
              <a:t>only</a:t>
            </a:r>
            <a:r>
              <a:rPr lang="en-US" dirty="0" smtClean="0"/>
              <a:t> by trial and error!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Get lots of practice </a:t>
            </a:r>
            <a:r>
              <a:rPr lang="en-US" i="1" dirty="0" smtClean="0"/>
              <a:t>and</a:t>
            </a:r>
            <a:r>
              <a:rPr lang="en-US" dirty="0" smtClean="0"/>
              <a:t>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86420041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66800"/>
                <a:gridCol w="990600"/>
                <a:gridCol w="1219200"/>
                <a:gridCol w="990600"/>
                <a:gridCol w="914400"/>
                <a:gridCol w="990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typing:  put anything in any variable</a:t>
            </a:r>
          </a:p>
          <a:p>
            <a:r>
              <a:rPr lang="en-US" dirty="0" smtClean="0"/>
              <a:t>Static typing: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Java:  CSE 142 (you might skip), CSE 143, CSE 143X</a:t>
            </a:r>
          </a:p>
          <a:p>
            <a:pPr lvl="1"/>
            <a:r>
              <a:rPr lang="en-US" dirty="0" smtClean="0"/>
              <a:t>HDCE 310:  Python for </a:t>
            </a:r>
            <a:r>
              <a:rPr lang="en-US" smtClean="0"/>
              <a:t>interactive systems</a:t>
            </a:r>
            <a:endParaRPr lang="en-US" dirty="0" smtClean="0"/>
          </a:p>
          <a:p>
            <a:pPr lvl="1"/>
            <a:r>
              <a:rPr lang="en-US" dirty="0" smtClean="0"/>
              <a:t>MATLAB, other programming languages</a:t>
            </a:r>
          </a:p>
          <a:p>
            <a:pPr lvl="1"/>
            <a:r>
              <a:rPr lang="en-US" dirty="0" smtClean="0"/>
              <a:t>Self-study:  books &amp; websites</a:t>
            </a:r>
          </a:p>
          <a:p>
            <a:pPr>
              <a:buNone/>
            </a:pPr>
            <a:r>
              <a:rPr lang="en-US" dirty="0" smtClean="0"/>
              <a:t>Data analysis:  classes, research, jobs</a:t>
            </a:r>
          </a:p>
          <a:p>
            <a:pPr lvl="1"/>
            <a:r>
              <a:rPr lang="en-US" dirty="0" smtClean="0"/>
              <a:t>In programming and software engineering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70F6C8-E140-4288-95D2-9828E1DE3526}" type="slidenum">
              <a:rPr lang="en-US" altLang="en-US" sz="1400" smtClean="0"/>
              <a:pPr eaLnBrk="1" hangingPunct="1"/>
              <a:t>25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More Computer Science Courses!!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371600"/>
            <a:ext cx="8153400" cy="44196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You could take any of these now!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142, 143, 143x Programming in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154  Web Programming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Require CSE 143: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373  Data Structures &amp;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374 </a:t>
            </a:r>
            <a:r>
              <a:rPr lang="en-US" altLang="en-US" sz="2800" b="1" dirty="0" smtClean="0"/>
              <a:t> </a:t>
            </a:r>
            <a:r>
              <a:rPr lang="en-US" altLang="en-US" sz="2800" dirty="0" smtClean="0"/>
              <a:t>Intermediate Programming  Concepts &amp; Tools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410 Computer Systems			</a:t>
            </a:r>
            <a:br>
              <a:rPr lang="en-US" altLang="en-US" sz="2800" dirty="0" smtClean="0"/>
            </a:br>
            <a:r>
              <a:rPr lang="en-US" altLang="en-US" sz="2800" dirty="0" smtClean="0"/>
              <a:t>		(Operating Systems &amp; Architecture)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413 Programming Languages </a:t>
            </a:r>
            <a:br>
              <a:rPr lang="en-US" altLang="en-US" sz="2800" dirty="0" smtClean="0"/>
            </a:br>
            <a:r>
              <a:rPr lang="en-US" altLang="en-US" sz="2800" dirty="0" smtClean="0"/>
              <a:t>		and their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415 Artificial Intelligence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CSE 417 Algorithms and Complexity </a:t>
            </a:r>
          </a:p>
        </p:txBody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1447800" y="5869200"/>
            <a:ext cx="54924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These classes are all open to NON-majors.  </a:t>
            </a:r>
            <a:br>
              <a:rPr lang="en-US" dirty="0" smtClean="0"/>
            </a:br>
            <a:r>
              <a:rPr lang="en-US" dirty="0" smtClean="0"/>
              <a:t>You may also be interested in applying for the CSE major!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7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160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Progress in 10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from lecture 0:</a:t>
            </a:r>
            <a:br>
              <a:rPr lang="en-US" dirty="0" smtClean="0"/>
            </a:br>
            <a:r>
              <a:rPr lang="en-US" dirty="0" smtClean="0"/>
              <a:t>Assessing treatment </a:t>
            </a:r>
            <a:r>
              <a:rPr lang="en-US" dirty="0"/>
              <a:t>e</a:t>
            </a:r>
            <a:r>
              <a:rPr lang="en-US" dirty="0" smtClean="0"/>
              <a:t>fficacy</a:t>
            </a:r>
            <a:endParaRPr lang="en-US" dirty="0"/>
          </a:p>
        </p:txBody>
      </p:sp>
      <p:pic>
        <p:nvPicPr>
          <p:cNvPr id="4" name="Picture 3" descr="Picture 6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036084" cy="5181953"/>
          </a:xfrm>
          <a:prstGeom prst="rect">
            <a:avLst/>
          </a:prstGeom>
        </p:spPr>
      </p:pic>
      <p:grpSp>
        <p:nvGrpSpPr>
          <p:cNvPr id="9" name="Group 8"/>
          <p:cNvGrpSpPr/>
          <p:nvPr>
            <p:custDataLst>
              <p:tags r:id="rId3"/>
            </p:custDataLst>
          </p:nvPr>
        </p:nvGrpSpPr>
        <p:grpSpPr>
          <a:xfrm>
            <a:off x="5820412" y="1607679"/>
            <a:ext cx="2539817" cy="1197040"/>
            <a:chOff x="5820412" y="1607679"/>
            <a:chExt cx="2539817" cy="1197040"/>
          </a:xfrm>
        </p:grpSpPr>
        <p:sp>
          <p:nvSpPr>
            <p:cNvPr id="5" name="Rounded Rectangle 4"/>
            <p:cNvSpPr/>
            <p:nvPr>
              <p:custDataLst>
                <p:tags r:id="rId12"/>
              </p:custDataLst>
            </p:nvPr>
          </p:nvSpPr>
          <p:spPr>
            <a:xfrm>
              <a:off x="7394570" y="1607679"/>
              <a:ext cx="965659" cy="31751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>
              <p:custDataLst>
                <p:tags r:id="rId13"/>
              </p:custDataLst>
            </p:nvPr>
          </p:nvSpPr>
          <p:spPr>
            <a:xfrm>
              <a:off x="5820412" y="2407824"/>
              <a:ext cx="1878405" cy="396895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Zip code of clinic</a:t>
              </a:r>
            </a:p>
          </p:txBody>
        </p:sp>
      </p:grpSp>
      <p:grpSp>
        <p:nvGrpSpPr>
          <p:cNvPr id="11" name="Group 10"/>
          <p:cNvGrpSpPr/>
          <p:nvPr>
            <p:custDataLst>
              <p:tags r:id="rId4"/>
            </p:custDataLst>
          </p:nvPr>
        </p:nvGrpSpPr>
        <p:grpSpPr>
          <a:xfrm>
            <a:off x="6478653" y="1620909"/>
            <a:ext cx="2612435" cy="1825714"/>
            <a:chOff x="6478653" y="1620909"/>
            <a:chExt cx="2612435" cy="1825714"/>
          </a:xfrm>
        </p:grpSpPr>
        <p:sp>
          <p:nvSpPr>
            <p:cNvPr id="6" name="Rounded Rectangle 5"/>
            <p:cNvSpPr/>
            <p:nvPr>
              <p:custDataLst>
                <p:tags r:id="rId10"/>
              </p:custDataLst>
            </p:nvPr>
          </p:nvSpPr>
          <p:spPr>
            <a:xfrm>
              <a:off x="8333773" y="1620909"/>
              <a:ext cx="757315" cy="317515"/>
            </a:xfrm>
            <a:prstGeom prst="round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11"/>
              </p:custDataLst>
            </p:nvPr>
          </p:nvSpPr>
          <p:spPr>
            <a:xfrm>
              <a:off x="6478653" y="3049728"/>
              <a:ext cx="2096396" cy="396895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Zip code of patient</a:t>
              </a:r>
            </a:p>
          </p:txBody>
        </p:sp>
      </p:grpSp>
      <p:grpSp>
        <p:nvGrpSpPr>
          <p:cNvPr id="12" name="Group 11"/>
          <p:cNvGrpSpPr/>
          <p:nvPr>
            <p:custDataLst>
              <p:tags r:id="rId5"/>
            </p:custDataLst>
          </p:nvPr>
        </p:nvGrpSpPr>
        <p:grpSpPr>
          <a:xfrm>
            <a:off x="1604335" y="1607679"/>
            <a:ext cx="2827118" cy="1825715"/>
            <a:chOff x="6478653" y="1620909"/>
            <a:chExt cx="2612435" cy="1825715"/>
          </a:xfrm>
        </p:grpSpPr>
        <p:sp>
          <p:nvSpPr>
            <p:cNvPr id="13" name="Rounded Rectangle 12"/>
            <p:cNvSpPr/>
            <p:nvPr>
              <p:custDataLst>
                <p:tags r:id="rId8"/>
              </p:custDataLst>
            </p:nvPr>
          </p:nvSpPr>
          <p:spPr>
            <a:xfrm>
              <a:off x="8333773" y="1620909"/>
              <a:ext cx="757315" cy="317515"/>
            </a:xfrm>
            <a:prstGeom prst="roundRect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>
              <p:custDataLst>
                <p:tags r:id="rId9"/>
              </p:custDataLst>
            </p:nvPr>
          </p:nvSpPr>
          <p:spPr>
            <a:xfrm>
              <a:off x="6478653" y="2526893"/>
              <a:ext cx="2294616" cy="91973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>
                  <a:solidFill>
                    <a:schemeClr val="bg1"/>
                  </a:solidFill>
                </a:rPr>
                <a:t>number of follow ups within 16 weeks after treatment enrollment. </a:t>
              </a:r>
            </a:p>
          </p:txBody>
        </p:sp>
      </p:grpSp>
      <p:sp>
        <p:nvSpPr>
          <p:cNvPr id="15" name="TextBox 14"/>
          <p:cNvSpPr txBox="1"/>
          <p:nvPr>
            <p:custDataLst>
              <p:tags r:id="rId6"/>
            </p:custDataLst>
          </p:nvPr>
        </p:nvSpPr>
        <p:spPr>
          <a:xfrm>
            <a:off x="1269908" y="4789189"/>
            <a:ext cx="6124662" cy="12003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FF"/>
                </a:solidFill>
              </a:rPr>
              <a:t>Question: Does the distance between the patient’s home and clinic influence the number of follow ups, and therefore treatment efficacy?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Python program to assess treatment efficacy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This program reads an Excel spreadsheet whose </a:t>
            </a:r>
            <a:r>
              <a:rPr lang="en-US" dirty="0" smtClean="0">
                <a:solidFill>
                  <a:srgbClr val="FF0000"/>
                </a:solidFill>
              </a:rPr>
              <a:t>penultimate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and antepenultimate columns are zip codes.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It adds a new last column for the distance between those </a:t>
            </a:r>
            <a:r>
              <a:rPr lang="en-US" dirty="0" smtClean="0">
                <a:solidFill>
                  <a:srgbClr val="FF0000"/>
                </a:solidFill>
              </a:rPr>
              <a:t>zip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codes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and outputs in CSV (comma-separated values) format.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Call the program with two numeric values:  the first </a:t>
            </a:r>
            <a:r>
              <a:rPr lang="en-US" dirty="0" smtClean="0">
                <a:solidFill>
                  <a:srgbClr val="FF0000"/>
                </a:solidFill>
              </a:rPr>
              <a:t>and last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 row to include.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The </a:t>
            </a:r>
            <a:r>
              <a:rPr lang="en-US" dirty="0">
                <a:solidFill>
                  <a:srgbClr val="FF0000"/>
                </a:solidFill>
              </a:rPr>
              <a:t>output </a:t>
            </a:r>
            <a:r>
              <a:rPr lang="en-US" dirty="0" smtClean="0">
                <a:solidFill>
                  <a:srgbClr val="FF0000"/>
                </a:solidFill>
              </a:rPr>
              <a:t>contains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column </a:t>
            </a:r>
            <a:r>
              <a:rPr lang="en-US" dirty="0">
                <a:solidFill>
                  <a:srgbClr val="FF0000"/>
                </a:solidFill>
              </a:rPr>
              <a:t>headers and </a:t>
            </a:r>
            <a:r>
              <a:rPr lang="en-US" dirty="0" smtClean="0">
                <a:solidFill>
                  <a:srgbClr val="FF0000"/>
                </a:solidFill>
              </a:rPr>
              <a:t>those </a:t>
            </a:r>
            <a:r>
              <a:rPr lang="en-US" dirty="0">
                <a:solidFill>
                  <a:srgbClr val="FF0000"/>
                </a:solidFill>
              </a:rPr>
              <a:t>rows.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Libraries to use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/>
              <a:t>random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sys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xlrd</a:t>
            </a: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# library for working with Excel spreadsheets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time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/>
              <a:t>gdapi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GoogleDirections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No key needed if few queries</a:t>
            </a:r>
          </a:p>
          <a:p>
            <a:pPr marL="0" indent="0">
              <a:buNone/>
            </a:pPr>
            <a:r>
              <a:rPr lang="en-US" dirty="0" err="1" smtClean="0"/>
              <a:t>gd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GoogleDirections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'dummy-Google-key</a:t>
            </a:r>
            <a:r>
              <a:rPr lang="en-US" dirty="0" smtClean="0">
                <a:solidFill>
                  <a:srgbClr val="00B050"/>
                </a:solidFill>
              </a:rPr>
              <a:t>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xlrd.open_workbook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'mhip_zip_eScience_121611a.xls</a:t>
            </a:r>
            <a:r>
              <a:rPr lang="en-US" dirty="0" smtClean="0">
                <a:solidFill>
                  <a:srgbClr val="00B050"/>
                </a:solidFill>
              </a:rPr>
              <a:t>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sheet </a:t>
            </a:r>
            <a:r>
              <a:rPr lang="en-US" dirty="0"/>
              <a:t>= </a:t>
            </a:r>
            <a:r>
              <a:rPr lang="en-US" dirty="0" err="1"/>
              <a:t>wb.sheet_by_index</a:t>
            </a:r>
            <a:r>
              <a:rPr lang="en-US" dirty="0"/>
              <a:t>(0)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User input:  first row to process, first row not to process</a:t>
            </a:r>
          </a:p>
          <a:p>
            <a:pPr marL="0" indent="0">
              <a:buNone/>
            </a:pPr>
            <a:r>
              <a:rPr lang="en-US" dirty="0" err="1"/>
              <a:t>first_row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[1]), 2)</a:t>
            </a:r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ow_limit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7030A0"/>
                </a:solidFill>
              </a:rPr>
              <a:t>min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[2</a:t>
            </a:r>
            <a:r>
              <a:rPr lang="en-US" dirty="0" smtClean="0"/>
              <a:t>]+1), </a:t>
            </a:r>
            <a:r>
              <a:rPr lang="en-US" dirty="0" err="1"/>
              <a:t>sheet.nrows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def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/>
              <a:t>comma_separated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6"/>
                </a:solidFill>
              </a:rPr>
              <a:t>return</a:t>
            </a:r>
            <a:r>
              <a:rPr lang="en-US" dirty="0"/>
              <a:t> ",".join([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(s)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s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])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headers </a:t>
            </a:r>
            <a:r>
              <a:rPr lang="en-US" dirty="0"/>
              <a:t>= </a:t>
            </a:r>
            <a:r>
              <a:rPr lang="en-US" dirty="0" err="1" smtClean="0"/>
              <a:t>sheet.row_values</a:t>
            </a:r>
            <a:r>
              <a:rPr lang="en-US" dirty="0" smtClean="0"/>
              <a:t>(0</a:t>
            </a:r>
            <a:r>
              <a:rPr lang="en-US" dirty="0"/>
              <a:t>) </a:t>
            </a:r>
            <a:r>
              <a:rPr lang="en-US" dirty="0" smtClean="0"/>
              <a:t>+ [</a:t>
            </a:r>
            <a:r>
              <a:rPr lang="en-US" dirty="0" smtClean="0">
                <a:solidFill>
                  <a:srgbClr val="00B050"/>
                </a:solidFill>
              </a:rPr>
              <a:t>"distance"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(headers)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/>
              <a:t>rownum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smtClean="0">
                <a:solidFill>
                  <a:srgbClr val="7030A0"/>
                </a:solidFill>
              </a:rPr>
              <a:t>range</a:t>
            </a:r>
            <a:r>
              <a:rPr lang="en-US" dirty="0" smtClean="0"/>
              <a:t>(</a:t>
            </a:r>
            <a:r>
              <a:rPr lang="en-US" dirty="0" err="1" smtClean="0"/>
              <a:t>first_row,row_limit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row = </a:t>
            </a:r>
            <a:r>
              <a:rPr lang="en-US" dirty="0" err="1" smtClean="0"/>
              <a:t>sheet.row_values</a:t>
            </a:r>
            <a:r>
              <a:rPr lang="en-US" dirty="0" smtClean="0"/>
              <a:t>(</a:t>
            </a:r>
            <a:r>
              <a:rPr lang="en-US" dirty="0" err="1" smtClean="0"/>
              <a:t>rownum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(zip1, zip2) = row[-3:-1]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zip1 </a:t>
            </a:r>
            <a:r>
              <a:rPr lang="en-US" dirty="0">
                <a:solidFill>
                  <a:schemeClr val="accent6"/>
                </a:solidFill>
              </a:rPr>
              <a:t>and</a:t>
            </a:r>
            <a:r>
              <a:rPr lang="en-US" dirty="0"/>
              <a:t> zip2: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>
                <a:solidFill>
                  <a:srgbClr val="FF0000"/>
                </a:solidFill>
              </a:rPr>
              <a:t># Clean the data</a:t>
            </a:r>
          </a:p>
          <a:p>
            <a:pPr marL="0" indent="0">
              <a:buNone/>
            </a:pPr>
            <a:r>
              <a:rPr lang="en-US" dirty="0" smtClean="0"/>
              <a:t>        zip1 = </a:t>
            </a:r>
            <a:r>
              <a:rPr lang="en-US" dirty="0" err="1" smtClean="0">
                <a:solidFill>
                  <a:srgbClr val="7030A0"/>
                </a:solidFill>
              </a:rPr>
              <a:t>str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(zip1))</a:t>
            </a:r>
          </a:p>
          <a:p>
            <a:pPr marL="0" indent="0">
              <a:buNone/>
            </a:pPr>
            <a:r>
              <a:rPr lang="en-US" dirty="0" smtClean="0"/>
              <a:t>        zip2 </a:t>
            </a:r>
            <a:r>
              <a:rPr lang="en-US" dirty="0"/>
              <a:t>= </a:t>
            </a:r>
            <a:r>
              <a:rPr lang="en-US" dirty="0" err="1" smtClean="0">
                <a:solidFill>
                  <a:srgbClr val="7030A0"/>
                </a:solidFill>
              </a:rPr>
              <a:t>str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(zip2))</a:t>
            </a:r>
          </a:p>
          <a:p>
            <a:pPr marL="0" indent="0">
              <a:buNone/>
            </a:pPr>
            <a:r>
              <a:rPr lang="en-US" dirty="0" smtClean="0"/>
              <a:t>        row[-3:-1] = [zip1, zip2]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# </a:t>
            </a:r>
            <a:r>
              <a:rPr lang="en-US" dirty="0">
                <a:solidFill>
                  <a:srgbClr val="FF0000"/>
                </a:solidFill>
              </a:rPr>
              <a:t>Compute the distance via Google Maps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distance </a:t>
            </a:r>
            <a:r>
              <a:rPr lang="en-US" dirty="0"/>
              <a:t>= </a:t>
            </a:r>
            <a:r>
              <a:rPr lang="en-US" dirty="0" err="1"/>
              <a:t>gd.query</a:t>
            </a:r>
            <a:r>
              <a:rPr lang="en-US" dirty="0"/>
              <a:t>(zip1,zip2).distance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except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&gt;&gt; </a:t>
            </a:r>
            <a:r>
              <a:rPr lang="en-US" dirty="0" err="1"/>
              <a:t>sys.stderr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"Error computing </a:t>
            </a:r>
            <a:r>
              <a:rPr lang="en-US" dirty="0" smtClean="0">
                <a:solidFill>
                  <a:srgbClr val="00B050"/>
                </a:solidFill>
              </a:rPr>
              <a:t>distance:"</a:t>
            </a:r>
            <a:r>
              <a:rPr lang="en-US" dirty="0" smtClean="0"/>
              <a:t>, zip1</a:t>
            </a:r>
            <a:r>
              <a:rPr lang="en-US" dirty="0"/>
              <a:t>, zip2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distance </a:t>
            </a:r>
            <a:r>
              <a:rPr lang="en-US" dirty="0"/>
              <a:t>= </a:t>
            </a:r>
            <a:r>
              <a:rPr lang="en-US" dirty="0">
                <a:solidFill>
                  <a:srgbClr val="00B050"/>
                </a:solidFill>
              </a:rPr>
              <a:t>""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# Print </a:t>
            </a:r>
            <a:r>
              <a:rPr lang="en-US" dirty="0" smtClean="0">
                <a:solidFill>
                  <a:srgbClr val="FF0000"/>
                </a:solidFill>
              </a:rPr>
              <a:t>the row with the </a:t>
            </a:r>
            <a:r>
              <a:rPr lang="en-US" dirty="0">
                <a:solidFill>
                  <a:srgbClr val="FF0000"/>
                </a:solidFill>
              </a:rPr>
              <a:t>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(row + [</a:t>
            </a:r>
            <a:r>
              <a:rPr lang="en-US" dirty="0" smtClean="0"/>
              <a:t>distance])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# Avoid too many Google queries in rapid succession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time.sleep</a:t>
            </a:r>
            <a:r>
              <a:rPr lang="en-US" dirty="0"/>
              <a:t>(</a:t>
            </a:r>
            <a:r>
              <a:rPr lang="en-US" dirty="0" err="1"/>
              <a:t>random.random</a:t>
            </a:r>
            <a:r>
              <a:rPr lang="en-US" dirty="0" smtClean="0"/>
              <a:t>()+0.5)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022761" y="6091707"/>
            <a:ext cx="366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 lines of executable code!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Thanks!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97067"/>
            <a:ext cx="2057400" cy="27546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148" y="2104136"/>
            <a:ext cx="2058687" cy="274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104136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processing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Programming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Variables</a:t>
            </a:r>
          </a:p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Functions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1574</Words>
  <Application>Microsoft Office PowerPoint</Application>
  <PresentationFormat>On-screen Show (4:3)</PresentationFormat>
  <Paragraphs>344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CSE 160 Wrap-Up</vt:lpstr>
      <vt:lpstr>Presentations on Monday</vt:lpstr>
      <vt:lpstr>Progress in 10 weeks</vt:lpstr>
      <vt:lpstr>Example from lecture 0: Assessing treatment efficacy</vt:lpstr>
      <vt:lpstr>Python program to assess treatment efficacy</vt:lpstr>
      <vt:lpstr>Thanks!</vt:lpstr>
      <vt:lpstr>Why do you care about processing data?</vt:lpstr>
      <vt:lpstr>Programming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Recursion</vt:lpstr>
      <vt:lpstr>Speed of algorithms</vt:lpstr>
      <vt:lpstr>Data!</vt:lpstr>
      <vt:lpstr>Coming on Monday…</vt:lpstr>
      <vt:lpstr>There is more to learn</vt:lpstr>
      <vt:lpstr>What you have learned in CSE 160</vt:lpstr>
      <vt:lpstr>What you will learn later</vt:lpstr>
      <vt:lpstr>Why the Python language?</vt:lpstr>
      <vt:lpstr>Comparison of Python with Java</vt:lpstr>
      <vt:lpstr>What comes next?</vt:lpstr>
      <vt:lpstr>More Computer Science Courses!!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190p wrapup</dc:title>
  <dc:creator>cse</dc:creator>
  <cp:lastModifiedBy>CSE</cp:lastModifiedBy>
  <cp:revision>43</cp:revision>
  <cp:lastPrinted>2015-06-05T19:35:47Z</cp:lastPrinted>
  <dcterms:created xsi:type="dcterms:W3CDTF">2012-08-17T15:39:44Z</dcterms:created>
  <dcterms:modified xsi:type="dcterms:W3CDTF">2015-06-06T05:12:30Z</dcterms:modified>
</cp:coreProperties>
</file>