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6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7772400" cy="100584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81" autoAdjust="0"/>
    <p:restoredTop sz="94110" autoAdjust="0"/>
  </p:normalViewPr>
  <p:slideViewPr>
    <p:cSldViewPr snapToGrid="0">
      <p:cViewPr>
        <p:scale>
          <a:sx n="70" d="100"/>
          <a:sy n="70" d="100"/>
        </p:scale>
        <p:origin x="-25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6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6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7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8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8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9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9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0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0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0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>
            <p:custDataLst>
              <p:tags r:id="rId1"/>
            </p:custDataLst>
          </p:nvPr>
        </p:nvSpPr>
        <p:spPr>
          <a:xfrm>
            <a:off x="762120" y="2666880"/>
            <a:ext cx="7237800" cy="932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More On Classes</a:t>
            </a:r>
            <a:endParaRPr/>
          </a:p>
        </p:txBody>
      </p:sp>
      <p:sp>
        <p:nvSpPr>
          <p:cNvPr id="73" name="CustomShape 2"/>
          <p:cNvSpPr/>
          <p:nvPr>
            <p:custDataLst>
              <p:tags r:id="rId2"/>
            </p:custDataLst>
          </p:nvPr>
        </p:nvSpPr>
        <p:spPr>
          <a:xfrm>
            <a:off x="990720" y="3886200"/>
            <a:ext cx="6399720" cy="1751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UW CSE 160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Spring 2015</a:t>
            </a:r>
            <a:endParaRPr/>
          </a:p>
        </p:txBody>
      </p:sp>
      <p:sp>
        <p:nvSpPr>
          <p:cNvPr id="7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D5CF0F27-2533-472C-98C3-0FC12D454975}" type="slidenum">
              <a:rPr lang="en-US" sz="1200">
                <a:solidFill>
                  <a:srgbClr val="8B8B8B"/>
                </a:solidFill>
                <a:latin typeface="Calibri"/>
              </a:rPr>
              <a:t>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Classes </a:t>
            </a:r>
            <a:r>
              <a:rPr lang="en-US" sz="4400" b="1" u="sng">
                <a:solidFill>
                  <a:srgbClr val="7030A0"/>
                </a:solidFill>
                <a:latin typeface="Calibri"/>
              </a:rPr>
              <a:t>define</a:t>
            </a:r>
            <a:r>
              <a:rPr lang="en-US" sz="4400" b="1">
                <a:solidFill>
                  <a:srgbClr val="7030A0"/>
                </a:solidFill>
                <a:latin typeface="Calibri"/>
              </a:rPr>
              <a:t> objects</a:t>
            </a:r>
            <a:endParaRPr/>
          </a:p>
        </p:txBody>
      </p:sp>
      <p:sp>
        <p:nvSpPr>
          <p:cNvPr id="106" name="CustomShape 2"/>
          <p:cNvSpPr/>
          <p:nvPr>
            <p:custDataLst>
              <p:tags r:id="rId2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14F4845E-0322-4349-9CA5-8071B4ACA89A}" type="slidenum">
              <a:rPr lang="en-US" sz="1200">
                <a:solidFill>
                  <a:srgbClr val="8B8B8B"/>
                </a:solidFill>
                <a:latin typeface="Calibri"/>
              </a:rPr>
              <a:t>10</a:t>
            </a:fld>
            <a:endParaRPr/>
          </a:p>
        </p:txBody>
      </p:sp>
      <p:sp>
        <p:nvSpPr>
          <p:cNvPr id="107" name="CustomShape 3"/>
          <p:cNvSpPr/>
          <p:nvPr>
            <p:custDataLst>
              <p:tags r:id="rId3"/>
            </p:custDataLst>
          </p:nvPr>
        </p:nvSpPr>
        <p:spPr>
          <a:xfrm>
            <a:off x="225720" y="1244880"/>
            <a:ext cx="8605440" cy="477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200" dirty="0">
                <a:latin typeface="Arial"/>
              </a:rPr>
              <a:t>class Vehicle: </a:t>
            </a:r>
            <a:endParaRPr dirty="0"/>
          </a:p>
          <a:p>
            <a:endParaRPr dirty="0"/>
          </a:p>
          <a:p>
            <a:r>
              <a:rPr lang="en-US" sz="2200" dirty="0" smtClean="0">
                <a:latin typeface="Arial"/>
              </a:rPr>
              <a:t>    </a:t>
            </a:r>
            <a:r>
              <a:rPr lang="en-US" sz="2200" dirty="0" err="1" smtClean="0">
                <a:latin typeface="Arial"/>
              </a:rPr>
              <a:t>def</a:t>
            </a:r>
            <a:r>
              <a:rPr lang="en-US" sz="2200" dirty="0" smtClean="0">
                <a:latin typeface="Arial"/>
              </a:rPr>
              <a:t> </a:t>
            </a:r>
            <a:r>
              <a:rPr lang="en-US" sz="2200" dirty="0">
                <a:latin typeface="Arial"/>
              </a:rPr>
              <a:t>__</a:t>
            </a:r>
            <a:r>
              <a:rPr lang="en-US" sz="2200" dirty="0" err="1">
                <a:latin typeface="Arial"/>
              </a:rPr>
              <a:t>init</a:t>
            </a:r>
            <a:r>
              <a:rPr lang="en-US" sz="2200" dirty="0">
                <a:latin typeface="Arial"/>
              </a:rPr>
              <a:t>__(self</a:t>
            </a:r>
            <a:r>
              <a:rPr lang="en-US" sz="2200" dirty="0" smtClean="0">
                <a:latin typeface="Arial"/>
              </a:rPr>
              <a:t>, </a:t>
            </a:r>
            <a:r>
              <a:rPr lang="en-US" sz="2200" dirty="0" smtClean="0">
                <a:latin typeface="Arial"/>
              </a:rPr>
              <a:t>make, </a:t>
            </a:r>
            <a:r>
              <a:rPr lang="en-US" sz="2200" dirty="0" smtClean="0">
                <a:latin typeface="Arial"/>
              </a:rPr>
              <a:t>color, passengers, wheels=4, tank=20</a:t>
            </a:r>
            <a:r>
              <a:rPr lang="en-US" sz="2200" dirty="0">
                <a:latin typeface="Arial"/>
              </a:rPr>
              <a:t>):</a:t>
            </a:r>
            <a:endParaRPr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    ''' </a:t>
            </a:r>
            <a:r>
              <a:rPr lang="en-US" sz="2200" dirty="0">
                <a:latin typeface="Arial"/>
              </a:rPr>
              <a:t>Create a new Vehicle Object '''</a:t>
            </a:r>
            <a:endParaRPr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    </a:t>
            </a:r>
            <a:r>
              <a:rPr lang="en-US" sz="2200" dirty="0" err="1"/>
              <a:t>self.model</a:t>
            </a:r>
            <a:r>
              <a:rPr lang="en-US" sz="2200" dirty="0"/>
              <a:t>, </a:t>
            </a:r>
            <a:r>
              <a:rPr lang="en-US" sz="2200" dirty="0" err="1"/>
              <a:t>self.color</a:t>
            </a:r>
            <a:r>
              <a:rPr lang="en-US" sz="2200" dirty="0"/>
              <a:t> = make, color </a:t>
            </a:r>
            <a:endParaRPr lang="en-US" sz="2400" dirty="0"/>
          </a:p>
          <a:p>
            <a:r>
              <a:rPr lang="en-US" sz="2200" dirty="0"/>
              <a:t>        </a:t>
            </a:r>
            <a:r>
              <a:rPr lang="en-US" sz="2200" dirty="0" err="1"/>
              <a:t>self.seats</a:t>
            </a:r>
            <a:r>
              <a:rPr lang="en-US" sz="2200" dirty="0"/>
              <a:t> = passengers</a:t>
            </a:r>
            <a:endParaRPr lang="en-US" sz="2400" dirty="0"/>
          </a:p>
          <a:p>
            <a:r>
              <a:rPr lang="en-US" sz="2200" dirty="0"/>
              <a:t>        </a:t>
            </a:r>
            <a:r>
              <a:rPr lang="en-US" sz="2200" dirty="0" err="1"/>
              <a:t>self.wheels</a:t>
            </a:r>
            <a:r>
              <a:rPr lang="en-US" sz="2200" dirty="0"/>
              <a:t>, </a:t>
            </a:r>
            <a:r>
              <a:rPr lang="en-US" sz="2200" dirty="0" err="1"/>
              <a:t>self.tank</a:t>
            </a:r>
            <a:r>
              <a:rPr lang="en-US" sz="2200" dirty="0"/>
              <a:t> = wheels, tank</a:t>
            </a:r>
            <a:endParaRPr lang="en-US" sz="2400" dirty="0"/>
          </a:p>
          <a:p>
            <a:r>
              <a:rPr lang="en-US" sz="2200" dirty="0"/>
              <a:t>        </a:t>
            </a:r>
            <a:r>
              <a:rPr lang="en-US" sz="2200" dirty="0" err="1"/>
              <a:t>self.gas</a:t>
            </a:r>
            <a:r>
              <a:rPr lang="en-US" sz="2200" dirty="0"/>
              <a:t> = 0</a:t>
            </a:r>
            <a:endParaRPr lang="en-US" sz="2400" dirty="0"/>
          </a:p>
          <a:p>
            <a:endParaRPr dirty="0"/>
          </a:p>
          <a:p>
            <a:r>
              <a:rPr lang="en-US" sz="2200" dirty="0" smtClean="0">
                <a:latin typeface="Arial"/>
              </a:rPr>
              <a:t>    </a:t>
            </a:r>
            <a:r>
              <a:rPr lang="en-US" sz="2200" dirty="0" err="1" smtClean="0">
                <a:latin typeface="Arial"/>
              </a:rPr>
              <a:t>def</a:t>
            </a:r>
            <a:r>
              <a:rPr lang="en-US" sz="2200" dirty="0" smtClean="0">
                <a:latin typeface="Arial"/>
              </a:rPr>
              <a:t> </a:t>
            </a:r>
            <a:r>
              <a:rPr lang="en-US" sz="2200" dirty="0" err="1">
                <a:latin typeface="Arial"/>
              </a:rPr>
              <a:t>fill_tank</a:t>
            </a:r>
            <a:r>
              <a:rPr lang="en-US" sz="2200" dirty="0">
                <a:latin typeface="Arial"/>
              </a:rPr>
              <a:t>(</a:t>
            </a:r>
            <a:r>
              <a:rPr lang="en-US" sz="2200" dirty="0" err="1">
                <a:latin typeface="Arial"/>
              </a:rPr>
              <a:t>self,gallons</a:t>
            </a:r>
            <a:r>
              <a:rPr lang="en-US" sz="2200" dirty="0">
                <a:latin typeface="Arial"/>
              </a:rPr>
              <a:t>):</a:t>
            </a:r>
            <a:endParaRPr dirty="0"/>
          </a:p>
          <a:p>
            <a:r>
              <a:rPr lang="en-US" sz="2200" dirty="0" smtClean="0">
                <a:latin typeface="Arial"/>
              </a:rPr>
              <a:t>        ''</a:t>
            </a:r>
            <a:r>
              <a:rPr lang="en-US" sz="2200" dirty="0">
                <a:latin typeface="Arial"/>
              </a:rPr>
              <a:t>'Add gallons to tank. Until it is full'''</a:t>
            </a:r>
            <a:endParaRPr dirty="0"/>
          </a:p>
          <a:p>
            <a:r>
              <a:rPr lang="en-US" sz="2200" dirty="0" smtClean="0">
                <a:latin typeface="Arial"/>
              </a:rPr>
              <a:t>        </a:t>
            </a:r>
            <a:r>
              <a:rPr lang="en-US" sz="2200" dirty="0" err="1" smtClean="0">
                <a:latin typeface="Arial"/>
              </a:rPr>
              <a:t>self.gas</a:t>
            </a:r>
            <a:r>
              <a:rPr lang="en-US" sz="2200" dirty="0" smtClean="0">
                <a:latin typeface="Arial"/>
              </a:rPr>
              <a:t> </a:t>
            </a:r>
            <a:r>
              <a:rPr lang="en-US" sz="2200" dirty="0">
                <a:latin typeface="Arial"/>
              </a:rPr>
              <a:t>+= gallons</a:t>
            </a:r>
            <a:endParaRPr dirty="0"/>
          </a:p>
          <a:p>
            <a:r>
              <a:rPr lang="en-US" sz="2200" dirty="0" smtClean="0">
                <a:latin typeface="Arial"/>
              </a:rPr>
              <a:t>        if </a:t>
            </a:r>
            <a:r>
              <a:rPr lang="en-US" sz="2200" dirty="0" err="1">
                <a:latin typeface="Arial"/>
              </a:rPr>
              <a:t>self.gas</a:t>
            </a:r>
            <a:r>
              <a:rPr lang="en-US" sz="2200" dirty="0">
                <a:latin typeface="Arial"/>
              </a:rPr>
              <a:t> &gt; </a:t>
            </a:r>
            <a:r>
              <a:rPr lang="en-US" sz="2200" dirty="0" err="1">
                <a:latin typeface="Arial"/>
              </a:rPr>
              <a:t>self.tank</a:t>
            </a:r>
            <a:r>
              <a:rPr lang="en-US" sz="2200" dirty="0">
                <a:latin typeface="Arial"/>
              </a:rPr>
              <a:t> :</a:t>
            </a:r>
            <a:endParaRPr dirty="0"/>
          </a:p>
          <a:p>
            <a:r>
              <a:rPr lang="en-US" sz="2200" dirty="0" smtClean="0">
                <a:latin typeface="Arial"/>
              </a:rPr>
              <a:t>            </a:t>
            </a:r>
            <a:r>
              <a:rPr lang="en-US" sz="2200" dirty="0" err="1" smtClean="0">
                <a:latin typeface="Arial"/>
              </a:rPr>
              <a:t>self.gas</a:t>
            </a:r>
            <a:r>
              <a:rPr lang="en-US" sz="2200" dirty="0" smtClean="0">
                <a:latin typeface="Arial"/>
              </a:rPr>
              <a:t> </a:t>
            </a:r>
            <a:r>
              <a:rPr lang="en-US" sz="2200" dirty="0">
                <a:latin typeface="Arial"/>
              </a:rPr>
              <a:t>= </a:t>
            </a:r>
            <a:r>
              <a:rPr lang="en-US" sz="2200" dirty="0" err="1">
                <a:latin typeface="Arial"/>
              </a:rPr>
              <a:t>self.tank</a:t>
            </a:r>
            <a:r>
              <a:rPr lang="en-US" sz="2200" dirty="0">
                <a:latin typeface="Arial"/>
              </a:rPr>
              <a:t> </a:t>
            </a:r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Classes </a:t>
            </a:r>
            <a:r>
              <a:rPr lang="en-US" sz="4400" b="1" u="sng">
                <a:solidFill>
                  <a:srgbClr val="7030A0"/>
                </a:solidFill>
                <a:latin typeface="Calibri"/>
              </a:rPr>
              <a:t>define</a:t>
            </a:r>
            <a:r>
              <a:rPr lang="en-US" sz="4400" b="1">
                <a:solidFill>
                  <a:srgbClr val="7030A0"/>
                </a:solidFill>
                <a:latin typeface="Calibri"/>
              </a:rPr>
              <a:t> objects</a:t>
            </a:r>
            <a:endParaRPr/>
          </a:p>
        </p:txBody>
      </p:sp>
      <p:sp>
        <p:nvSpPr>
          <p:cNvPr id="109" name="CustomShape 2"/>
          <p:cNvSpPr/>
          <p:nvPr>
            <p:custDataLst>
              <p:tags r:id="rId2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3E9BF6F2-DFE9-4A5A-B650-B0752D7B6201}" type="slidenum">
              <a:rPr lang="en-US" sz="1200">
                <a:solidFill>
                  <a:srgbClr val="8B8B8B"/>
                </a:solidFill>
                <a:latin typeface="Calibri"/>
              </a:rPr>
              <a:t>11</a:t>
            </a:fld>
            <a:endParaRPr/>
          </a:p>
        </p:txBody>
      </p:sp>
      <p:sp>
        <p:nvSpPr>
          <p:cNvPr id="110" name="CustomShape 3"/>
          <p:cNvSpPr/>
          <p:nvPr>
            <p:custDataLst>
              <p:tags r:id="rId3"/>
            </p:custDataLst>
          </p:nvPr>
        </p:nvSpPr>
        <p:spPr>
          <a:xfrm>
            <a:off x="225720" y="1244880"/>
            <a:ext cx="8917560" cy="5089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200" dirty="0">
                <a:latin typeface="Arial"/>
              </a:rPr>
              <a:t>class Vehicle: </a:t>
            </a:r>
            <a:endParaRPr dirty="0"/>
          </a:p>
          <a:p>
            <a:endParaRPr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</a:t>
            </a:r>
            <a:r>
              <a:rPr lang="en-US" sz="2200" dirty="0" err="1" smtClean="0">
                <a:latin typeface="Arial"/>
              </a:rPr>
              <a:t>def</a:t>
            </a:r>
            <a:r>
              <a:rPr lang="en-US" sz="2200" dirty="0" smtClean="0">
                <a:latin typeface="Arial"/>
              </a:rPr>
              <a:t> </a:t>
            </a:r>
            <a:r>
              <a:rPr lang="en-US" sz="2200" dirty="0">
                <a:latin typeface="Arial"/>
              </a:rPr>
              <a:t>__</a:t>
            </a:r>
            <a:r>
              <a:rPr lang="en-US" sz="2200" dirty="0" err="1">
                <a:latin typeface="Arial"/>
              </a:rPr>
              <a:t>init</a:t>
            </a:r>
            <a:r>
              <a:rPr lang="en-US" sz="2200" dirty="0">
                <a:latin typeface="Arial"/>
              </a:rPr>
              <a:t>__(self</a:t>
            </a:r>
            <a:r>
              <a:rPr lang="en-US" sz="2200" dirty="0" smtClean="0">
                <a:latin typeface="Arial"/>
              </a:rPr>
              <a:t>, make, color, passengers, wheels=4, tank=20</a:t>
            </a:r>
            <a:r>
              <a:rPr lang="en-US" sz="2200" dirty="0">
                <a:latin typeface="Arial"/>
              </a:rPr>
              <a:t>):</a:t>
            </a:r>
            <a:endParaRPr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    ''' </a:t>
            </a:r>
            <a:r>
              <a:rPr lang="en-US" sz="2200" dirty="0">
                <a:latin typeface="Arial"/>
              </a:rPr>
              <a:t>Create a new Vehicle Object '''</a:t>
            </a:r>
            <a:endParaRPr dirty="0"/>
          </a:p>
          <a:p>
            <a:r>
              <a:rPr lang="en-US" sz="2200" dirty="0"/>
              <a:t> </a:t>
            </a:r>
            <a:r>
              <a:rPr lang="en-US" sz="2200" dirty="0" smtClean="0"/>
              <a:t>       </a:t>
            </a:r>
            <a:r>
              <a:rPr lang="en-US" sz="2200" dirty="0" err="1" smtClean="0"/>
              <a:t>self.model</a:t>
            </a:r>
            <a:r>
              <a:rPr lang="en-US" sz="2200" dirty="0"/>
              <a:t>, </a:t>
            </a:r>
            <a:r>
              <a:rPr lang="en-US" sz="2200" dirty="0" err="1"/>
              <a:t>self.color</a:t>
            </a:r>
            <a:r>
              <a:rPr lang="en-US" sz="2200" dirty="0"/>
              <a:t> = make, color </a:t>
            </a:r>
            <a:endParaRPr lang="en-US" sz="2400" dirty="0"/>
          </a:p>
          <a:p>
            <a:r>
              <a:rPr lang="en-US" sz="2200" dirty="0"/>
              <a:t>        </a:t>
            </a:r>
            <a:r>
              <a:rPr lang="en-US" sz="2200" dirty="0" err="1"/>
              <a:t>self.seats</a:t>
            </a:r>
            <a:r>
              <a:rPr lang="en-US" sz="2200" dirty="0"/>
              <a:t> = passengers</a:t>
            </a:r>
            <a:endParaRPr lang="en-US" sz="2400" dirty="0"/>
          </a:p>
          <a:p>
            <a:r>
              <a:rPr lang="en-US" sz="2200" dirty="0"/>
              <a:t>        </a:t>
            </a:r>
            <a:r>
              <a:rPr lang="en-US" sz="2200" dirty="0" err="1"/>
              <a:t>self.wheels</a:t>
            </a:r>
            <a:r>
              <a:rPr lang="en-US" sz="2200" dirty="0"/>
              <a:t>, </a:t>
            </a:r>
            <a:r>
              <a:rPr lang="en-US" sz="2200" dirty="0" err="1"/>
              <a:t>self.tank</a:t>
            </a:r>
            <a:r>
              <a:rPr lang="en-US" sz="2200" dirty="0"/>
              <a:t> = wheels, tank</a:t>
            </a:r>
            <a:endParaRPr lang="en-US" sz="2400" dirty="0"/>
          </a:p>
          <a:p>
            <a:r>
              <a:rPr lang="en-US" sz="2200" dirty="0"/>
              <a:t>        </a:t>
            </a:r>
            <a:r>
              <a:rPr lang="en-US" sz="2200" dirty="0" err="1"/>
              <a:t>self.gas</a:t>
            </a:r>
            <a:r>
              <a:rPr lang="en-US" sz="2200" dirty="0"/>
              <a:t> = 0</a:t>
            </a:r>
            <a:endParaRPr lang="en-US" sz="2400" dirty="0"/>
          </a:p>
          <a:p>
            <a:endParaRPr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</a:t>
            </a:r>
            <a:r>
              <a:rPr lang="en-US" sz="2200" dirty="0" err="1" smtClean="0">
                <a:latin typeface="Arial"/>
              </a:rPr>
              <a:t>def</a:t>
            </a:r>
            <a:r>
              <a:rPr lang="en-US" sz="2200" dirty="0" smtClean="0">
                <a:latin typeface="Arial"/>
              </a:rPr>
              <a:t> </a:t>
            </a:r>
            <a:r>
              <a:rPr lang="en-US" sz="2200" dirty="0">
                <a:latin typeface="Arial"/>
              </a:rPr>
              <a:t>__</a:t>
            </a:r>
            <a:r>
              <a:rPr lang="en-US" sz="2200" dirty="0" err="1">
                <a:latin typeface="Arial"/>
              </a:rPr>
              <a:t>str</a:t>
            </a:r>
            <a:r>
              <a:rPr lang="en-US" sz="2200" dirty="0">
                <a:latin typeface="Arial"/>
              </a:rPr>
              <a:t>__(self):</a:t>
            </a:r>
            <a:endParaRPr dirty="0"/>
          </a:p>
          <a:p>
            <a:r>
              <a:rPr lang="en-US" sz="2200" dirty="0" smtClean="0">
                <a:latin typeface="Arial"/>
              </a:rPr>
              <a:t>        return </a:t>
            </a:r>
            <a:r>
              <a:rPr lang="en-US" sz="2200" dirty="0">
                <a:latin typeface="Arial"/>
              </a:rPr>
              <a:t>'Gas remaining: ' + </a:t>
            </a:r>
            <a:r>
              <a:rPr lang="en-US" sz="2200" dirty="0" err="1">
                <a:latin typeface="Arial"/>
              </a:rPr>
              <a:t>str</a:t>
            </a:r>
            <a:r>
              <a:rPr lang="en-US" sz="2200" dirty="0">
                <a:latin typeface="Arial"/>
              </a:rPr>
              <a:t>(</a:t>
            </a:r>
            <a:r>
              <a:rPr lang="en-US" sz="2200" dirty="0" err="1">
                <a:latin typeface="Arial"/>
              </a:rPr>
              <a:t>self.gas</a:t>
            </a:r>
            <a:r>
              <a:rPr lang="en-US" sz="2200" dirty="0">
                <a:latin typeface="Arial"/>
              </a:rPr>
              <a:t>)</a:t>
            </a:r>
            <a:endParaRPr dirty="0"/>
          </a:p>
          <a:p>
            <a:endParaRPr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</a:t>
            </a:r>
            <a:r>
              <a:rPr lang="en-US" sz="2200" dirty="0" err="1" smtClean="0">
                <a:latin typeface="Arial"/>
              </a:rPr>
              <a:t>def</a:t>
            </a:r>
            <a:r>
              <a:rPr lang="en-US" sz="2200" dirty="0" smtClean="0">
                <a:latin typeface="Arial"/>
              </a:rPr>
              <a:t> </a:t>
            </a:r>
            <a:r>
              <a:rPr lang="en-US" sz="2200" dirty="0">
                <a:latin typeface="Arial"/>
              </a:rPr>
              <a:t>__hash__(self):</a:t>
            </a:r>
            <a:endParaRPr dirty="0"/>
          </a:p>
          <a:p>
            <a:r>
              <a:rPr lang="en-US" sz="2200" dirty="0" smtClean="0">
                <a:latin typeface="Arial"/>
              </a:rPr>
              <a:t>        return </a:t>
            </a:r>
            <a:r>
              <a:rPr lang="en-US" sz="2200" dirty="0">
                <a:latin typeface="Arial"/>
              </a:rPr>
              <a:t>hash(</a:t>
            </a:r>
            <a:r>
              <a:rPr lang="en-US" sz="2200" dirty="0" err="1">
                <a:latin typeface="Arial"/>
              </a:rPr>
              <a:t>self.make</a:t>
            </a:r>
            <a:r>
              <a:rPr lang="en-US" sz="2200" dirty="0">
                <a:latin typeface="Arial"/>
              </a:rPr>
              <a:t>) + hash(</a:t>
            </a:r>
            <a:r>
              <a:rPr lang="en-US" sz="2200" dirty="0" err="1">
                <a:latin typeface="Arial"/>
              </a:rPr>
              <a:t>self.color</a:t>
            </a:r>
            <a:r>
              <a:rPr lang="en-US" sz="2200" dirty="0">
                <a:latin typeface="Arial"/>
              </a:rPr>
              <a:t>) + hash(</a:t>
            </a:r>
            <a:r>
              <a:rPr lang="en-US" sz="2200" dirty="0" err="1">
                <a:latin typeface="Arial"/>
              </a:rPr>
              <a:t>self.seats</a:t>
            </a:r>
            <a:r>
              <a:rPr lang="en-US" sz="2200" dirty="0">
                <a:latin typeface="Arial"/>
              </a:rPr>
              <a:t>) +\ 		hash(</a:t>
            </a:r>
            <a:r>
              <a:rPr lang="en-US" sz="2200" dirty="0" err="1">
                <a:latin typeface="Arial"/>
              </a:rPr>
              <a:t>self.wheels</a:t>
            </a:r>
            <a:r>
              <a:rPr lang="en-US" sz="2200" dirty="0">
                <a:latin typeface="Arial"/>
              </a:rPr>
              <a:t>) + hash(</a:t>
            </a:r>
            <a:r>
              <a:rPr lang="en-US" sz="2200" dirty="0" err="1">
                <a:latin typeface="Arial"/>
              </a:rPr>
              <a:t>self.tank</a:t>
            </a:r>
            <a:r>
              <a:rPr lang="en-US" sz="2200" dirty="0">
                <a:latin typeface="Arial"/>
              </a:rPr>
              <a:t>) + hash(</a:t>
            </a:r>
            <a:r>
              <a:rPr lang="en-US" sz="2200" dirty="0" err="1">
                <a:latin typeface="Arial"/>
              </a:rPr>
              <a:t>self.gas</a:t>
            </a:r>
            <a:r>
              <a:rPr lang="en-US" sz="2200" dirty="0">
                <a:latin typeface="Arial"/>
              </a:rPr>
              <a:t>)</a:t>
            </a:r>
            <a:endParaRPr dirty="0"/>
          </a:p>
          <a:p>
            <a:endParaRPr dirty="0"/>
          </a:p>
        </p:txBody>
      </p:sp>
      <p:sp>
        <p:nvSpPr>
          <p:cNvPr id="111" name="CustomShape 4"/>
          <p:cNvSpPr/>
          <p:nvPr>
            <p:custDataLst>
              <p:tags r:id="rId4"/>
            </p:custDataLst>
          </p:nvPr>
        </p:nvSpPr>
        <p:spPr>
          <a:xfrm>
            <a:off x="4974120" y="3772080"/>
            <a:ext cx="3811320" cy="636840"/>
          </a:xfrm>
          <a:prstGeom prst="wedgeRectCallout">
            <a:avLst>
              <a:gd name="adj1" fmla="val -18326"/>
              <a:gd name="adj2" fmla="val 21136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More “</a:t>
            </a:r>
            <a:r>
              <a:rPr lang="en-US" b="1">
                <a:latin typeface="Arial"/>
              </a:rPr>
              <a:t>magic” </a:t>
            </a:r>
            <a:r>
              <a:rPr lang="en-US">
                <a:latin typeface="Arial"/>
              </a:rPr>
              <a:t>methods to convert object to a string or hash.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Let's Play With Vehicles </a:t>
            </a:r>
            <a:endParaRPr/>
          </a:p>
        </p:txBody>
      </p:sp>
      <p:sp>
        <p:nvSpPr>
          <p:cNvPr id="11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import vehicle</a:t>
            </a:r>
            <a:endParaRPr/>
          </a:p>
        </p:txBody>
      </p:sp>
      <p:sp>
        <p:nvSpPr>
          <p:cNvPr id="11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6FC7F2B-898F-4C85-BE2E-87A0E6F50BD3}" type="slidenum">
              <a:rPr lang="en-US" sz="1200">
                <a:solidFill>
                  <a:srgbClr val="8B8B8B"/>
                </a:solidFill>
                <a:latin typeface="Calibri"/>
              </a:rPr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Why Use Classes</a:t>
            </a:r>
            <a:endParaRPr/>
          </a:p>
        </p:txBody>
      </p:sp>
      <p:sp>
        <p:nvSpPr>
          <p:cNvPr id="11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Classes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are blueprints for </a:t>
            </a:r>
            <a:r>
              <a:rPr lang="en-US" sz="3200" b="1" dirty="0">
                <a:solidFill>
                  <a:srgbClr val="000000"/>
                </a:solidFill>
                <a:latin typeface="Calibri"/>
              </a:rPr>
              <a:t>objects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, objects model the real world. This makes programming easier.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Have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multiple objects with similar functions (methods) but different internal state.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Provide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a software abstraction for clients to use without needing to know the details of your program.</a:t>
            </a:r>
            <a:endParaRPr dirty="0"/>
          </a:p>
        </p:txBody>
      </p:sp>
      <p:sp>
        <p:nvSpPr>
          <p:cNvPr id="11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E24E5F0-0011-464C-96B2-464963C9584D}" type="slidenum">
              <a:rPr lang="en-US" sz="1200">
                <a:solidFill>
                  <a:srgbClr val="8B8B8B"/>
                </a:solidFill>
                <a:latin typeface="Calibri"/>
              </a:rPr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Why Use Classes</a:t>
            </a:r>
            <a:endParaRPr/>
          </a:p>
        </p:txBody>
      </p:sp>
      <p:sp>
        <p:nvSpPr>
          <p:cNvPr id="119" name="CustomShape 2"/>
          <p:cNvSpPr/>
          <p:nvPr>
            <p:custDataLst>
              <p:tags r:id="rId2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8252C6B-9F78-4E48-85BF-81BE7A9E72C3}" type="slidenum">
              <a:rPr lang="en-US" sz="1200">
                <a:solidFill>
                  <a:srgbClr val="8B8B8B"/>
                </a:solidFill>
                <a:latin typeface="Calibri"/>
              </a:rPr>
              <a:t>14</a:t>
            </a:fld>
            <a:endParaRPr/>
          </a:p>
        </p:txBody>
      </p:sp>
      <p:sp>
        <p:nvSpPr>
          <p:cNvPr id="120" name="CustomShape 3"/>
          <p:cNvSpPr/>
          <p:nvPr>
            <p:custDataLst>
              <p:tags r:id="rId3"/>
            </p:custDataLst>
          </p:nvPr>
        </p:nvSpPr>
        <p:spPr>
          <a:xfrm>
            <a:off x="178920" y="1169348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class Pizza: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</a:rPr>
              <a:t>def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__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init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__(self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, name, toppings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):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       self.name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self.toppings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name,toppings</a:t>
            </a:r>
            <a:endParaRPr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</a:rPr>
              <a:t>def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is_vegetarian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(self):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   for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t in 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self.toppings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           if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not 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t.vegetarian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           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   return False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          else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           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   return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True</a:t>
            </a:r>
            <a:endParaRPr sz="2400" dirty="0"/>
          </a:p>
        </p:txBody>
      </p:sp>
      <p:sp>
        <p:nvSpPr>
          <p:cNvPr id="121" name="CustomShape 4"/>
          <p:cNvSpPr/>
          <p:nvPr>
            <p:custDataLst>
              <p:tags r:id="rId4"/>
            </p:custDataLst>
          </p:nvPr>
        </p:nvSpPr>
        <p:spPr>
          <a:xfrm>
            <a:off x="178920" y="50238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class Topping: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</a:rPr>
              <a:t>def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__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init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__(self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, name, veg=False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):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      self.name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= name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        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</a:rPr>
              <a:t>self.vegetarian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= veg</a:t>
            </a:r>
            <a:endParaRPr sz="2400" dirty="0"/>
          </a:p>
          <a:p>
            <a:pPr>
              <a:lnSpc>
                <a:spcPct val="100000"/>
              </a:lnSpc>
            </a:pPr>
            <a:endParaRPr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Why Use Classes</a:t>
            </a:r>
            <a:endParaRPr/>
          </a:p>
        </p:txBody>
      </p:sp>
      <p:sp>
        <p:nvSpPr>
          <p:cNvPr id="123" name="CustomShape 2"/>
          <p:cNvSpPr/>
          <p:nvPr>
            <p:custDataLst>
              <p:tags r:id="rId2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A5028B3-7FC5-4996-A76B-FDD567FEB2CF}" type="slidenum">
              <a:rPr lang="en-US" sz="1200">
                <a:solidFill>
                  <a:srgbClr val="8B8B8B"/>
                </a:solidFill>
                <a:latin typeface="Calibri"/>
              </a:rPr>
              <a:t>15</a:t>
            </a:fld>
            <a:endParaRPr/>
          </a:p>
        </p:txBody>
      </p:sp>
      <p:sp>
        <p:nvSpPr>
          <p:cNvPr id="124" name="CustomShape 3"/>
          <p:cNvSpPr/>
          <p:nvPr>
            <p:custDataLst>
              <p:tags r:id="rId3"/>
            </p:custDataLst>
          </p:nvPr>
        </p:nvSpPr>
        <p:spPr>
          <a:xfrm>
            <a:off x="172080" y="1374840"/>
            <a:ext cx="8971200" cy="5118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#make toppings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from pizza import *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cheese, tomato = Topping('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cheese',True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), Topping('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tomato',True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)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pepper, pineapple = Topping('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pepper',True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), Topping('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pineapple',True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)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pepperoni, ham = Topping('pepperoni'), Topping('ham')</a:t>
            </a:r>
            <a:endParaRPr sz="2400" dirty="0"/>
          </a:p>
          <a:p>
            <a:pPr>
              <a:lnSpc>
                <a:spcPct val="100000"/>
              </a:lnSpc>
            </a:pP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 err="1">
                <a:solidFill>
                  <a:srgbClr val="000000"/>
                </a:solidFill>
                <a:latin typeface="Calibri"/>
              </a:rPr>
              <a:t>cheese_pizza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=  Pizza('cheese',[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cheese,tomato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])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 err="1">
                <a:solidFill>
                  <a:srgbClr val="000000"/>
                </a:solidFill>
                <a:latin typeface="Calibri"/>
              </a:rPr>
              <a:t>hawaiian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= Pizza('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hawaiian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',[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cheese,tomato,pineapple,ham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])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combo = Pizza('combo',[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cheese,tomato,pepper,pineapple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])</a:t>
            </a:r>
            <a:endParaRPr sz="2400" dirty="0"/>
          </a:p>
          <a:p>
            <a:pPr>
              <a:lnSpc>
                <a:spcPct val="100000"/>
              </a:lnSpc>
            </a:pP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&gt;&gt; 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combo.is_vegetarian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()   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     True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&gt;&gt; 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hawaiian.is_vegetarian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()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      False </a:t>
            </a:r>
            <a:endParaRPr sz="2400" dirty="0"/>
          </a:p>
        </p:txBody>
      </p:sp>
      <p:sp>
        <p:nvSpPr>
          <p:cNvPr id="125" name="CustomShape 4"/>
          <p:cNvSpPr/>
          <p:nvPr>
            <p:custDataLst>
              <p:tags r:id="rId4"/>
            </p:custDataLst>
          </p:nvPr>
        </p:nvSpPr>
        <p:spPr>
          <a:xfrm>
            <a:off x="4897440" y="4758120"/>
            <a:ext cx="8228520" cy="452484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>
            <p:custDataLst>
              <p:tags r:id="rId1"/>
            </p:custDataLst>
          </p:nvPr>
        </p:nvSpPr>
        <p:spPr>
          <a:xfrm>
            <a:off x="457200" y="1090440"/>
            <a:ext cx="8685720" cy="576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def read_words(filename):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"""Return dictionary mapping each word in filename to its frequency."""  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wordfile = open(filename)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word_list = wordfile.read().split()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wordfile.close()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wordcounts_dict = {}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for word in word_list: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    count = wordcounts_dict.setdefault(word, 0)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    wordcounts_dict[word] = count + 1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return wordcounts_dict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def word_count(wordcounts_dict, word):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"""Return count of the word in the dictionary. """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if wordcounts_dict.has_key(word):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    return wordcounts_dict[word]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else: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    return 0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def topk(wordcounts_dict, k=10):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"""Return list of (count, word) tuples of the top k most frequent words."""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counts_with_words = [(c, w) for (w, c) in wordcounts_dict.items()]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counts_with_words.sort(reverse=True)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return counts_with_words[0:k]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def total_words(wordcounts_dict):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"""Return the total number of words."""</a:t>
            </a:r>
            <a:endParaRPr/>
          </a:p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ourier New"/>
              </a:rPr>
              <a:t>    return sum(wordcounts_dict.values())</a:t>
            </a:r>
            <a:endParaRPr/>
          </a:p>
        </p:txBody>
      </p:sp>
      <p:sp>
        <p:nvSpPr>
          <p:cNvPr id="127" name="CustomShape 2"/>
          <p:cNvSpPr/>
          <p:nvPr>
            <p:custDataLst>
              <p:tags r:id="rId2"/>
            </p:custDataLst>
          </p:nvPr>
        </p:nvSpPr>
        <p:spPr>
          <a:xfrm>
            <a:off x="368640" y="0"/>
            <a:ext cx="563400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3600" b="1">
                <a:solidFill>
                  <a:srgbClr val="7030A0"/>
                </a:solidFill>
                <a:latin typeface="Calibri"/>
              </a:rPr>
              <a:t>Text analysis module</a:t>
            </a:r>
            <a:endParaRPr/>
          </a:p>
          <a:p>
            <a:r>
              <a:rPr lang="en-US" sz="2200" b="1">
                <a:solidFill>
                  <a:srgbClr val="7030A0"/>
                </a:solidFill>
                <a:latin typeface="Calibri"/>
              </a:rPr>
              <a:t>(group of related functions)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b="1">
                <a:solidFill>
                  <a:srgbClr val="7030A0"/>
                </a:solidFill>
                <a:latin typeface="Calibri"/>
              </a:rPr>
              <a:t>representation = dictionary</a:t>
            </a:r>
            <a:endParaRPr/>
          </a:p>
        </p:txBody>
      </p:sp>
      <p:sp>
        <p:nvSpPr>
          <p:cNvPr id="128" name="CustomShape 3"/>
          <p:cNvSpPr/>
          <p:nvPr>
            <p:custDataLst>
              <p:tags r:id="rId3"/>
            </p:custDataLst>
          </p:nvPr>
        </p:nvSpPr>
        <p:spPr>
          <a:xfrm>
            <a:off x="4545360" y="3615120"/>
            <a:ext cx="4418640" cy="8197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>
                <a:solidFill>
                  <a:srgbClr val="0000FF"/>
                </a:solidFill>
                <a:latin typeface="Courier New"/>
              </a:rPr>
              <a:t># program to compute top 5:</a:t>
            </a:r>
            <a:endParaRPr/>
          </a:p>
          <a:p>
            <a:pPr>
              <a:lnSpc>
                <a:spcPct val="100000"/>
              </a:lnSpc>
            </a:pPr>
            <a:r>
              <a:rPr lang="en-US" sz="1600" b="1">
                <a:solidFill>
                  <a:srgbClr val="000000"/>
                </a:solidFill>
                <a:latin typeface="Courier New"/>
              </a:rPr>
              <a:t>wordcounts = read_words(filename)</a:t>
            </a:r>
            <a:endParaRPr/>
          </a:p>
          <a:p>
            <a:pPr>
              <a:lnSpc>
                <a:spcPct val="100000"/>
              </a:lnSpc>
            </a:pPr>
            <a:r>
              <a:rPr lang="en-US" sz="1600" b="1">
                <a:solidFill>
                  <a:srgbClr val="000000"/>
                </a:solidFill>
                <a:latin typeface="Courier New"/>
              </a:rPr>
              <a:t>result = topk(wordcounts, 5)</a:t>
            </a:r>
            <a:endParaRPr/>
          </a:p>
        </p:txBody>
      </p:sp>
      <p:sp>
        <p:nvSpPr>
          <p:cNvPr id="129" name="CustomShape 4"/>
          <p:cNvSpPr/>
          <p:nvPr>
            <p:custDataLst>
              <p:tags r:id="rId4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44CC2F9-7E76-452D-95A9-F6C237406C65}" type="slidenum">
              <a:rPr lang="en-US" sz="1200">
                <a:solidFill>
                  <a:srgbClr val="8B8B8B"/>
                </a:solidFill>
                <a:latin typeface="Calibri"/>
              </a:rPr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Problems with the implementation</a:t>
            </a:r>
            <a:endParaRPr/>
          </a:p>
        </p:txBody>
      </p:sp>
      <p:sp>
        <p:nvSpPr>
          <p:cNvPr id="13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sz="1400" dirty="0"/>
          </a:p>
          <a:p>
            <a:pPr>
              <a:lnSpc>
                <a:spcPct val="100000"/>
              </a:lnSpc>
            </a:pPr>
            <a:endParaRPr sz="1400" dirty="0"/>
          </a:p>
          <a:p>
            <a:pPr>
              <a:lnSpc>
                <a:spcPct val="100000"/>
              </a:lnSpc>
            </a:pPr>
            <a:endParaRPr lang="en-US" sz="1400" dirty="0" smtClean="0"/>
          </a:p>
          <a:p>
            <a:pPr>
              <a:lnSpc>
                <a:spcPct val="100000"/>
              </a:lnSpc>
            </a:pPr>
            <a:endParaRPr lang="en-US" sz="1400" dirty="0"/>
          </a:p>
          <a:p>
            <a:pPr>
              <a:lnSpc>
                <a:spcPct val="100000"/>
              </a:lnSpc>
            </a:pPr>
            <a:endParaRPr sz="1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The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wordcounts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dictionary is exposed to the client:</a:t>
            </a:r>
            <a:endParaRPr sz="1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the user might corrupt or misuse it.</a:t>
            </a:r>
            <a:endParaRPr sz="1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If we change our implementation (say, to use a list),</a:t>
            </a:r>
            <a:endParaRPr sz="1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it may break the client program.</a:t>
            </a:r>
            <a:endParaRPr sz="1400" dirty="0"/>
          </a:p>
          <a:p>
            <a:pPr>
              <a:lnSpc>
                <a:spcPct val="100000"/>
              </a:lnSpc>
            </a:pPr>
            <a:endParaRPr sz="1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We prefer to</a:t>
            </a:r>
            <a:endParaRPr sz="14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Hide the implementation details from the client</a:t>
            </a:r>
            <a:endParaRPr sz="14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Collect the data and functions together into one unit</a:t>
            </a:r>
            <a:endParaRPr sz="1400" dirty="0"/>
          </a:p>
          <a:p>
            <a:pPr>
              <a:lnSpc>
                <a:spcPct val="100000"/>
              </a:lnSpc>
            </a:pPr>
            <a:endParaRPr sz="1400" dirty="0"/>
          </a:p>
        </p:txBody>
      </p:sp>
      <p:sp>
        <p:nvSpPr>
          <p:cNvPr id="132" name="CustomShape 3"/>
          <p:cNvSpPr/>
          <p:nvPr>
            <p:custDataLst>
              <p:tags r:id="rId3"/>
            </p:custDataLst>
          </p:nvPr>
        </p:nvSpPr>
        <p:spPr>
          <a:xfrm>
            <a:off x="1295280" y="1515240"/>
            <a:ext cx="4723200" cy="912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FF"/>
                </a:solidFill>
                <a:latin typeface="Courier New"/>
              </a:rPr>
              <a:t># program to compute top 5: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wordcounts = read_words(filename)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result = topk(wordcounts, 5)</a:t>
            </a:r>
            <a:endParaRPr/>
          </a:p>
        </p:txBody>
      </p:sp>
      <p:sp>
        <p:nvSpPr>
          <p:cNvPr id="133" name="CustomShape 4"/>
          <p:cNvSpPr/>
          <p:nvPr>
            <p:custDataLst>
              <p:tags r:id="rId4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0A59A62C-507B-4F4B-B215-0091D235765D}" type="slidenum">
              <a:rPr lang="en-US" sz="1200">
                <a:solidFill>
                  <a:srgbClr val="8B8B8B"/>
                </a:solidFill>
                <a:latin typeface="Calibri"/>
              </a:rPr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5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>
            <p:custDataLst>
              <p:tags r:id="rId1"/>
            </p:custDataLst>
          </p:nvPr>
        </p:nvSpPr>
        <p:spPr>
          <a:xfrm>
            <a:off x="868320" y="-108000"/>
            <a:ext cx="759960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Class Implementation</a:t>
            </a:r>
            <a:endParaRPr/>
          </a:p>
        </p:txBody>
      </p:sp>
      <p:sp>
        <p:nvSpPr>
          <p:cNvPr id="135" name="CustomShape 2"/>
          <p:cNvSpPr/>
          <p:nvPr>
            <p:custDataLst>
              <p:tags r:id="rId2"/>
            </p:custDataLst>
          </p:nvPr>
        </p:nvSpPr>
        <p:spPr>
          <a:xfrm>
            <a:off x="457200" y="661500"/>
            <a:ext cx="8228520" cy="5790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class </a:t>
            </a:r>
            <a:r>
              <a:rPr lang="en-US" sz="1500" b="1" dirty="0" err="1">
                <a:solidFill>
                  <a:srgbClr val="0000FF"/>
                </a:solidFill>
                <a:latin typeface="Courier New"/>
              </a:rPr>
              <a:t>WordCounts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"""Represents the words in a file."""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# Internal representation: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# variable </a:t>
            </a:r>
            <a:r>
              <a:rPr lang="en-US" sz="1500" b="1" dirty="0" err="1">
                <a:solidFill>
                  <a:srgbClr val="FF0000"/>
                </a:solidFill>
                <a:latin typeface="Courier New"/>
              </a:rPr>
              <a:t>wordcounts</a:t>
            </a:r>
            <a:r>
              <a:rPr lang="en-US" sz="1500" b="1" dirty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is a </a:t>
            </a:r>
            <a:r>
              <a:rPr lang="en-US" sz="1500" b="1" dirty="0">
                <a:solidFill>
                  <a:srgbClr val="FF0000"/>
                </a:solidFill>
                <a:latin typeface="Courier New"/>
              </a:rPr>
              <a:t>dictionary mapping words to frequency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def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>
                <a:solidFill>
                  <a:srgbClr val="FF0000"/>
                </a:solidFill>
                <a:latin typeface="Courier New"/>
              </a:rPr>
              <a:t>__</a:t>
            </a:r>
            <a:r>
              <a:rPr lang="en-US" sz="1500" b="1" dirty="0" err="1">
                <a:solidFill>
                  <a:srgbClr val="FF0000"/>
                </a:solidFill>
                <a:latin typeface="Courier New"/>
              </a:rPr>
              <a:t>init</a:t>
            </a:r>
            <a:r>
              <a:rPr lang="en-US" sz="1500" b="1" dirty="0">
                <a:solidFill>
                  <a:srgbClr val="FF0000"/>
                </a:solidFill>
                <a:latin typeface="Courier New"/>
              </a:rPr>
              <a:t>__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(self, filename):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  """</a:t>
            </a:r>
            <a:r>
              <a:rPr lang="en-US" sz="1500" b="1" dirty="0">
                <a:solidFill>
                  <a:srgbClr val="FF0000"/>
                </a:solidFill>
                <a:latin typeface="Courier New"/>
              </a:rPr>
              <a:t>Create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a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WordCounts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object from the given file"""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  words = open(filename).read().split()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self.wordcounts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= {}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  for w in words: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self.wordcounts.setdefault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(w, 0)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self.wordcounts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[w] += 1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 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def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 err="1">
                <a:solidFill>
                  <a:srgbClr val="0000FF"/>
                </a:solidFill>
                <a:latin typeface="Courier New"/>
              </a:rPr>
              <a:t>word_count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(self, word):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  """Return the count of the given word"""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  return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self.wordcounts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[word]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def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 err="1">
                <a:solidFill>
                  <a:srgbClr val="0000FF"/>
                </a:solidFill>
                <a:latin typeface="Courier New"/>
              </a:rPr>
              <a:t>topk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(self, k=10):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  """Return a list of the top k most frequent words in order"""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scores_with_words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= [(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c,w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) for (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w,c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) in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self.wordcounts.items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()]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scores_with_words.sort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(reverse=True)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  return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scores_with_words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[0:k]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def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 err="1">
                <a:solidFill>
                  <a:srgbClr val="0000FF"/>
                </a:solidFill>
                <a:latin typeface="Courier New"/>
              </a:rPr>
              <a:t>total_words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(self):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  """Return the total number of words in the file"""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   return sum([c for (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w,c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) in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self.wordcounts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])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6" name="CustomShape 3"/>
          <p:cNvSpPr/>
          <p:nvPr>
            <p:custDataLst>
              <p:tags r:id="rId3"/>
            </p:custDataLst>
          </p:nvPr>
        </p:nvSpPr>
        <p:spPr>
          <a:xfrm>
            <a:off x="5015880" y="2800659"/>
            <a:ext cx="4037400" cy="912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  <a:latin typeface="Courier New"/>
              </a:rPr>
              <a:t># program to compute top 5: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0000"/>
                </a:solidFill>
                <a:latin typeface="Courier New"/>
              </a:rPr>
              <a:t>wc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WordCounts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(filename)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result =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wc.topk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(5)</a:t>
            </a:r>
            <a:endParaRPr dirty="0"/>
          </a:p>
        </p:txBody>
      </p:sp>
      <p:sp>
        <p:nvSpPr>
          <p:cNvPr id="137" name="CustomShape 4"/>
          <p:cNvSpPr/>
          <p:nvPr>
            <p:custDataLst>
              <p:tags r:id="rId4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051F3841-E7EF-4E63-BD91-CA2EA6AA7C47}" type="slidenum">
              <a:rPr lang="en-US" sz="1200">
                <a:solidFill>
                  <a:srgbClr val="8B8B8B"/>
                </a:solidFill>
                <a:latin typeface="Calibri"/>
              </a:rPr>
              <a:t>18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>
            <p:custDataLst>
              <p:tags r:id="rId1"/>
            </p:custDataLst>
          </p:nvPr>
        </p:nvSpPr>
        <p:spPr>
          <a:xfrm>
            <a:off x="76320" y="0"/>
            <a:ext cx="880848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Alternate implementation</a:t>
            </a:r>
            <a:endParaRPr/>
          </a:p>
        </p:txBody>
      </p:sp>
      <p:sp>
        <p:nvSpPr>
          <p:cNvPr id="139" name="CustomShape 2"/>
          <p:cNvSpPr/>
          <p:nvPr>
            <p:custDataLst>
              <p:tags r:id="rId2"/>
            </p:custDataLst>
          </p:nvPr>
        </p:nvSpPr>
        <p:spPr>
          <a:xfrm>
            <a:off x="421200" y="1426680"/>
            <a:ext cx="8546760" cy="5790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class </a:t>
            </a:r>
            <a:r>
              <a:rPr lang="en-US" sz="1500" b="1">
                <a:solidFill>
                  <a:srgbClr val="0000FF"/>
                </a:solidFill>
                <a:latin typeface="Courier New"/>
              </a:rPr>
              <a:t>WordCounts</a:t>
            </a:r>
            <a:r>
              <a:rPr lang="en-US" sz="1500" b="1">
                <a:solidFill>
                  <a:srgbClr val="000000"/>
                </a:solidFill>
                <a:latin typeface="Courier New"/>
              </a:rPr>
              <a:t>: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"""Represents the words in a file."""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# Internal representation: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# variable </a:t>
            </a:r>
            <a:r>
              <a:rPr lang="en-US" sz="1500" b="1">
                <a:solidFill>
                  <a:srgbClr val="FF0000"/>
                </a:solidFill>
                <a:latin typeface="Courier New"/>
              </a:rPr>
              <a:t>words</a:t>
            </a:r>
            <a:r>
              <a:rPr lang="en-US" sz="1500" b="1">
                <a:solidFill>
                  <a:srgbClr val="000000"/>
                </a:solidFill>
                <a:latin typeface="Courier New"/>
              </a:rPr>
              <a:t> is </a:t>
            </a:r>
            <a:r>
              <a:rPr lang="en-US" sz="1500" b="1">
                <a:solidFill>
                  <a:srgbClr val="FF0000"/>
                </a:solidFill>
                <a:latin typeface="Courier New"/>
              </a:rPr>
              <a:t>a list of the words in the file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def </a:t>
            </a:r>
            <a:r>
              <a:rPr lang="en-US" sz="1500" b="1">
                <a:solidFill>
                  <a:srgbClr val="0000FF"/>
                </a:solidFill>
                <a:latin typeface="Courier New"/>
              </a:rPr>
              <a:t>__init__</a:t>
            </a:r>
            <a:r>
              <a:rPr lang="en-US" sz="1500" b="1">
                <a:solidFill>
                  <a:srgbClr val="000000"/>
                </a:solidFill>
                <a:latin typeface="Courier New"/>
              </a:rPr>
              <a:t>(self, filename):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  """Create a WordCounts object from the given file"""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500" b="1">
                <a:solidFill>
                  <a:srgbClr val="FF0000"/>
                </a:solidFill>
                <a:latin typeface="Courier New"/>
              </a:rPr>
              <a:t>self.words </a:t>
            </a:r>
            <a:r>
              <a:rPr lang="en-US" sz="1500" b="1">
                <a:solidFill>
                  <a:srgbClr val="000000"/>
                </a:solidFill>
                <a:latin typeface="Courier New"/>
              </a:rPr>
              <a:t>= open(filename).read().split()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      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def </a:t>
            </a:r>
            <a:r>
              <a:rPr lang="en-US" sz="1500" b="1">
                <a:solidFill>
                  <a:srgbClr val="0000FF"/>
                </a:solidFill>
                <a:latin typeface="Courier New"/>
              </a:rPr>
              <a:t>word_count</a:t>
            </a:r>
            <a:r>
              <a:rPr lang="en-US" sz="1500" b="1">
                <a:solidFill>
                  <a:srgbClr val="000000"/>
                </a:solidFill>
                <a:latin typeface="Courier New"/>
              </a:rPr>
              <a:t>(self, word):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  """Return the count of the given word"""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  return </a:t>
            </a:r>
            <a:r>
              <a:rPr lang="en-US" sz="1500" b="1">
                <a:solidFill>
                  <a:srgbClr val="FF0000"/>
                </a:solidFill>
                <a:latin typeface="Courier New"/>
              </a:rPr>
              <a:t>self.words.count(word)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def </a:t>
            </a:r>
            <a:r>
              <a:rPr lang="en-US" sz="1500" b="1">
                <a:solidFill>
                  <a:srgbClr val="0000FF"/>
                </a:solidFill>
                <a:latin typeface="Courier New"/>
              </a:rPr>
              <a:t>topk</a:t>
            </a:r>
            <a:r>
              <a:rPr lang="en-US" sz="1500" b="1">
                <a:solidFill>
                  <a:srgbClr val="000000"/>
                </a:solidFill>
                <a:latin typeface="Courier New"/>
              </a:rPr>
              <a:t>(self, k=10):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  """Return a list of the top k most frequent words in order"""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  scores_with_words = [(</a:t>
            </a:r>
            <a:r>
              <a:rPr lang="en-US" sz="1500" b="1">
                <a:solidFill>
                  <a:srgbClr val="FF0000"/>
                </a:solidFill>
                <a:latin typeface="Courier New"/>
              </a:rPr>
              <a:t>self.wordcount(w)</a:t>
            </a:r>
            <a:r>
              <a:rPr lang="en-US" sz="1500" b="1">
                <a:solidFill>
                  <a:srgbClr val="000000"/>
                </a:solidFill>
                <a:latin typeface="Courier New"/>
              </a:rPr>
              <a:t>,w) for w in </a:t>
            </a:r>
            <a:r>
              <a:rPr lang="en-US" sz="1500" b="1">
                <a:solidFill>
                  <a:srgbClr val="FF0000"/>
                </a:solidFill>
                <a:latin typeface="Courier New"/>
              </a:rPr>
              <a:t>set(self.words)]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  scores_with_words.sort(reverse=True)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  return scores_with_words[0:k]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def </a:t>
            </a:r>
            <a:r>
              <a:rPr lang="en-US" sz="1500" b="1">
                <a:solidFill>
                  <a:srgbClr val="0000FF"/>
                </a:solidFill>
                <a:latin typeface="Courier New"/>
              </a:rPr>
              <a:t>total_words</a:t>
            </a:r>
            <a:r>
              <a:rPr lang="en-US" sz="1500" b="1">
                <a:solidFill>
                  <a:srgbClr val="000000"/>
                </a:solidFill>
                <a:latin typeface="Courier New"/>
              </a:rPr>
              <a:t>(self):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  """Return the total number of words in the file"""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b="1">
                <a:solidFill>
                  <a:srgbClr val="000000"/>
                </a:solidFill>
                <a:latin typeface="Courier New"/>
              </a:rPr>
              <a:t>    return </a:t>
            </a:r>
            <a:r>
              <a:rPr lang="en-US" sz="1500" b="1">
                <a:solidFill>
                  <a:srgbClr val="FF0000"/>
                </a:solidFill>
                <a:latin typeface="Courier New"/>
              </a:rPr>
              <a:t>len(self.words)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0" name="CustomShape 3"/>
          <p:cNvSpPr/>
          <p:nvPr>
            <p:custDataLst>
              <p:tags r:id="rId3"/>
            </p:custDataLst>
          </p:nvPr>
        </p:nvSpPr>
        <p:spPr>
          <a:xfrm>
            <a:off x="5029200" y="1239120"/>
            <a:ext cx="4037400" cy="912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FF"/>
                </a:solidFill>
                <a:latin typeface="Courier New"/>
              </a:rPr>
              <a:t># program to compute top 5: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wc = WordCounts(filename)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result = wc.topk(5)</a:t>
            </a:r>
            <a:endParaRPr/>
          </a:p>
        </p:txBody>
      </p:sp>
      <p:sp>
        <p:nvSpPr>
          <p:cNvPr id="141" name="CustomShape 4"/>
          <p:cNvSpPr/>
          <p:nvPr>
            <p:custDataLst>
              <p:tags r:id="rId4"/>
            </p:custDataLst>
          </p:nvPr>
        </p:nvSpPr>
        <p:spPr>
          <a:xfrm>
            <a:off x="6858000" y="2844070"/>
            <a:ext cx="2145960" cy="684720"/>
          </a:xfrm>
          <a:prstGeom prst="wedgeRectCallout">
            <a:avLst>
              <a:gd name="adj1" fmla="val -45538"/>
              <a:gd name="adj2" fmla="val -146983"/>
            </a:avLst>
          </a:prstGeom>
          <a:solidFill>
            <a:srgbClr val="FFFF00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Exact same program!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Classes </a:t>
            </a:r>
            <a:r>
              <a:rPr lang="en-US" sz="4400" b="1" u="sng">
                <a:solidFill>
                  <a:srgbClr val="7030A0"/>
                </a:solidFill>
                <a:latin typeface="Calibri"/>
              </a:rPr>
              <a:t>define</a:t>
            </a:r>
            <a:r>
              <a:rPr lang="en-US" sz="4400" b="1">
                <a:solidFill>
                  <a:srgbClr val="7030A0"/>
                </a:solidFill>
                <a:latin typeface="Calibri"/>
              </a:rPr>
              <a:t> objects</a:t>
            </a:r>
            <a:endParaRPr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What are objects we've seen?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F0ADB51-F4BC-44C7-B412-F33262546315}" type="slidenum">
              <a:rPr lang="en-US" sz="1200">
                <a:solidFill>
                  <a:srgbClr val="8B8B8B"/>
                </a:solidFill>
                <a:latin typeface="Calibri"/>
              </a:rPr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</a:t>
            </a:r>
            <a:endParaRPr/>
          </a:p>
        </p:txBody>
      </p:sp>
      <p:sp>
        <p:nvSpPr>
          <p:cNvPr id="14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Create the base classes that could be used by a client to create multiple card games.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Blackjack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Spades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Poker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Cribbage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Euchre (24 cards!) </a:t>
            </a:r>
            <a:endParaRPr dirty="0"/>
          </a:p>
        </p:txBody>
      </p:sp>
      <p:sp>
        <p:nvSpPr>
          <p:cNvPr id="14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83AED86-F906-4FCA-884F-715571B364C2}" type="slidenum">
              <a:rPr lang="en-US" sz="1200">
                <a:solidFill>
                  <a:srgbClr val="8B8B8B"/>
                </a:solidFill>
                <a:latin typeface="Calibri"/>
              </a:rPr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4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What are some high level classes that might be useful?  </a:t>
            </a:r>
            <a:endParaRPr dirty="0"/>
          </a:p>
        </p:txBody>
      </p:sp>
      <p:sp>
        <p:nvSpPr>
          <p:cNvPr id="14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222C8BD-92CB-4C69-AAA6-A0E53EB0B196}" type="slidenum">
              <a:rPr lang="en-US" sz="1200">
                <a:solidFill>
                  <a:srgbClr val="8B8B8B"/>
                </a:solidFill>
                <a:latin typeface="Calibri"/>
              </a:rPr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49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What are some high level classes that might be useful?</a:t>
            </a:r>
            <a:endParaRPr dirty="0"/>
          </a:p>
          <a:p>
            <a:pPr lvl="1">
              <a:lnSpc>
                <a:spcPct val="100000"/>
              </a:lnSpc>
              <a:buSzPct val="45000"/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Deck</a:t>
            </a:r>
            <a:endParaRPr dirty="0"/>
          </a:p>
          <a:p>
            <a:pPr lvl="2">
              <a:lnSpc>
                <a:spcPct val="100000"/>
              </a:lnSpc>
              <a:buSzPct val="45000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Holds a set of cards, can be shuffled and deal cards into Hands.</a:t>
            </a:r>
            <a:endParaRPr dirty="0"/>
          </a:p>
          <a:p>
            <a:pPr lvl="1">
              <a:lnSpc>
                <a:spcPct val="100000"/>
              </a:lnSpc>
              <a:buSzPct val="45000"/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Hand</a:t>
            </a:r>
            <a:endParaRPr dirty="0"/>
          </a:p>
          <a:p>
            <a:pPr lvl="2">
              <a:lnSpc>
                <a:spcPct val="100000"/>
              </a:lnSpc>
              <a:buSzPct val="45000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Holds cards and has basic methods for calculating properties. (has pair, sum 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ect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 lvl="1">
              <a:lnSpc>
                <a:spcPct val="100000"/>
              </a:lnSpc>
              <a:buSzPct val="45000"/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Card</a:t>
            </a:r>
            <a:endParaRPr dirty="0"/>
          </a:p>
          <a:p>
            <a:pPr lvl="2">
              <a:lnSpc>
                <a:spcPct val="100000"/>
              </a:lnSpc>
              <a:buSzPct val="45000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Takes a face value character, points value, and suit.  </a:t>
            </a:r>
            <a:endParaRPr dirty="0"/>
          </a:p>
        </p:txBody>
      </p:sp>
      <p:sp>
        <p:nvSpPr>
          <p:cNvPr id="150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05015726-C743-450E-B53E-6748EFBD6FFD}" type="slidenum">
              <a:rPr lang="en-US" sz="1200">
                <a:solidFill>
                  <a:srgbClr val="8B8B8B"/>
                </a:solidFill>
                <a:latin typeface="Calibri"/>
              </a:rPr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52" name="CustomShape 2"/>
          <p:cNvSpPr/>
          <p:nvPr>
            <p:custDataLst>
              <p:tags r:id="rId2"/>
            </p:custDataLst>
          </p:nvPr>
        </p:nvSpPr>
        <p:spPr>
          <a:xfrm>
            <a:off x="457200" y="133488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Useful functions for Card class</a:t>
            </a:r>
            <a:endParaRPr/>
          </a:p>
        </p:txBody>
      </p:sp>
      <p:sp>
        <p:nvSpPr>
          <p:cNvPr id="153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B04C2F0-2401-445C-A94B-AB230E5CD891}" type="slidenum">
              <a:rPr lang="en-US" sz="1200">
                <a:solidFill>
                  <a:srgbClr val="8B8B8B"/>
                </a:solidFill>
                <a:latin typeface="Calibri"/>
              </a:rPr>
              <a:t>23</a:t>
            </a:fld>
            <a:endParaRPr/>
          </a:p>
        </p:txBody>
      </p:sp>
      <p:sp>
        <p:nvSpPr>
          <p:cNvPr id="154" name="CustomShape 4"/>
          <p:cNvSpPr/>
          <p:nvPr>
            <p:custDataLst>
              <p:tags r:id="rId4"/>
            </p:custDataLst>
          </p:nvPr>
        </p:nvSpPr>
        <p:spPr>
          <a:xfrm>
            <a:off x="457560" y="2165040"/>
            <a:ext cx="7484040" cy="432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400" dirty="0">
                <a:latin typeface="Arial"/>
              </a:rPr>
              <a:t>class Card: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56" name="CustomShape 2"/>
          <p:cNvSpPr/>
          <p:nvPr>
            <p:custDataLst>
              <p:tags r:id="rId2"/>
            </p:custDataLst>
          </p:nvPr>
        </p:nvSpPr>
        <p:spPr>
          <a:xfrm>
            <a:off x="457200" y="133488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Useful functions for Card class</a:t>
            </a:r>
            <a:endParaRPr/>
          </a:p>
        </p:txBody>
      </p:sp>
      <p:sp>
        <p:nvSpPr>
          <p:cNvPr id="15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887019E-9EB0-430A-803F-53DFC3D28E74}" type="slidenum">
              <a:rPr lang="en-US" sz="1200">
                <a:solidFill>
                  <a:srgbClr val="8B8B8B"/>
                </a:solidFill>
                <a:latin typeface="Calibri"/>
              </a:rPr>
              <a:t>24</a:t>
            </a:fld>
            <a:endParaRPr/>
          </a:p>
        </p:txBody>
      </p:sp>
      <p:sp>
        <p:nvSpPr>
          <p:cNvPr id="158" name="CustomShape 4"/>
          <p:cNvSpPr/>
          <p:nvPr>
            <p:custDataLst>
              <p:tags r:id="rId4"/>
            </p:custDataLst>
          </p:nvPr>
        </p:nvSpPr>
        <p:spPr>
          <a:xfrm>
            <a:off x="457200" y="1808579"/>
            <a:ext cx="8686080" cy="5235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400" dirty="0">
                <a:latin typeface="Arial"/>
              </a:rPr>
              <a:t>class Card:</a:t>
            </a:r>
            <a:endParaRPr dirty="0"/>
          </a:p>
          <a:p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</a:t>
            </a:r>
            <a:r>
              <a:rPr lang="en-US" sz="2400" dirty="0" err="1" smtClean="0">
                <a:latin typeface="Arial"/>
              </a:rPr>
              <a:t>def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>
                <a:latin typeface="Arial"/>
              </a:rPr>
              <a:t>__</a:t>
            </a:r>
            <a:r>
              <a:rPr lang="en-US" sz="2400" dirty="0" err="1">
                <a:latin typeface="Arial"/>
              </a:rPr>
              <a:t>init</a:t>
            </a:r>
            <a:r>
              <a:rPr lang="en-US" sz="2400" dirty="0">
                <a:latin typeface="Arial"/>
              </a:rPr>
              <a:t>__(self</a:t>
            </a:r>
            <a:r>
              <a:rPr lang="en-US" sz="2400" dirty="0" smtClean="0">
                <a:latin typeface="Arial"/>
              </a:rPr>
              <a:t>, face, suit, value=1</a:t>
            </a:r>
            <a:r>
              <a:rPr lang="en-US" sz="2400" dirty="0">
                <a:latin typeface="Arial"/>
              </a:rPr>
              <a:t>):</a:t>
            </a:r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    ''</a:t>
            </a:r>
            <a:r>
              <a:rPr lang="en-US" sz="2400" dirty="0">
                <a:latin typeface="Arial"/>
              </a:rPr>
              <a:t>'Create a new card'''</a:t>
            </a:r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    </a:t>
            </a:r>
            <a:r>
              <a:rPr lang="en-US" sz="2400" dirty="0" err="1" smtClean="0">
                <a:latin typeface="Arial"/>
              </a:rPr>
              <a:t>self.face</a:t>
            </a:r>
            <a:r>
              <a:rPr lang="en-US" sz="2400" dirty="0">
                <a:latin typeface="Arial"/>
              </a:rPr>
              <a:t>, </a:t>
            </a:r>
            <a:r>
              <a:rPr lang="en-US" sz="2400" dirty="0" err="1">
                <a:latin typeface="Arial"/>
              </a:rPr>
              <a:t>self.suit</a:t>
            </a:r>
            <a:r>
              <a:rPr lang="en-US" sz="2400" dirty="0">
                <a:latin typeface="Arial"/>
              </a:rPr>
              <a:t>,  = </a:t>
            </a:r>
            <a:r>
              <a:rPr lang="en-US" sz="2400" dirty="0" err="1">
                <a:latin typeface="Arial"/>
              </a:rPr>
              <a:t>face.upper</a:t>
            </a:r>
            <a:r>
              <a:rPr lang="en-US" sz="2400" dirty="0">
                <a:latin typeface="Arial"/>
              </a:rPr>
              <a:t>()[0], </a:t>
            </a:r>
            <a:r>
              <a:rPr lang="en-US" sz="2400" dirty="0" err="1">
                <a:latin typeface="Arial"/>
              </a:rPr>
              <a:t>suit.upper</a:t>
            </a:r>
            <a:r>
              <a:rPr lang="en-US" sz="2400" dirty="0">
                <a:latin typeface="Arial"/>
              </a:rPr>
              <a:t>()[0]</a:t>
            </a:r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    </a:t>
            </a:r>
            <a:r>
              <a:rPr lang="en-US" sz="2400" dirty="0" err="1" smtClean="0">
                <a:latin typeface="Arial"/>
              </a:rPr>
              <a:t>self.value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>
                <a:latin typeface="Arial"/>
              </a:rPr>
              <a:t>= value </a:t>
            </a:r>
            <a:endParaRPr dirty="0"/>
          </a:p>
          <a:p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</a:t>
            </a:r>
            <a:r>
              <a:rPr lang="en-US" sz="2400" dirty="0" err="1" smtClean="0">
                <a:latin typeface="Arial"/>
              </a:rPr>
              <a:t>def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 err="1">
                <a:latin typeface="Arial"/>
              </a:rPr>
              <a:t>is_black</a:t>
            </a:r>
            <a:r>
              <a:rPr lang="en-US" sz="2400" dirty="0">
                <a:latin typeface="Arial"/>
              </a:rPr>
              <a:t>(self):</a:t>
            </a:r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    return </a:t>
            </a:r>
            <a:r>
              <a:rPr lang="en-US" sz="2400" dirty="0" err="1">
                <a:latin typeface="Arial"/>
              </a:rPr>
              <a:t>self.suit</a:t>
            </a:r>
            <a:r>
              <a:rPr lang="en-US" sz="2400" dirty="0">
                <a:latin typeface="Arial"/>
              </a:rPr>
              <a:t> == 'S' or </a:t>
            </a:r>
            <a:r>
              <a:rPr lang="en-US" sz="2400" dirty="0" err="1">
                <a:latin typeface="Arial"/>
              </a:rPr>
              <a:t>self.suit</a:t>
            </a:r>
            <a:r>
              <a:rPr lang="en-US" sz="2400" dirty="0">
                <a:latin typeface="Arial"/>
              </a:rPr>
              <a:t> == 'C'</a:t>
            </a:r>
            <a:endParaRPr dirty="0"/>
          </a:p>
          <a:p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</a:t>
            </a:r>
            <a:r>
              <a:rPr lang="en-US" sz="2400" dirty="0" err="1" smtClean="0">
                <a:latin typeface="Arial"/>
              </a:rPr>
              <a:t>def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 err="1">
                <a:latin typeface="Arial"/>
              </a:rPr>
              <a:t>is_face</a:t>
            </a:r>
            <a:r>
              <a:rPr lang="en-US" sz="2400" dirty="0">
                <a:latin typeface="Arial"/>
              </a:rPr>
              <a:t>(self):</a:t>
            </a:r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    return </a:t>
            </a:r>
            <a:r>
              <a:rPr lang="en-US" sz="2400" dirty="0">
                <a:latin typeface="Arial"/>
              </a:rPr>
              <a:t>not </a:t>
            </a:r>
            <a:r>
              <a:rPr lang="en-US" sz="2400" dirty="0" err="1">
                <a:latin typeface="Arial"/>
              </a:rPr>
              <a:t>self.face.isdigit</a:t>
            </a:r>
            <a:r>
              <a:rPr lang="en-US" sz="2400" dirty="0" smtClean="0">
                <a:latin typeface="Arial"/>
              </a:rPr>
              <a:t>()</a:t>
            </a:r>
            <a:endParaRPr dirty="0"/>
          </a:p>
          <a:p>
            <a:r>
              <a:rPr lang="en-US" sz="2400" dirty="0">
                <a:latin typeface="Arial"/>
              </a:rPr>
              <a:t>		</a:t>
            </a: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60" name="CustomShape 2"/>
          <p:cNvSpPr/>
          <p:nvPr>
            <p:custDataLst>
              <p:tags r:id="rId2"/>
            </p:custDataLst>
          </p:nvPr>
        </p:nvSpPr>
        <p:spPr>
          <a:xfrm>
            <a:off x="457200" y="133488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More magic methods, comparing cards </a:t>
            </a:r>
            <a:endParaRPr dirty="0"/>
          </a:p>
        </p:txBody>
      </p:sp>
      <p:sp>
        <p:nvSpPr>
          <p:cNvPr id="16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DD77689E-4664-42E8-B637-7136427A3BA4}" type="slidenum">
              <a:rPr lang="en-US" sz="1200">
                <a:solidFill>
                  <a:srgbClr val="8B8B8B"/>
                </a:solidFill>
                <a:latin typeface="Calibri"/>
              </a:rPr>
              <a:t>25</a:t>
            </a:fld>
            <a:endParaRPr/>
          </a:p>
        </p:txBody>
      </p:sp>
      <p:sp>
        <p:nvSpPr>
          <p:cNvPr id="162" name="CustomShape 4"/>
          <p:cNvSpPr/>
          <p:nvPr>
            <p:custDataLst>
              <p:tags r:id="rId4"/>
            </p:custDataLst>
          </p:nvPr>
        </p:nvSpPr>
        <p:spPr>
          <a:xfrm>
            <a:off x="457200" y="1886400"/>
            <a:ext cx="8686080" cy="5578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400" dirty="0" smtClean="0">
                <a:latin typeface="Arial"/>
              </a:rPr>
              <a:t>(Also in class Card:)</a:t>
            </a:r>
            <a:endParaRPr dirty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…</a:t>
            </a:r>
            <a:endParaRPr sz="2400" b="1"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</a:t>
            </a:r>
            <a:r>
              <a:rPr lang="en-US" sz="2400" dirty="0" err="1" smtClean="0">
                <a:latin typeface="Arial"/>
              </a:rPr>
              <a:t>def</a:t>
            </a:r>
            <a:r>
              <a:rPr lang="en-US" sz="2400" dirty="0" smtClean="0">
                <a:latin typeface="Arial"/>
              </a:rPr>
              <a:t>  </a:t>
            </a:r>
            <a:r>
              <a:rPr lang="en-US" sz="2400" dirty="0">
                <a:latin typeface="Arial"/>
              </a:rPr>
              <a:t>__</a:t>
            </a:r>
            <a:r>
              <a:rPr lang="en-US" sz="2400" dirty="0" err="1">
                <a:latin typeface="Arial"/>
              </a:rPr>
              <a:t>eq</a:t>
            </a:r>
            <a:r>
              <a:rPr lang="en-US" sz="2400" dirty="0">
                <a:latin typeface="Arial"/>
              </a:rPr>
              <a:t>__(</a:t>
            </a:r>
            <a:r>
              <a:rPr lang="en-US" sz="2400" dirty="0" err="1">
                <a:latin typeface="Arial"/>
              </a:rPr>
              <a:t>self,other</a:t>
            </a:r>
            <a:r>
              <a:rPr lang="en-US" sz="2400" dirty="0">
                <a:latin typeface="Arial"/>
              </a:rPr>
              <a:t>):</a:t>
            </a:r>
            <a:endParaRPr dirty="0"/>
          </a:p>
          <a:p>
            <a:r>
              <a:rPr lang="en-US" sz="2400" dirty="0" smtClean="0">
                <a:latin typeface="Arial"/>
              </a:rPr>
              <a:t>        return </a:t>
            </a:r>
            <a:r>
              <a:rPr lang="en-US" sz="2400" dirty="0" err="1">
                <a:latin typeface="Arial"/>
              </a:rPr>
              <a:t>self.value</a:t>
            </a:r>
            <a:r>
              <a:rPr lang="en-US" sz="2400" dirty="0">
                <a:latin typeface="Arial"/>
              </a:rPr>
              <a:t> == </a:t>
            </a:r>
            <a:r>
              <a:rPr lang="en-US" sz="2400" dirty="0" err="1">
                <a:latin typeface="Arial"/>
              </a:rPr>
              <a:t>other.value</a:t>
            </a:r>
            <a:endParaRPr dirty="0"/>
          </a:p>
          <a:p>
            <a:r>
              <a:rPr lang="en-US" sz="2400" dirty="0">
                <a:latin typeface="Arial"/>
              </a:rPr>
              <a:t>	</a:t>
            </a:r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</a:t>
            </a:r>
            <a:r>
              <a:rPr lang="en-US" sz="2400" dirty="0" err="1" smtClean="0">
                <a:latin typeface="Arial"/>
              </a:rPr>
              <a:t>def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>
                <a:latin typeface="Arial"/>
              </a:rPr>
              <a:t>__</a:t>
            </a:r>
            <a:r>
              <a:rPr lang="en-US" sz="2400" dirty="0" err="1">
                <a:latin typeface="Arial"/>
              </a:rPr>
              <a:t>lt</a:t>
            </a:r>
            <a:r>
              <a:rPr lang="en-US" sz="2400" dirty="0">
                <a:latin typeface="Arial"/>
              </a:rPr>
              <a:t>__(</a:t>
            </a:r>
            <a:r>
              <a:rPr lang="en-US" sz="2400" dirty="0" err="1">
                <a:latin typeface="Arial"/>
              </a:rPr>
              <a:t>self,other</a:t>
            </a:r>
            <a:r>
              <a:rPr lang="en-US" sz="2400" dirty="0">
                <a:latin typeface="Arial"/>
              </a:rPr>
              <a:t>):</a:t>
            </a:r>
            <a:endParaRPr dirty="0"/>
          </a:p>
          <a:p>
            <a:r>
              <a:rPr lang="en-US" sz="2400" dirty="0" smtClean="0">
                <a:latin typeface="Arial"/>
              </a:rPr>
              <a:t>        return </a:t>
            </a:r>
            <a:r>
              <a:rPr lang="en-US" sz="2400" dirty="0" err="1">
                <a:latin typeface="Arial"/>
              </a:rPr>
              <a:t>self.value</a:t>
            </a:r>
            <a:r>
              <a:rPr lang="en-US" sz="2400" dirty="0">
                <a:latin typeface="Arial"/>
              </a:rPr>
              <a:t> &lt; </a:t>
            </a:r>
            <a:r>
              <a:rPr lang="en-US" sz="2400" dirty="0" err="1">
                <a:latin typeface="Arial"/>
              </a:rPr>
              <a:t>other.value</a:t>
            </a:r>
            <a:endParaRPr dirty="0"/>
          </a:p>
          <a:p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</a:t>
            </a:r>
            <a:r>
              <a:rPr lang="en-US" sz="2400" dirty="0" err="1" smtClean="0">
                <a:latin typeface="Arial"/>
              </a:rPr>
              <a:t>def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>
                <a:latin typeface="Arial"/>
              </a:rPr>
              <a:t>__</a:t>
            </a:r>
            <a:r>
              <a:rPr lang="en-US" sz="2400" dirty="0" err="1">
                <a:latin typeface="Arial"/>
              </a:rPr>
              <a:t>gt</a:t>
            </a:r>
            <a:r>
              <a:rPr lang="en-US" sz="2400" dirty="0">
                <a:latin typeface="Arial"/>
              </a:rPr>
              <a:t>__(</a:t>
            </a:r>
            <a:r>
              <a:rPr lang="en-US" sz="2400" dirty="0" err="1">
                <a:latin typeface="Arial"/>
              </a:rPr>
              <a:t>self,other</a:t>
            </a:r>
            <a:r>
              <a:rPr lang="en-US" sz="2400" dirty="0">
                <a:latin typeface="Arial"/>
              </a:rPr>
              <a:t>):</a:t>
            </a:r>
            <a:endParaRPr dirty="0"/>
          </a:p>
          <a:p>
            <a:r>
              <a:rPr lang="en-US" sz="2400" dirty="0" smtClean="0">
                <a:latin typeface="Arial"/>
              </a:rPr>
              <a:t>        return </a:t>
            </a:r>
            <a:r>
              <a:rPr lang="en-US" sz="2400" dirty="0" err="1">
                <a:latin typeface="Arial"/>
              </a:rPr>
              <a:t>self.value</a:t>
            </a:r>
            <a:r>
              <a:rPr lang="en-US" sz="2400" dirty="0">
                <a:latin typeface="Arial"/>
              </a:rPr>
              <a:t> &gt; </a:t>
            </a:r>
            <a:r>
              <a:rPr lang="en-US" sz="2400" dirty="0" err="1">
                <a:latin typeface="Arial"/>
              </a:rPr>
              <a:t>other.value</a:t>
            </a:r>
            <a:endParaRPr dirty="0"/>
          </a:p>
          <a:p>
            <a:endParaRPr dirty="0"/>
          </a:p>
          <a:p>
            <a:r>
              <a:rPr lang="en-US" sz="2400" dirty="0">
                <a:solidFill>
                  <a:srgbClr val="000000"/>
                </a:solidFill>
                <a:latin typeface="Calibri"/>
              </a:rPr>
              <a:t>See Also: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dirty="0" smtClean="0">
                <a:latin typeface="Arial"/>
              </a:rPr>
              <a:t>__</a:t>
            </a:r>
            <a:r>
              <a:rPr lang="en-US" sz="2400" dirty="0">
                <a:latin typeface="Arial"/>
              </a:rPr>
              <a:t>ne__, __le__, __</a:t>
            </a:r>
            <a:r>
              <a:rPr lang="en-US" sz="2400" dirty="0" err="1">
                <a:latin typeface="Arial"/>
              </a:rPr>
              <a:t>ge</a:t>
            </a:r>
            <a:r>
              <a:rPr lang="en-US" sz="2400" dirty="0">
                <a:latin typeface="Arial"/>
              </a:rPr>
              <a:t>__</a:t>
            </a:r>
            <a:endParaRPr dirty="0"/>
          </a:p>
          <a:p>
            <a:r>
              <a:rPr lang="en-US" sz="2400" dirty="0">
                <a:latin typeface="Arial"/>
              </a:rPr>
              <a:t> </a:t>
            </a:r>
            <a:endParaRPr dirty="0"/>
          </a:p>
          <a:p>
            <a:endParaRPr dirty="0"/>
          </a:p>
          <a:p>
            <a:endParaRPr dirty="0"/>
          </a:p>
          <a:p>
            <a:r>
              <a:rPr lang="en-US" sz="2400" dirty="0">
                <a:latin typeface="Arial"/>
              </a:rPr>
              <a:t>		</a:t>
            </a:r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64" name="CustomShape 2"/>
          <p:cNvSpPr/>
          <p:nvPr>
            <p:custDataLst>
              <p:tags r:id="rId2"/>
            </p:custDataLst>
          </p:nvPr>
        </p:nvSpPr>
        <p:spPr>
          <a:xfrm>
            <a:off x="457200" y="133488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Useful functions for the Hand class</a:t>
            </a:r>
            <a:endParaRPr/>
          </a:p>
        </p:txBody>
      </p:sp>
      <p:sp>
        <p:nvSpPr>
          <p:cNvPr id="16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AB6793E-4B15-4D0C-A865-B51132047AF4}" type="slidenum">
              <a:rPr lang="en-US" sz="1200">
                <a:solidFill>
                  <a:srgbClr val="8B8B8B"/>
                </a:solidFill>
                <a:latin typeface="Calibri"/>
              </a:rPr>
              <a:t>26</a:t>
            </a:fld>
            <a:endParaRPr/>
          </a:p>
        </p:txBody>
      </p:sp>
      <p:sp>
        <p:nvSpPr>
          <p:cNvPr id="166" name="CustomShape 4"/>
          <p:cNvSpPr/>
          <p:nvPr>
            <p:custDataLst>
              <p:tags r:id="rId4"/>
            </p:custDataLst>
          </p:nvPr>
        </p:nvSpPr>
        <p:spPr>
          <a:xfrm>
            <a:off x="457200" y="1886400"/>
            <a:ext cx="8686080" cy="2148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400">
                <a:latin typeface="Arial"/>
              </a:rPr>
              <a:t>class Hand:</a:t>
            </a:r>
            <a:endParaRPr/>
          </a:p>
          <a:p>
            <a:endParaRPr/>
          </a:p>
          <a:p>
            <a:r>
              <a:rPr lang="en-US" sz="2400">
                <a:latin typeface="Arial"/>
              </a:rPr>
              <a:t>	</a:t>
            </a:r>
            <a:endParaRPr/>
          </a:p>
          <a:p>
            <a:endParaRPr/>
          </a:p>
          <a:p>
            <a:endParaRPr/>
          </a:p>
          <a:p>
            <a:r>
              <a:rPr lang="en-US" sz="2400">
                <a:latin typeface="Arial"/>
              </a:rPr>
              <a:t>		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68" name="CustomShape 2"/>
          <p:cNvSpPr/>
          <p:nvPr>
            <p:custDataLst>
              <p:tags r:id="rId2"/>
            </p:custDataLst>
          </p:nvPr>
        </p:nvSpPr>
        <p:spPr>
          <a:xfrm>
            <a:off x="457200" y="133488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Useful functions for the Hand class</a:t>
            </a:r>
            <a:endParaRPr/>
          </a:p>
        </p:txBody>
      </p:sp>
      <p:sp>
        <p:nvSpPr>
          <p:cNvPr id="169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E6AC70D-13B1-43BC-B4EC-A5E1AD788814}" type="slidenum">
              <a:rPr lang="en-US" sz="1200">
                <a:solidFill>
                  <a:srgbClr val="8B8B8B"/>
                </a:solidFill>
                <a:latin typeface="Calibri"/>
              </a:rPr>
              <a:t>27</a:t>
            </a:fld>
            <a:endParaRPr/>
          </a:p>
        </p:txBody>
      </p:sp>
      <p:sp>
        <p:nvSpPr>
          <p:cNvPr id="170" name="CustomShape 4"/>
          <p:cNvSpPr/>
          <p:nvPr>
            <p:custDataLst>
              <p:tags r:id="rId4"/>
            </p:custDataLst>
          </p:nvPr>
        </p:nvSpPr>
        <p:spPr>
          <a:xfrm>
            <a:off x="457200" y="1886400"/>
            <a:ext cx="8686080" cy="6608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200" dirty="0">
                <a:latin typeface="Arial"/>
              </a:rPr>
              <a:t>class Hand:</a:t>
            </a:r>
            <a:endParaRPr dirty="0"/>
          </a:p>
          <a:p>
            <a:endParaRPr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</a:t>
            </a:r>
            <a:r>
              <a:rPr lang="en-US" sz="2200" dirty="0" err="1" smtClean="0">
                <a:latin typeface="Arial"/>
              </a:rPr>
              <a:t>def</a:t>
            </a:r>
            <a:r>
              <a:rPr lang="en-US" sz="2200" dirty="0" smtClean="0">
                <a:latin typeface="Arial"/>
              </a:rPr>
              <a:t> </a:t>
            </a:r>
            <a:r>
              <a:rPr lang="en-US" sz="2200" dirty="0">
                <a:latin typeface="Arial"/>
              </a:rPr>
              <a:t>__</a:t>
            </a:r>
            <a:r>
              <a:rPr lang="en-US" sz="2200" dirty="0" err="1">
                <a:latin typeface="Arial"/>
              </a:rPr>
              <a:t>init</a:t>
            </a:r>
            <a:r>
              <a:rPr lang="en-US" sz="2200" dirty="0">
                <a:latin typeface="Arial"/>
              </a:rPr>
              <a:t>__(</a:t>
            </a:r>
            <a:r>
              <a:rPr lang="en-US" sz="2200" dirty="0" err="1">
                <a:latin typeface="Arial"/>
              </a:rPr>
              <a:t>self,cards</a:t>
            </a:r>
            <a:r>
              <a:rPr lang="en-US" sz="2200" dirty="0">
                <a:latin typeface="Arial"/>
              </a:rPr>
              <a:t>):</a:t>
            </a:r>
            <a:endParaRPr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    </a:t>
            </a:r>
            <a:r>
              <a:rPr lang="en-US" sz="2200" dirty="0" err="1" smtClean="0">
                <a:latin typeface="Arial"/>
              </a:rPr>
              <a:t>self.card</a:t>
            </a:r>
            <a:r>
              <a:rPr lang="en-US" sz="2200" dirty="0" smtClean="0">
                <a:latin typeface="Arial"/>
              </a:rPr>
              <a:t> </a:t>
            </a:r>
            <a:r>
              <a:rPr lang="en-US" sz="2200" dirty="0">
                <a:latin typeface="Arial"/>
              </a:rPr>
              <a:t>= cards</a:t>
            </a:r>
            <a:endParaRPr dirty="0"/>
          </a:p>
          <a:p>
            <a:endParaRPr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</a:t>
            </a:r>
            <a:r>
              <a:rPr lang="en-US" sz="2200" dirty="0" err="1" smtClean="0">
                <a:latin typeface="Arial"/>
              </a:rPr>
              <a:t>def</a:t>
            </a:r>
            <a:r>
              <a:rPr lang="en-US" sz="2200" dirty="0" smtClean="0">
                <a:latin typeface="Arial"/>
              </a:rPr>
              <a:t> </a:t>
            </a:r>
            <a:r>
              <a:rPr lang="en-US" sz="2200" dirty="0">
                <a:latin typeface="Arial"/>
              </a:rPr>
              <a:t>value(self):</a:t>
            </a:r>
            <a:endParaRPr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    return </a:t>
            </a:r>
            <a:r>
              <a:rPr lang="en-US" sz="2200" dirty="0">
                <a:latin typeface="Arial"/>
              </a:rPr>
              <a:t>sum([</a:t>
            </a:r>
            <a:r>
              <a:rPr lang="en-US" sz="2200" dirty="0" err="1">
                <a:latin typeface="Arial"/>
              </a:rPr>
              <a:t>c.value</a:t>
            </a:r>
            <a:r>
              <a:rPr lang="en-US" sz="2200" dirty="0">
                <a:latin typeface="Arial"/>
              </a:rPr>
              <a:t> for c in </a:t>
            </a:r>
            <a:r>
              <a:rPr lang="en-US" sz="2200" dirty="0" err="1">
                <a:latin typeface="Arial"/>
              </a:rPr>
              <a:t>self.cards</a:t>
            </a:r>
            <a:r>
              <a:rPr lang="en-US" sz="2200" dirty="0">
                <a:latin typeface="Arial"/>
              </a:rPr>
              <a:t>])</a:t>
            </a:r>
            <a:endParaRPr dirty="0"/>
          </a:p>
          <a:p>
            <a:endParaRPr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</a:t>
            </a:r>
            <a:r>
              <a:rPr lang="en-US" sz="2200" dirty="0" err="1" smtClean="0">
                <a:latin typeface="Arial"/>
              </a:rPr>
              <a:t>def</a:t>
            </a:r>
            <a:r>
              <a:rPr lang="en-US" sz="2200" dirty="0" smtClean="0">
                <a:latin typeface="Arial"/>
              </a:rPr>
              <a:t> </a:t>
            </a:r>
            <a:r>
              <a:rPr lang="en-US" sz="2200" dirty="0" err="1">
                <a:latin typeface="Arial"/>
              </a:rPr>
              <a:t>has_pair</a:t>
            </a:r>
            <a:r>
              <a:rPr lang="en-US" sz="2200" dirty="0">
                <a:latin typeface="Arial"/>
              </a:rPr>
              <a:t>(self):</a:t>
            </a:r>
            <a:endParaRPr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    ''</a:t>
            </a:r>
            <a:r>
              <a:rPr lang="en-US" sz="2200" dirty="0">
                <a:latin typeface="Arial"/>
              </a:rPr>
              <a:t>'Returns True if hand has a pair'''</a:t>
            </a:r>
            <a:endParaRPr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    for </a:t>
            </a:r>
            <a:r>
              <a:rPr lang="en-US" sz="2200" dirty="0" err="1">
                <a:latin typeface="Arial"/>
              </a:rPr>
              <a:t>i,c</a:t>
            </a:r>
            <a:r>
              <a:rPr lang="en-US" sz="2200" dirty="0">
                <a:latin typeface="Arial"/>
              </a:rPr>
              <a:t> in enumerate(</a:t>
            </a:r>
            <a:r>
              <a:rPr lang="en-US" sz="2200" dirty="0" err="1">
                <a:latin typeface="Arial"/>
              </a:rPr>
              <a:t>self.cards</a:t>
            </a:r>
            <a:r>
              <a:rPr lang="en-US" sz="2200" dirty="0">
                <a:latin typeface="Arial"/>
              </a:rPr>
              <a:t>):</a:t>
            </a:r>
            <a:endParaRPr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        </a:t>
            </a:r>
            <a:r>
              <a:rPr lang="en-US" sz="2200" dirty="0" smtClean="0">
                <a:latin typeface="Arial"/>
              </a:rPr>
              <a:t>for c2 in </a:t>
            </a:r>
            <a:r>
              <a:rPr lang="en-US" sz="2200" dirty="0" err="1" smtClean="0">
                <a:latin typeface="Arial"/>
              </a:rPr>
              <a:t>self.cards</a:t>
            </a:r>
            <a:r>
              <a:rPr lang="en-US" sz="2200" dirty="0" smtClean="0">
                <a:latin typeface="Arial"/>
              </a:rPr>
              <a:t>[i+1:]:</a:t>
            </a:r>
          </a:p>
          <a:p>
            <a:r>
              <a:rPr lang="en-US" sz="2200" dirty="0" smtClean="0">
                <a:latin typeface="Arial"/>
              </a:rPr>
              <a:t>                if </a:t>
            </a:r>
            <a:r>
              <a:rPr lang="en-US" sz="2200" dirty="0" err="1" smtClean="0">
                <a:latin typeface="Arial"/>
              </a:rPr>
              <a:t>c.face</a:t>
            </a:r>
            <a:r>
              <a:rPr lang="en-US" sz="2200" dirty="0" smtClean="0">
                <a:latin typeface="Arial"/>
              </a:rPr>
              <a:t> == c2.face:</a:t>
            </a:r>
            <a:endParaRPr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            </a:t>
            </a:r>
            <a:r>
              <a:rPr lang="en-US" sz="2200" dirty="0" smtClean="0">
                <a:latin typeface="Arial"/>
              </a:rPr>
              <a:t>    return </a:t>
            </a:r>
            <a:r>
              <a:rPr lang="en-US" sz="2200" dirty="0" smtClean="0">
                <a:latin typeface="Arial"/>
              </a:rPr>
              <a:t>True</a:t>
            </a:r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    return </a:t>
            </a:r>
            <a:r>
              <a:rPr lang="en-US" sz="2200" dirty="0">
                <a:latin typeface="Arial"/>
              </a:rPr>
              <a:t>False</a:t>
            </a:r>
            <a:endParaRPr dirty="0"/>
          </a:p>
          <a:p>
            <a:endParaRPr dirty="0"/>
          </a:p>
          <a:p>
            <a:r>
              <a:rPr lang="en-US" sz="2200" dirty="0">
                <a:latin typeface="Arial"/>
              </a:rPr>
              <a:t>	</a:t>
            </a:r>
            <a:endParaRPr dirty="0"/>
          </a:p>
          <a:p>
            <a:endParaRPr dirty="0"/>
          </a:p>
          <a:p>
            <a:endParaRPr dirty="0"/>
          </a:p>
          <a:p>
            <a:r>
              <a:rPr lang="en-US" sz="2200" dirty="0">
                <a:latin typeface="Arial"/>
              </a:rPr>
              <a:t>		</a:t>
            </a:r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72" name="CustomShape 2"/>
          <p:cNvSpPr/>
          <p:nvPr>
            <p:custDataLst>
              <p:tags r:id="rId2"/>
            </p:custDataLst>
          </p:nvPr>
        </p:nvSpPr>
        <p:spPr>
          <a:xfrm>
            <a:off x="457200" y="133488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Useful functions for the Deck class</a:t>
            </a:r>
            <a:endParaRPr/>
          </a:p>
        </p:txBody>
      </p:sp>
      <p:sp>
        <p:nvSpPr>
          <p:cNvPr id="173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B6786377-F83C-4F59-A3E3-3D614C349A9A}" type="slidenum">
              <a:rPr lang="en-US" sz="1200">
                <a:solidFill>
                  <a:srgbClr val="8B8B8B"/>
                </a:solidFill>
                <a:latin typeface="Calibri"/>
              </a:rPr>
              <a:t>28</a:t>
            </a:fld>
            <a:endParaRPr/>
          </a:p>
        </p:txBody>
      </p:sp>
      <p:sp>
        <p:nvSpPr>
          <p:cNvPr id="174" name="CustomShape 4"/>
          <p:cNvSpPr/>
          <p:nvPr>
            <p:custDataLst>
              <p:tags r:id="rId4"/>
            </p:custDataLst>
          </p:nvPr>
        </p:nvSpPr>
        <p:spPr>
          <a:xfrm>
            <a:off x="457200" y="1886400"/>
            <a:ext cx="8686080" cy="2148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400">
                <a:latin typeface="Arial"/>
              </a:rPr>
              <a:t>class Deck:</a:t>
            </a:r>
            <a:endParaRPr/>
          </a:p>
          <a:p>
            <a:endParaRPr/>
          </a:p>
          <a:p>
            <a:r>
              <a:rPr lang="en-US" sz="2400">
                <a:latin typeface="Arial"/>
              </a:rPr>
              <a:t>	</a:t>
            </a:r>
            <a:endParaRPr/>
          </a:p>
          <a:p>
            <a:endParaRPr/>
          </a:p>
          <a:p>
            <a:endParaRPr/>
          </a:p>
          <a:p>
            <a:r>
              <a:rPr lang="en-US" sz="2400">
                <a:latin typeface="Arial"/>
              </a:rPr>
              <a:t>		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76" name="CustomShape 2"/>
          <p:cNvSpPr/>
          <p:nvPr>
            <p:custDataLst>
              <p:tags r:id="rId2"/>
            </p:custDataLst>
          </p:nvPr>
        </p:nvSpPr>
        <p:spPr>
          <a:xfrm>
            <a:off x="457200" y="133488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Useful functions for the Deck class</a:t>
            </a:r>
            <a:endParaRPr/>
          </a:p>
        </p:txBody>
      </p:sp>
      <p:sp>
        <p:nvSpPr>
          <p:cNvPr id="1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1D661FC3-7078-4ED0-B9D7-7C17057CA06B}" type="slidenum">
              <a:rPr lang="en-US" sz="1200">
                <a:solidFill>
                  <a:srgbClr val="8B8B8B"/>
                </a:solidFill>
                <a:latin typeface="Calibri"/>
              </a:rPr>
              <a:t>29</a:t>
            </a:fld>
            <a:endParaRPr/>
          </a:p>
        </p:txBody>
      </p:sp>
      <p:sp>
        <p:nvSpPr>
          <p:cNvPr id="178" name="CustomShape 4"/>
          <p:cNvSpPr/>
          <p:nvPr>
            <p:custDataLst>
              <p:tags r:id="rId4"/>
            </p:custDataLst>
          </p:nvPr>
        </p:nvSpPr>
        <p:spPr>
          <a:xfrm>
            <a:off x="457200" y="1886400"/>
            <a:ext cx="8686080" cy="592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400" dirty="0">
                <a:latin typeface="Arial"/>
              </a:rPr>
              <a:t>class Deck:</a:t>
            </a:r>
            <a:endParaRPr dirty="0"/>
          </a:p>
          <a:p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</a:t>
            </a:r>
            <a:r>
              <a:rPr lang="en-US" sz="2400" dirty="0" err="1" smtClean="0">
                <a:latin typeface="Arial"/>
              </a:rPr>
              <a:t>def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>
                <a:latin typeface="Arial"/>
              </a:rPr>
              <a:t>__</a:t>
            </a:r>
            <a:r>
              <a:rPr lang="en-US" sz="2400" dirty="0" err="1">
                <a:latin typeface="Arial"/>
              </a:rPr>
              <a:t>init</a:t>
            </a:r>
            <a:r>
              <a:rPr lang="en-US" sz="2400" dirty="0">
                <a:latin typeface="Arial"/>
              </a:rPr>
              <a:t>__(</a:t>
            </a:r>
            <a:r>
              <a:rPr lang="en-US" sz="2400" dirty="0" err="1">
                <a:latin typeface="Arial"/>
              </a:rPr>
              <a:t>self,cards</a:t>
            </a:r>
            <a:r>
              <a:rPr lang="en-US" sz="2400" dirty="0">
                <a:latin typeface="Arial"/>
              </a:rPr>
              <a:t>):</a:t>
            </a:r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    </a:t>
            </a:r>
            <a:r>
              <a:rPr lang="en-US" sz="2400" dirty="0" err="1" smtClean="0">
                <a:latin typeface="Arial"/>
              </a:rPr>
              <a:t>self.cards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>
                <a:latin typeface="Arial"/>
              </a:rPr>
              <a:t>= cards</a:t>
            </a:r>
            <a:endParaRPr dirty="0"/>
          </a:p>
          <a:p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</a:t>
            </a:r>
            <a:r>
              <a:rPr lang="en-US" sz="2400" dirty="0" err="1" smtClean="0">
                <a:latin typeface="Arial"/>
              </a:rPr>
              <a:t>def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>
                <a:latin typeface="Arial"/>
              </a:rPr>
              <a:t>shuffle(self):</a:t>
            </a:r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    ''</a:t>
            </a:r>
            <a:r>
              <a:rPr lang="en-US" sz="2400" dirty="0">
                <a:latin typeface="Arial"/>
              </a:rPr>
              <a:t>'Randomize the order of internal cards list'''</a:t>
            </a:r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    </a:t>
            </a:r>
            <a:r>
              <a:rPr lang="en-US" sz="2400" dirty="0" err="1" smtClean="0">
                <a:latin typeface="Arial"/>
              </a:rPr>
              <a:t>random.shuffle</a:t>
            </a:r>
            <a:r>
              <a:rPr lang="en-US" sz="2400" dirty="0" smtClean="0">
                <a:latin typeface="Arial"/>
              </a:rPr>
              <a:t>(</a:t>
            </a:r>
            <a:r>
              <a:rPr lang="en-US" sz="2400" dirty="0" err="1" smtClean="0">
                <a:latin typeface="Arial"/>
              </a:rPr>
              <a:t>self.cards</a:t>
            </a:r>
            <a:r>
              <a:rPr lang="en-US" sz="2400" dirty="0">
                <a:latin typeface="Arial"/>
              </a:rPr>
              <a:t>)</a:t>
            </a:r>
            <a:endParaRPr dirty="0"/>
          </a:p>
          <a:p>
            <a:r>
              <a:rPr lang="en-US" sz="2400" dirty="0">
                <a:latin typeface="Arial"/>
              </a:rPr>
              <a:t>	</a:t>
            </a:r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</a:t>
            </a:r>
            <a:r>
              <a:rPr lang="en-US" sz="2400" dirty="0" err="1" smtClean="0">
                <a:latin typeface="Arial"/>
              </a:rPr>
              <a:t>def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>
                <a:latin typeface="Arial"/>
              </a:rPr>
              <a:t>deal(</a:t>
            </a:r>
            <a:r>
              <a:rPr lang="en-US" sz="2400" dirty="0" err="1">
                <a:latin typeface="Arial"/>
              </a:rPr>
              <a:t>self,n</a:t>
            </a:r>
            <a:r>
              <a:rPr lang="en-US" sz="2400" dirty="0">
                <a:latin typeface="Arial"/>
              </a:rPr>
              <a:t>=1):</a:t>
            </a:r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    </a:t>
            </a:r>
            <a:r>
              <a:rPr lang="en-US" sz="2400" dirty="0" err="1" smtClean="0">
                <a:latin typeface="Arial"/>
              </a:rPr>
              <a:t>hand_cards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>
                <a:latin typeface="Arial"/>
              </a:rPr>
              <a:t>= </a:t>
            </a:r>
            <a:r>
              <a:rPr lang="en-US" sz="2400" dirty="0" err="1">
                <a:latin typeface="Arial"/>
              </a:rPr>
              <a:t>self.cards</a:t>
            </a:r>
            <a:r>
              <a:rPr lang="en-US" sz="2400" dirty="0">
                <a:latin typeface="Arial"/>
              </a:rPr>
              <a:t>[0:n]</a:t>
            </a:r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    del </a:t>
            </a:r>
            <a:r>
              <a:rPr lang="en-US" sz="2400" dirty="0" err="1">
                <a:latin typeface="Arial"/>
              </a:rPr>
              <a:t>self.cards</a:t>
            </a:r>
            <a:r>
              <a:rPr lang="en-US" sz="2400" dirty="0">
                <a:latin typeface="Arial"/>
              </a:rPr>
              <a:t>[0:n]</a:t>
            </a:r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    return </a:t>
            </a:r>
            <a:r>
              <a:rPr lang="en-US" sz="2400" dirty="0">
                <a:latin typeface="Arial"/>
              </a:rPr>
              <a:t>Hand(</a:t>
            </a:r>
            <a:r>
              <a:rPr lang="en-US" sz="2400" dirty="0" err="1">
                <a:latin typeface="Arial"/>
              </a:rPr>
              <a:t>hand_cards</a:t>
            </a:r>
            <a:r>
              <a:rPr lang="en-US" sz="2400" dirty="0">
                <a:latin typeface="Arial"/>
              </a:rPr>
              <a:t>)</a:t>
            </a:r>
            <a:endParaRPr dirty="0"/>
          </a:p>
          <a:p>
            <a:endParaRPr dirty="0"/>
          </a:p>
          <a:p>
            <a:r>
              <a:rPr lang="en-US" sz="2400" dirty="0">
                <a:latin typeface="Arial"/>
              </a:rPr>
              <a:t>	</a:t>
            </a:r>
            <a:endParaRPr dirty="0"/>
          </a:p>
          <a:p>
            <a:endParaRPr dirty="0"/>
          </a:p>
          <a:p>
            <a:endParaRPr dirty="0"/>
          </a:p>
          <a:p>
            <a:r>
              <a:rPr lang="en-US" sz="2400" dirty="0">
                <a:latin typeface="Arial"/>
              </a:rPr>
              <a:t>		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Classes </a:t>
            </a:r>
            <a:r>
              <a:rPr lang="en-US" sz="4400" b="1" u="sng">
                <a:solidFill>
                  <a:srgbClr val="7030A0"/>
                </a:solidFill>
                <a:latin typeface="Calibri"/>
              </a:rPr>
              <a:t>define</a:t>
            </a:r>
            <a:r>
              <a:rPr lang="en-US" sz="4400" b="1">
                <a:solidFill>
                  <a:srgbClr val="7030A0"/>
                </a:solidFill>
                <a:latin typeface="Calibri"/>
              </a:rPr>
              <a:t> objects</a:t>
            </a:r>
            <a:endParaRPr/>
          </a:p>
        </p:txBody>
      </p:sp>
      <p:sp>
        <p:nvSpPr>
          <p:cNvPr id="79" name="CustomShape 2"/>
          <p:cNvSpPr/>
          <p:nvPr>
            <p:custDataLst>
              <p:tags r:id="rId2"/>
            </p:custDataLst>
          </p:nvPr>
        </p:nvSpPr>
        <p:spPr>
          <a:xfrm>
            <a:off x="497160" y="1600200"/>
            <a:ext cx="8228520" cy="482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45000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What are objects we've seen?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String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000000"/>
                </a:solidFill>
                <a:latin typeface="Calibri"/>
              </a:rPr>
              <a:t>Int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Float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000000"/>
                </a:solidFill>
                <a:latin typeface="Calibri"/>
              </a:rPr>
              <a:t>Dict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List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Set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Graph</a:t>
            </a:r>
            <a:endParaRPr dirty="0"/>
          </a:p>
        </p:txBody>
      </p:sp>
      <p:sp>
        <p:nvSpPr>
          <p:cNvPr id="80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F1F5245-33BA-4D21-B925-FC2597967E8A}" type="slidenum">
              <a:rPr lang="en-US" sz="1200">
                <a:solidFill>
                  <a:srgbClr val="8B8B8B"/>
                </a:solidFill>
                <a:latin typeface="Calibri"/>
              </a:rPr>
              <a:t>3</a:t>
            </a:fld>
            <a:endParaRPr/>
          </a:p>
        </p:txBody>
      </p:sp>
      <p:sp>
        <p:nvSpPr>
          <p:cNvPr id="81" name="CustomShape 4"/>
          <p:cNvSpPr/>
          <p:nvPr>
            <p:custDataLst>
              <p:tags r:id="rId4"/>
            </p:custDataLst>
          </p:nvPr>
        </p:nvSpPr>
        <p:spPr>
          <a:xfrm>
            <a:off x="3648240" y="2334240"/>
            <a:ext cx="3615840" cy="1729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File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CSV Writer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Others?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80" name="CustomShape 2"/>
          <p:cNvSpPr/>
          <p:nvPr>
            <p:custDataLst>
              <p:tags r:id="rId2"/>
            </p:custDataLst>
          </p:nvPr>
        </p:nvSpPr>
        <p:spPr>
          <a:xfrm>
            <a:off x="457200" y="133488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Useful functions for the Deck class</a:t>
            </a:r>
            <a:endParaRPr/>
          </a:p>
        </p:txBody>
      </p:sp>
      <p:sp>
        <p:nvSpPr>
          <p:cNvPr id="18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5668E7D-9631-412E-8E74-21269EC880BB}" type="slidenum">
              <a:rPr lang="en-US" sz="1200">
                <a:solidFill>
                  <a:srgbClr val="8B8B8B"/>
                </a:solidFill>
                <a:latin typeface="Calibri"/>
              </a:rPr>
              <a:t>30</a:t>
            </a:fld>
            <a:endParaRPr/>
          </a:p>
        </p:txBody>
      </p:sp>
      <p:sp>
        <p:nvSpPr>
          <p:cNvPr id="182" name="CustomShape 4"/>
          <p:cNvSpPr/>
          <p:nvPr>
            <p:custDataLst>
              <p:tags r:id="rId4"/>
            </p:custDataLst>
          </p:nvPr>
        </p:nvSpPr>
        <p:spPr>
          <a:xfrm>
            <a:off x="457200" y="1886400"/>
            <a:ext cx="8686080" cy="4872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400" dirty="0" smtClean="0">
                <a:latin typeface="Arial"/>
              </a:rPr>
              <a:t>(also in class Deck:)</a:t>
            </a:r>
            <a:endParaRPr dirty="0"/>
          </a:p>
          <a:p>
            <a:r>
              <a:rPr lang="en-US" sz="2400" dirty="0">
                <a:latin typeface="Arial"/>
              </a:rPr>
              <a:t>    …</a:t>
            </a:r>
            <a:endParaRPr sz="2400" dirty="0">
              <a:latin typeface="Arial"/>
            </a:endParaRPr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</a:t>
            </a:r>
            <a:r>
              <a:rPr lang="en-US" sz="2400" dirty="0" err="1" smtClean="0">
                <a:latin typeface="Arial"/>
              </a:rPr>
              <a:t>def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>
                <a:latin typeface="Arial"/>
              </a:rPr>
              <a:t>__</a:t>
            </a:r>
            <a:r>
              <a:rPr lang="en-US" sz="2400" dirty="0" err="1">
                <a:latin typeface="Arial"/>
              </a:rPr>
              <a:t>len</a:t>
            </a:r>
            <a:r>
              <a:rPr lang="en-US" sz="2400" dirty="0">
                <a:latin typeface="Arial"/>
              </a:rPr>
              <a:t>__(self):</a:t>
            </a:r>
            <a:endParaRPr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    return </a:t>
            </a:r>
            <a:r>
              <a:rPr lang="en-US" sz="2400" dirty="0" err="1">
                <a:latin typeface="Arial"/>
              </a:rPr>
              <a:t>len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self.cards</a:t>
            </a:r>
            <a:r>
              <a:rPr lang="en-US" sz="2400" dirty="0">
                <a:latin typeface="Arial"/>
              </a:rPr>
              <a:t>)</a:t>
            </a:r>
            <a:endParaRPr dirty="0"/>
          </a:p>
          <a:p>
            <a:endParaRPr dirty="0"/>
          </a:p>
          <a:p>
            <a:r>
              <a:rPr lang="en-US" sz="2400" dirty="0">
                <a:latin typeface="Arial"/>
              </a:rPr>
              <a:t>	</a:t>
            </a:r>
            <a:endParaRPr dirty="0"/>
          </a:p>
          <a:p>
            <a:endParaRPr dirty="0"/>
          </a:p>
          <a:p>
            <a:endParaRPr dirty="0"/>
          </a:p>
          <a:p>
            <a:r>
              <a:rPr lang="en-US" sz="2400" dirty="0">
                <a:latin typeface="Arial"/>
              </a:rPr>
              <a:t>		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Objects can be created</a:t>
            </a:r>
            <a:endParaRPr/>
          </a:p>
        </p:txBody>
      </p:sp>
      <p:sp>
        <p:nvSpPr>
          <p:cNvPr id="83" name="CustomShape 2"/>
          <p:cNvSpPr/>
          <p:nvPr>
            <p:custDataLst>
              <p:tags r:id="rId2"/>
            </p:custDataLst>
          </p:nvPr>
        </p:nvSpPr>
        <p:spPr>
          <a:xfrm>
            <a:off x="79560" y="1520280"/>
            <a:ext cx="881784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914400" lvl="1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rgbClr val="000000"/>
                </a:solidFill>
                <a:cs typeface="Courier New" panose="02070309020205020404" pitchFamily="49" charset="0"/>
              </a:rPr>
              <a:t>set_one</a:t>
            </a:r>
            <a:r>
              <a:rPr lang="en-US" sz="2800" dirty="0">
                <a:solidFill>
                  <a:srgbClr val="000000"/>
                </a:solidFill>
                <a:cs typeface="Courier New" panose="02070309020205020404" pitchFamily="49" charset="0"/>
              </a:rPr>
              <a:t> = </a:t>
            </a:r>
            <a:r>
              <a:rPr lang="en-US" sz="2800" b="1" dirty="0">
                <a:solidFill>
                  <a:srgbClr val="000000"/>
                </a:solidFill>
                <a:cs typeface="Courier New" panose="02070309020205020404" pitchFamily="49" charset="0"/>
              </a:rPr>
              <a:t>set()</a:t>
            </a:r>
            <a:r>
              <a:rPr lang="en-US" sz="28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endParaRPr sz="1600" dirty="0">
              <a:cs typeface="Courier New" panose="02070309020205020404" pitchFamily="49" charset="0"/>
            </a:endParaRPr>
          </a:p>
          <a:p>
            <a:pPr marL="914400" lvl="1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rgbClr val="000000"/>
                </a:solidFill>
                <a:cs typeface="Courier New" panose="02070309020205020404" pitchFamily="49" charset="0"/>
              </a:rPr>
              <a:t>dict_one</a:t>
            </a:r>
            <a:r>
              <a:rPr lang="en-US" sz="2800" dirty="0">
                <a:solidFill>
                  <a:srgbClr val="000000"/>
                </a:solidFill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solidFill>
                  <a:srgbClr val="000000"/>
                </a:solidFill>
                <a:cs typeface="Courier New" panose="02070309020205020404" pitchFamily="49" charset="0"/>
              </a:rPr>
              <a:t>dict</a:t>
            </a:r>
            <a:r>
              <a:rPr lang="en-US" sz="2800" b="1" dirty="0">
                <a:solidFill>
                  <a:srgbClr val="000000"/>
                </a:solidFill>
                <a:cs typeface="Courier New" panose="02070309020205020404" pitchFamily="49" charset="0"/>
              </a:rPr>
              <a:t>()</a:t>
            </a:r>
            <a:r>
              <a:rPr lang="en-US" sz="28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# </a:t>
            </a:r>
            <a:r>
              <a:rPr lang="en-US" sz="2800" dirty="0" err="1">
                <a:solidFill>
                  <a:srgbClr val="000000"/>
                </a:solidFill>
                <a:cs typeface="Courier New" panose="02070309020205020404" pitchFamily="49" charset="0"/>
              </a:rPr>
              <a:t>dict_one</a:t>
            </a:r>
            <a:r>
              <a:rPr lang="en-US" sz="2800" dirty="0">
                <a:solidFill>
                  <a:srgbClr val="000000"/>
                </a:solidFill>
                <a:cs typeface="Courier New" panose="02070309020205020404" pitchFamily="49" charset="0"/>
              </a:rPr>
              <a:t> = {}</a:t>
            </a:r>
            <a:endParaRPr sz="1600" dirty="0">
              <a:cs typeface="Courier New" panose="02070309020205020404" pitchFamily="49" charset="0"/>
            </a:endParaRPr>
          </a:p>
          <a:p>
            <a:pPr marL="914400" lvl="1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rgbClr val="000000"/>
                </a:solidFill>
                <a:cs typeface="Courier New" panose="02070309020205020404" pitchFamily="49" charset="0"/>
              </a:rPr>
              <a:t>str_one</a:t>
            </a:r>
            <a:r>
              <a:rPr lang="en-US" sz="2800" dirty="0">
                <a:solidFill>
                  <a:srgbClr val="000000"/>
                </a:solidFill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solidFill>
                  <a:srgbClr val="000000"/>
                </a:solidFill>
                <a:cs typeface="Courier New" panose="02070309020205020404" pitchFamily="49" charset="0"/>
              </a:rPr>
              <a:t>str</a:t>
            </a:r>
            <a:r>
              <a:rPr lang="en-US" sz="2800" b="1" dirty="0">
                <a:solidFill>
                  <a:srgbClr val="000000"/>
                </a:solidFill>
                <a:cs typeface="Courier New" panose="02070309020205020404" pitchFamily="49" charset="0"/>
              </a:rPr>
              <a:t>()</a:t>
            </a:r>
            <a:r>
              <a:rPr lang="en-US" sz="28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# </a:t>
            </a:r>
            <a:r>
              <a:rPr lang="en-US" sz="2800" dirty="0" err="1">
                <a:solidFill>
                  <a:srgbClr val="000000"/>
                </a:solidFill>
                <a:cs typeface="Courier New" panose="02070309020205020404" pitchFamily="49" charset="0"/>
              </a:rPr>
              <a:t>str_one</a:t>
            </a:r>
            <a:r>
              <a:rPr lang="en-US" sz="2800" dirty="0">
                <a:solidFill>
                  <a:srgbClr val="000000"/>
                </a:solidFill>
                <a:cs typeface="Courier New" panose="02070309020205020404" pitchFamily="49" charset="0"/>
              </a:rPr>
              <a:t> = ''</a:t>
            </a:r>
            <a:endParaRPr sz="1600" dirty="0">
              <a:cs typeface="Courier New" panose="02070309020205020404" pitchFamily="49" charset="0"/>
            </a:endParaRPr>
          </a:p>
          <a:p>
            <a:pPr marL="914400" lvl="1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rgbClr val="000000"/>
                </a:solidFill>
                <a:cs typeface="Courier New" panose="02070309020205020404" pitchFamily="49" charset="0"/>
              </a:rPr>
              <a:t>list_one</a:t>
            </a:r>
            <a:r>
              <a:rPr lang="en-US" sz="2800" dirty="0">
                <a:solidFill>
                  <a:srgbClr val="000000"/>
                </a:solidFill>
                <a:cs typeface="Courier New" panose="02070309020205020404" pitchFamily="49" charset="0"/>
              </a:rPr>
              <a:t> = </a:t>
            </a:r>
            <a:r>
              <a:rPr lang="en-US" sz="2800" b="1" dirty="0">
                <a:solidFill>
                  <a:srgbClr val="000000"/>
                </a:solidFill>
                <a:cs typeface="Courier New" panose="02070309020205020404" pitchFamily="49" charset="0"/>
              </a:rPr>
              <a:t>list()</a:t>
            </a:r>
            <a:r>
              <a:rPr lang="en-US" sz="28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# </a:t>
            </a:r>
            <a:r>
              <a:rPr lang="en-US" sz="2800" dirty="0" err="1">
                <a:solidFill>
                  <a:srgbClr val="000000"/>
                </a:solidFill>
                <a:cs typeface="Courier New" panose="02070309020205020404" pitchFamily="49" charset="0"/>
              </a:rPr>
              <a:t>list_one</a:t>
            </a:r>
            <a:r>
              <a:rPr lang="en-US" sz="2800" dirty="0">
                <a:solidFill>
                  <a:srgbClr val="000000"/>
                </a:solidFill>
                <a:cs typeface="Courier New" panose="02070309020205020404" pitchFamily="49" charset="0"/>
              </a:rPr>
              <a:t> = []</a:t>
            </a:r>
            <a:endParaRPr sz="1600" dirty="0">
              <a:cs typeface="Courier New" panose="02070309020205020404" pitchFamily="49" charset="0"/>
            </a:endParaRPr>
          </a:p>
          <a:p>
            <a:pPr marL="914400" lvl="1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rgbClr val="000000"/>
                </a:solidFill>
                <a:cs typeface="Courier New" panose="02070309020205020404" pitchFamily="49" charset="0"/>
              </a:rPr>
              <a:t>file_one</a:t>
            </a:r>
            <a:r>
              <a:rPr lang="en-US" sz="2800" dirty="0">
                <a:solidFill>
                  <a:srgbClr val="000000"/>
                </a:solidFill>
                <a:cs typeface="Courier New" panose="02070309020205020404" pitchFamily="49" charset="0"/>
              </a:rPr>
              <a:t> = </a:t>
            </a:r>
            <a:r>
              <a:rPr lang="en-US" sz="2800" b="1" dirty="0">
                <a:solidFill>
                  <a:srgbClr val="000000"/>
                </a:solidFill>
                <a:cs typeface="Courier New" panose="02070309020205020404" pitchFamily="49" charset="0"/>
              </a:rPr>
              <a:t>open('data.csv')</a:t>
            </a:r>
            <a:endParaRPr sz="1600" dirty="0">
              <a:cs typeface="Courier New" panose="02070309020205020404" pitchFamily="49" charset="0"/>
            </a:endParaRPr>
          </a:p>
          <a:p>
            <a:pPr marL="914400" lvl="1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cs typeface="Courier New" panose="02070309020205020404" pitchFamily="49" charset="0"/>
              </a:rPr>
              <a:t>import </a:t>
            </a:r>
            <a:r>
              <a:rPr lang="en-US" sz="2800" dirty="0" err="1">
                <a:solidFill>
                  <a:srgbClr val="000000"/>
                </a:solidFill>
                <a:cs typeface="Courier New" panose="02070309020205020404" pitchFamily="49" charset="0"/>
              </a:rPr>
              <a:t>networkx</a:t>
            </a:r>
            <a:r>
              <a:rPr lang="en-US" sz="2800" dirty="0">
                <a:solidFill>
                  <a:srgbClr val="000000"/>
                </a:solidFill>
                <a:cs typeface="Courier New" panose="02070309020205020404" pitchFamily="49" charset="0"/>
              </a:rPr>
              <a:t> as </a:t>
            </a:r>
            <a:r>
              <a:rPr lang="en-US" sz="2800" dirty="0" err="1">
                <a:solidFill>
                  <a:srgbClr val="000000"/>
                </a:solidFill>
                <a:cs typeface="Courier New" panose="02070309020205020404" pitchFamily="49" charset="0"/>
              </a:rPr>
              <a:t>nx</a:t>
            </a:r>
            <a:endParaRPr sz="1600" dirty="0">
              <a:cs typeface="Courier New" panose="02070309020205020404" pitchFamily="49" charset="0"/>
            </a:endParaRPr>
          </a:p>
          <a:p>
            <a:pPr marL="914400" lvl="1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rgbClr val="000000"/>
                </a:solidFill>
                <a:cs typeface="Courier New" panose="02070309020205020404" pitchFamily="49" charset="0"/>
              </a:rPr>
              <a:t>graph_one</a:t>
            </a:r>
            <a:r>
              <a:rPr lang="en-US" sz="2800" dirty="0">
                <a:solidFill>
                  <a:srgbClr val="000000"/>
                </a:solidFill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solidFill>
                  <a:srgbClr val="000000"/>
                </a:solidFill>
                <a:cs typeface="Courier New" panose="02070309020205020404" pitchFamily="49" charset="0"/>
              </a:rPr>
              <a:t>nx.Graph</a:t>
            </a:r>
            <a:r>
              <a:rPr lang="en-US" sz="2800" b="1" dirty="0">
                <a:solidFill>
                  <a:srgbClr val="000000"/>
                </a:solidFill>
                <a:cs typeface="Courier New" panose="02070309020205020404" pitchFamily="49" charset="0"/>
              </a:rPr>
              <a:t>()</a:t>
            </a:r>
            <a:endParaRPr sz="1600" dirty="0">
              <a:cs typeface="Courier New" panose="02070309020205020404" pitchFamily="49" charset="0"/>
            </a:endParaRPr>
          </a:p>
        </p:txBody>
      </p:sp>
      <p:sp>
        <p:nvSpPr>
          <p:cNvPr id="8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57891D1-8610-489E-96E7-8FD2062BD42A}" type="slidenum">
              <a:rPr lang="en-US" sz="1200">
                <a:solidFill>
                  <a:srgbClr val="8B8B8B"/>
                </a:solidFill>
                <a:latin typeface="Calibri"/>
              </a:rPr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Objects have methods</a:t>
            </a:r>
            <a:endParaRPr/>
          </a:p>
        </p:txBody>
      </p:sp>
      <p:sp>
        <p:nvSpPr>
          <p:cNvPr id="86" name="CustomShape 2"/>
          <p:cNvSpPr/>
          <p:nvPr>
            <p:custDataLst>
              <p:tags r:id="rId2"/>
            </p:custDataLst>
          </p:nvPr>
        </p:nvSpPr>
        <p:spPr>
          <a:xfrm>
            <a:off x="457200" y="1294560"/>
            <a:ext cx="8341743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en-US" sz="3200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set_one.</a:t>
            </a:r>
            <a:r>
              <a:rPr lang="en-US" sz="3200" b="1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append</a:t>
            </a:r>
            <a:r>
              <a:rPr lang="en-US" sz="3200" dirty="0">
                <a:solidFill>
                  <a:srgbClr val="000000"/>
                </a:solidFill>
                <a:cs typeface="Courier New" panose="02070309020205020404" pitchFamily="49" charset="0"/>
              </a:rPr>
              <a:t>('purple')</a:t>
            </a:r>
            <a:endParaRPr dirty="0">
              <a:cs typeface="Courier New" panose="02070309020205020404" pitchFamily="49" charset="0"/>
            </a:endParaRPr>
          </a:p>
          <a:p>
            <a:pPr marL="285750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endParaRPr dirty="0">
              <a:cs typeface="Courier New" panose="02070309020205020404" pitchFamily="49" charset="0"/>
            </a:endParaRPr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srgbClr val="000000"/>
                </a:solidFill>
                <a:cs typeface="Courier New" panose="02070309020205020404" pitchFamily="49" charset="0"/>
              </a:rPr>
              <a:t>dict_one.</a:t>
            </a:r>
            <a:r>
              <a:rPr lang="en-US" sz="3200" b="1" dirty="0" err="1">
                <a:solidFill>
                  <a:srgbClr val="000000"/>
                </a:solidFill>
                <a:cs typeface="Courier New" panose="02070309020205020404" pitchFamily="49" charset="0"/>
              </a:rPr>
              <a:t>setdefault</a:t>
            </a:r>
            <a:r>
              <a:rPr lang="en-US" sz="3200" dirty="0">
                <a:solidFill>
                  <a:srgbClr val="000000"/>
                </a:solidFill>
                <a:cs typeface="Courier New" panose="02070309020205020404" pitchFamily="49" charset="0"/>
              </a:rPr>
              <a:t>('four',16)</a:t>
            </a:r>
            <a:endParaRPr dirty="0">
              <a:cs typeface="Courier New" panose="02070309020205020404" pitchFamily="49" charset="0"/>
            </a:endParaRPr>
          </a:p>
          <a:p>
            <a:pPr marL="285750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endParaRPr dirty="0">
              <a:cs typeface="Courier New" panose="02070309020205020404" pitchFamily="49" charset="0"/>
            </a:endParaRPr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srgbClr val="000000"/>
                </a:solidFill>
                <a:cs typeface="Courier New" panose="02070309020205020404" pitchFamily="49" charset="0"/>
              </a:rPr>
              <a:t>str_one.</a:t>
            </a:r>
            <a:r>
              <a:rPr lang="en-US" sz="3200" b="1" dirty="0" err="1">
                <a:solidFill>
                  <a:srgbClr val="000000"/>
                </a:solidFill>
                <a:cs typeface="Courier New" panose="02070309020205020404" pitchFamily="49" charset="0"/>
              </a:rPr>
              <a:t>capitalize</a:t>
            </a:r>
            <a:r>
              <a:rPr lang="en-US" sz="3200" dirty="0">
                <a:solidFill>
                  <a:srgbClr val="000000"/>
                </a:solidFill>
                <a:cs typeface="Courier New" panose="02070309020205020404" pitchFamily="49" charset="0"/>
              </a:rPr>
              <a:t>()</a:t>
            </a:r>
            <a:endParaRPr dirty="0">
              <a:cs typeface="Courier New" panose="02070309020205020404" pitchFamily="49" charset="0"/>
            </a:endParaRPr>
          </a:p>
          <a:p>
            <a:pPr marL="285750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endParaRPr dirty="0">
              <a:cs typeface="Courier New" panose="02070309020205020404" pitchFamily="49" charset="0"/>
            </a:endParaRPr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srgbClr val="000000"/>
                </a:solidFill>
                <a:cs typeface="Courier New" panose="02070309020205020404" pitchFamily="49" charset="0"/>
              </a:rPr>
              <a:t>list_one.</a:t>
            </a:r>
            <a:r>
              <a:rPr lang="en-US" sz="3200" b="1" dirty="0" err="1">
                <a:solidFill>
                  <a:srgbClr val="000000"/>
                </a:solidFill>
                <a:cs typeface="Courier New" panose="02070309020205020404" pitchFamily="49" charset="0"/>
              </a:rPr>
              <a:t>extend</a:t>
            </a:r>
            <a:r>
              <a:rPr lang="en-US" sz="3200" dirty="0">
                <a:solidFill>
                  <a:srgbClr val="000000"/>
                </a:solidFill>
                <a:cs typeface="Courier New" panose="02070309020205020404" pitchFamily="49" charset="0"/>
              </a:rPr>
              <a:t>([1,2,3,4])</a:t>
            </a:r>
            <a:endParaRPr dirty="0">
              <a:cs typeface="Courier New" panose="02070309020205020404" pitchFamily="49" charset="0"/>
            </a:endParaRPr>
          </a:p>
          <a:p>
            <a:pPr marL="285750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endParaRPr dirty="0">
              <a:cs typeface="Courier New" panose="02070309020205020404" pitchFamily="49" charset="0"/>
            </a:endParaRPr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srgbClr val="000000"/>
                </a:solidFill>
                <a:cs typeface="Courier New" panose="02070309020205020404" pitchFamily="49" charset="0"/>
              </a:rPr>
              <a:t>graph_one.</a:t>
            </a:r>
            <a:r>
              <a:rPr lang="en-US" sz="3200" b="1" dirty="0" err="1">
                <a:solidFill>
                  <a:srgbClr val="000000"/>
                </a:solidFill>
                <a:cs typeface="Courier New" panose="02070309020205020404" pitchFamily="49" charset="0"/>
              </a:rPr>
              <a:t>add_edges</a:t>
            </a:r>
            <a:r>
              <a:rPr 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([(1,2),(1,3),(2,4)])</a:t>
            </a:r>
            <a:endParaRPr dirty="0">
              <a:cs typeface="Courier New" panose="02070309020205020404" pitchFamily="49" charset="0"/>
            </a:endParaRP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dirty="0"/>
          </a:p>
        </p:txBody>
      </p:sp>
      <p:sp>
        <p:nvSpPr>
          <p:cNvPr id="8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5AB3F2AA-525A-435D-B82C-D821CB7B1A32}" type="slidenum">
              <a:rPr lang="en-US" sz="1200">
                <a:solidFill>
                  <a:srgbClr val="8B8B8B"/>
                </a:solidFill>
                <a:latin typeface="Calibri"/>
              </a:rPr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>
            <p:custDataLst>
              <p:tags r:id="rId1"/>
            </p:custDataLst>
          </p:nvPr>
        </p:nvSpPr>
        <p:spPr>
          <a:xfrm>
            <a:off x="219240" y="274680"/>
            <a:ext cx="892404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Objects have internal state</a:t>
            </a:r>
            <a:endParaRPr/>
          </a:p>
        </p:txBody>
      </p:sp>
      <p:sp>
        <p:nvSpPr>
          <p:cNvPr id="89" name="CustomShape 2"/>
          <p:cNvSpPr/>
          <p:nvPr>
            <p:custDataLst>
              <p:tags r:id="rId2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02ADF8B1-415D-4C64-A81A-80B5E799B020}" type="slidenum">
              <a:rPr lang="en-US" sz="1200">
                <a:solidFill>
                  <a:srgbClr val="8B8B8B"/>
                </a:solidFill>
                <a:latin typeface="Calibri"/>
              </a:rPr>
              <a:t>6</a:t>
            </a:fld>
            <a:endParaRPr/>
          </a:p>
        </p:txBody>
      </p:sp>
      <p:sp>
        <p:nvSpPr>
          <p:cNvPr id="90" name="CustomShape 3"/>
          <p:cNvSpPr/>
          <p:nvPr>
            <p:custDataLst>
              <p:tags r:id="rId3"/>
            </p:custDataLst>
          </p:nvPr>
        </p:nvSpPr>
        <p:spPr>
          <a:xfrm>
            <a:off x="929520" y="1925640"/>
            <a:ext cx="6626520" cy="1805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400" b="1" dirty="0" err="1">
                <a:cs typeface="Courier New" panose="02070309020205020404" pitchFamily="49" charset="0"/>
              </a:rPr>
              <a:t>str_one</a:t>
            </a:r>
            <a:r>
              <a:rPr lang="en-US" sz="2400" b="1" dirty="0"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cs typeface="Courier New" panose="02070309020205020404" pitchFamily="49" charset="0"/>
              </a:rPr>
              <a:t>'purple</a:t>
            </a:r>
            <a:r>
              <a:rPr lang="en-US" sz="2400" b="1" dirty="0">
                <a:cs typeface="Courier New" panose="02070309020205020404" pitchFamily="49" charset="0"/>
              </a:rPr>
              <a:t>'</a:t>
            </a:r>
            <a:endParaRPr b="1" dirty="0">
              <a:cs typeface="Courier New" panose="02070309020205020404" pitchFamily="49" charset="0"/>
            </a:endParaRPr>
          </a:p>
          <a:p>
            <a:r>
              <a:rPr lang="en-US" sz="2400" b="1" dirty="0" err="1">
                <a:cs typeface="Courier New" panose="02070309020205020404" pitchFamily="49" charset="0"/>
              </a:rPr>
              <a:t>str_two</a:t>
            </a:r>
            <a:r>
              <a:rPr lang="en-US" sz="2400" b="1" dirty="0">
                <a:cs typeface="Courier New" panose="02070309020205020404" pitchFamily="49" charset="0"/>
              </a:rPr>
              <a:t> = 'spectrographically'</a:t>
            </a:r>
            <a:endParaRPr b="1" dirty="0">
              <a:cs typeface="Courier New" panose="02070309020205020404" pitchFamily="49" charset="0"/>
            </a:endParaRPr>
          </a:p>
          <a:p>
            <a:endParaRPr b="1" dirty="0">
              <a:cs typeface="Courier New" panose="02070309020205020404" pitchFamily="49" charset="0"/>
            </a:endParaRPr>
          </a:p>
          <a:p>
            <a:r>
              <a:rPr lang="en-US" sz="2400" b="1" dirty="0"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cs typeface="Courier New" panose="02070309020205020404" pitchFamily="49" charset="0"/>
              </a:rPr>
              <a:t>str_one.count</a:t>
            </a:r>
            <a:r>
              <a:rPr lang="en-US" sz="2400" b="1" dirty="0">
                <a:cs typeface="Courier New" panose="02070309020205020404" pitchFamily="49" charset="0"/>
              </a:rPr>
              <a:t>('c')</a:t>
            </a:r>
            <a:endParaRPr b="1" dirty="0">
              <a:cs typeface="Courier New" panose="02070309020205020404" pitchFamily="49" charset="0"/>
            </a:endParaRPr>
          </a:p>
          <a:p>
            <a:r>
              <a:rPr lang="en-US" sz="2400" b="1" dirty="0">
                <a:cs typeface="Courier New" panose="02070309020205020404" pitchFamily="49" charset="0"/>
              </a:rPr>
              <a:t>0</a:t>
            </a:r>
            <a:endParaRPr b="1" dirty="0">
              <a:cs typeface="Courier New" panose="02070309020205020404" pitchFamily="49" charset="0"/>
            </a:endParaRPr>
          </a:p>
          <a:p>
            <a:r>
              <a:rPr lang="en-US" sz="2400" b="1" dirty="0"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cs typeface="Courier New" panose="02070309020205020404" pitchFamily="49" charset="0"/>
              </a:rPr>
              <a:t>str_two.count</a:t>
            </a:r>
            <a:r>
              <a:rPr lang="en-US" sz="2400" b="1" dirty="0">
                <a:cs typeface="Courier New" panose="02070309020205020404" pitchFamily="49" charset="0"/>
              </a:rPr>
              <a:t>('c')</a:t>
            </a:r>
            <a:endParaRPr b="1" dirty="0">
              <a:cs typeface="Courier New" panose="02070309020205020404" pitchFamily="49" charset="0"/>
            </a:endParaRPr>
          </a:p>
          <a:p>
            <a:r>
              <a:rPr lang="en-US" sz="2400" b="1" dirty="0">
                <a:cs typeface="Courier New" panose="02070309020205020404" pitchFamily="49" charset="0"/>
              </a:rPr>
              <a:t>2 </a:t>
            </a:r>
            <a:endParaRPr b="1" dirty="0">
              <a:cs typeface="Courier New" panose="02070309020205020404" pitchFamily="49" charset="0"/>
            </a:endParaRPr>
          </a:p>
          <a:p>
            <a:r>
              <a:rPr lang="en-US" sz="2400" b="1" dirty="0"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cs typeface="Courier New" panose="02070309020205020404" pitchFamily="49" charset="0"/>
              </a:rPr>
              <a:t>graph_one.nodes</a:t>
            </a:r>
            <a:r>
              <a:rPr lang="en-US" sz="2400" b="1" dirty="0">
                <a:cs typeface="Courier New" panose="02070309020205020404" pitchFamily="49" charset="0"/>
              </a:rPr>
              <a:t>()</a:t>
            </a:r>
            <a:endParaRPr b="1" dirty="0">
              <a:cs typeface="Courier New" panose="02070309020205020404" pitchFamily="49" charset="0"/>
            </a:endParaRPr>
          </a:p>
          <a:p>
            <a:r>
              <a:rPr lang="en-US" sz="2400" b="1" dirty="0">
                <a:cs typeface="Courier New" panose="02070309020205020404" pitchFamily="49" charset="0"/>
              </a:rPr>
              <a:t>[1,2,3,4]</a:t>
            </a:r>
            <a:endParaRPr b="1" dirty="0"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Classes </a:t>
            </a:r>
            <a:r>
              <a:rPr lang="en-US" sz="4400" b="1" u="sng">
                <a:solidFill>
                  <a:srgbClr val="7030A0"/>
                </a:solidFill>
                <a:latin typeface="Calibri"/>
              </a:rPr>
              <a:t>define</a:t>
            </a:r>
            <a:r>
              <a:rPr lang="en-US" sz="4400" b="1">
                <a:solidFill>
                  <a:srgbClr val="7030A0"/>
                </a:solidFill>
                <a:latin typeface="Calibri"/>
              </a:rPr>
              <a:t> objects</a:t>
            </a:r>
            <a:endParaRPr/>
          </a:p>
        </p:txBody>
      </p:sp>
      <p:sp>
        <p:nvSpPr>
          <p:cNvPr id="92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8520" cy="482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 class is a </a:t>
            </a:r>
            <a:r>
              <a:rPr lang="en-US" sz="3200" b="1">
                <a:solidFill>
                  <a:srgbClr val="000000"/>
                </a:solidFill>
                <a:latin typeface="Calibri"/>
              </a:rPr>
              <a:t>blueprint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for an object.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3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8B3D4F82-3A8F-47C7-96EB-3E23E1AAE7D5}" type="slidenum">
              <a:rPr lang="en-US" sz="1200">
                <a:solidFill>
                  <a:srgbClr val="8B8B8B"/>
                </a:solidFill>
                <a:latin typeface="Calibri"/>
              </a:rPr>
              <a:t>7</a:t>
            </a:fld>
            <a:endParaRPr/>
          </a:p>
        </p:txBody>
      </p:sp>
      <p:sp>
        <p:nvSpPr>
          <p:cNvPr id="94" name="CustomShape 4"/>
          <p:cNvSpPr/>
          <p:nvPr>
            <p:custDataLst>
              <p:tags r:id="rId4"/>
            </p:custDataLst>
          </p:nvPr>
        </p:nvSpPr>
        <p:spPr>
          <a:xfrm>
            <a:off x="1049400" y="2343240"/>
            <a:ext cx="4966200" cy="2589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200">
                <a:latin typeface="Arial"/>
              </a:rPr>
              <a:t>class Vehicle: </a:t>
            </a:r>
            <a:endParaRPr/>
          </a:p>
        </p:txBody>
      </p:sp>
      <p:sp>
        <p:nvSpPr>
          <p:cNvPr id="95" name="CustomShape 5"/>
          <p:cNvSpPr/>
          <p:nvPr>
            <p:custDataLst>
              <p:tags r:id="rId5"/>
            </p:custDataLst>
          </p:nvPr>
        </p:nvSpPr>
        <p:spPr>
          <a:xfrm>
            <a:off x="4236480" y="3612600"/>
            <a:ext cx="3811320" cy="1792440"/>
          </a:xfrm>
          <a:prstGeom prst="wedgeRectCallout">
            <a:avLst>
              <a:gd name="adj1" fmla="val -11751"/>
              <a:gd name="adj2" fmla="val -10403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lIns="90000" tIns="45000" rIns="90000" bIns="45000" anchor="ctr"/>
          <a:lstStyle/>
          <a:p>
            <a:r>
              <a:rPr lang="en-US">
                <a:latin typeface="Arial"/>
              </a:rPr>
              <a:t>Style Note: Classes use CamelCase. No spaces or underscore but the first letter of each word is capitalized.  Usually keep class names to a single word if possible.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Classes </a:t>
            </a:r>
            <a:r>
              <a:rPr lang="en-US" sz="4400" b="1" u="sng">
                <a:solidFill>
                  <a:srgbClr val="7030A0"/>
                </a:solidFill>
                <a:latin typeface="Calibri"/>
              </a:rPr>
              <a:t>define</a:t>
            </a:r>
            <a:r>
              <a:rPr lang="en-US" sz="4400" b="1">
                <a:solidFill>
                  <a:srgbClr val="7030A0"/>
                </a:solidFill>
                <a:latin typeface="Calibri"/>
              </a:rPr>
              <a:t> objects</a:t>
            </a:r>
            <a:endParaRPr/>
          </a:p>
        </p:txBody>
      </p:sp>
      <p:sp>
        <p:nvSpPr>
          <p:cNvPr id="97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8520" cy="482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 class is a </a:t>
            </a:r>
            <a:r>
              <a:rPr lang="en-US" sz="3200" b="1">
                <a:solidFill>
                  <a:srgbClr val="000000"/>
                </a:solidFill>
                <a:latin typeface="Calibri"/>
              </a:rPr>
              <a:t>blueprint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for an object.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D1918E09-4366-43FC-BBF0-9DBF1CDFBFCF}" type="slidenum">
              <a:rPr lang="en-US" sz="1200">
                <a:solidFill>
                  <a:srgbClr val="8B8B8B"/>
                </a:solidFill>
                <a:latin typeface="Calibri"/>
              </a:rPr>
              <a:t>8</a:t>
            </a:fld>
            <a:endParaRPr/>
          </a:p>
        </p:txBody>
      </p:sp>
      <p:sp>
        <p:nvSpPr>
          <p:cNvPr id="99" name="CustomShape 4"/>
          <p:cNvSpPr/>
          <p:nvPr>
            <p:custDataLst>
              <p:tags r:id="rId4"/>
            </p:custDataLst>
          </p:nvPr>
        </p:nvSpPr>
        <p:spPr>
          <a:xfrm>
            <a:off x="472320" y="2163600"/>
            <a:ext cx="8313120" cy="477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000" dirty="0">
                <a:latin typeface="Arial"/>
              </a:rPr>
              <a:t>class Vehicle: </a:t>
            </a:r>
            <a:endParaRPr dirty="0"/>
          </a:p>
          <a:p>
            <a:endParaRPr dirty="0"/>
          </a:p>
          <a:p>
            <a:r>
              <a:rPr lang="en-US" sz="2000" dirty="0">
                <a:latin typeface="Arial"/>
              </a:rPr>
              <a:t> </a:t>
            </a:r>
            <a:r>
              <a:rPr lang="en-US" sz="2000" dirty="0" smtClean="0">
                <a:latin typeface="Arial"/>
              </a:rPr>
              <a:t>   </a:t>
            </a:r>
            <a:r>
              <a:rPr lang="en-US" sz="2000" dirty="0" err="1" smtClean="0">
                <a:latin typeface="Arial"/>
              </a:rPr>
              <a:t>def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>
                <a:latin typeface="Arial"/>
              </a:rPr>
              <a:t>__</a:t>
            </a:r>
            <a:r>
              <a:rPr lang="en-US" sz="2000" dirty="0" err="1">
                <a:latin typeface="Arial"/>
              </a:rPr>
              <a:t>init</a:t>
            </a:r>
            <a:r>
              <a:rPr lang="en-US" sz="2000" dirty="0">
                <a:latin typeface="Arial"/>
              </a:rPr>
              <a:t>__(self</a:t>
            </a:r>
            <a:r>
              <a:rPr lang="en-US" sz="2000" dirty="0" smtClean="0">
                <a:latin typeface="Arial"/>
              </a:rPr>
              <a:t>, make, color, passengers, wheels=4, tank=20</a:t>
            </a:r>
            <a:r>
              <a:rPr lang="en-US" sz="2000" dirty="0">
                <a:latin typeface="Arial"/>
              </a:rPr>
              <a:t>):</a:t>
            </a:r>
            <a:endParaRPr sz="1600" dirty="0"/>
          </a:p>
          <a:p>
            <a:r>
              <a:rPr lang="en-US" sz="2000" dirty="0">
                <a:latin typeface="Arial"/>
              </a:rPr>
              <a:t> </a:t>
            </a:r>
            <a:r>
              <a:rPr lang="en-US" sz="2000" dirty="0" smtClean="0">
                <a:latin typeface="Arial"/>
              </a:rPr>
              <a:t>       ''' </a:t>
            </a:r>
            <a:r>
              <a:rPr lang="en-US" sz="2000" dirty="0">
                <a:latin typeface="Arial"/>
              </a:rPr>
              <a:t>Create a new Vehicle Object '''</a:t>
            </a:r>
            <a:endParaRPr sz="1600" dirty="0"/>
          </a:p>
          <a:p>
            <a:r>
              <a:rPr lang="en-US" sz="2000" dirty="0" smtClean="0">
                <a:latin typeface="Arial"/>
              </a:rPr>
              <a:t>        </a:t>
            </a:r>
            <a:r>
              <a:rPr lang="en-US" sz="2000" dirty="0" err="1" smtClean="0">
                <a:latin typeface="Arial"/>
              </a:rPr>
              <a:t>self.model</a:t>
            </a:r>
            <a:r>
              <a:rPr lang="en-US" sz="2000" dirty="0">
                <a:latin typeface="Arial"/>
              </a:rPr>
              <a:t>, </a:t>
            </a:r>
            <a:r>
              <a:rPr lang="en-US" sz="2000" dirty="0" err="1">
                <a:latin typeface="Arial"/>
              </a:rPr>
              <a:t>self.color</a:t>
            </a:r>
            <a:r>
              <a:rPr lang="en-US" sz="2000" dirty="0">
                <a:latin typeface="Arial"/>
              </a:rPr>
              <a:t>, </a:t>
            </a:r>
            <a:r>
              <a:rPr lang="en-US" sz="2000" dirty="0" err="1">
                <a:latin typeface="Arial"/>
              </a:rPr>
              <a:t>self.wheels</a:t>
            </a:r>
            <a:r>
              <a:rPr lang="en-US" sz="2000" dirty="0">
                <a:latin typeface="Arial"/>
              </a:rPr>
              <a:t> = </a:t>
            </a:r>
            <a:r>
              <a:rPr lang="en-US" sz="2000" dirty="0" smtClean="0">
                <a:latin typeface="Arial"/>
              </a:rPr>
              <a:t>make, </a:t>
            </a:r>
            <a:r>
              <a:rPr lang="en-US" sz="2000" dirty="0">
                <a:latin typeface="Arial"/>
              </a:rPr>
              <a:t>color, wheels</a:t>
            </a:r>
            <a:endParaRPr sz="1600" dirty="0"/>
          </a:p>
          <a:p>
            <a:r>
              <a:rPr lang="en-US" sz="2000" dirty="0">
                <a:latin typeface="Arial"/>
              </a:rPr>
              <a:t> </a:t>
            </a:r>
            <a:r>
              <a:rPr lang="en-US" sz="2000" dirty="0" smtClean="0">
                <a:latin typeface="Arial"/>
              </a:rPr>
              <a:t>       </a:t>
            </a:r>
            <a:r>
              <a:rPr lang="en-US" sz="2000" dirty="0" err="1" smtClean="0">
                <a:latin typeface="Arial"/>
              </a:rPr>
              <a:t>self.seats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>
                <a:latin typeface="Arial"/>
              </a:rPr>
              <a:t>= passengers</a:t>
            </a:r>
            <a:endParaRPr sz="1600" dirty="0"/>
          </a:p>
          <a:p>
            <a:r>
              <a:rPr lang="en-US" sz="2000" dirty="0">
                <a:latin typeface="Arial"/>
              </a:rPr>
              <a:t> </a:t>
            </a:r>
            <a:r>
              <a:rPr lang="en-US" sz="2000" dirty="0" smtClean="0">
                <a:latin typeface="Arial"/>
              </a:rPr>
              <a:t>       </a:t>
            </a:r>
            <a:r>
              <a:rPr lang="en-US" sz="2000" dirty="0" err="1" smtClean="0">
                <a:latin typeface="Arial"/>
              </a:rPr>
              <a:t>self.gas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>
                <a:latin typeface="Arial"/>
              </a:rPr>
              <a:t>= 0</a:t>
            </a:r>
            <a:endParaRPr sz="1600" dirty="0"/>
          </a:p>
          <a:p>
            <a:endParaRPr sz="1600" dirty="0"/>
          </a:p>
          <a:p>
            <a:r>
              <a:rPr lang="en-US" sz="2000" dirty="0">
                <a:latin typeface="Arial"/>
              </a:rPr>
              <a:t>if __name__ == '__main__':</a:t>
            </a:r>
            <a:endParaRPr sz="1600" dirty="0"/>
          </a:p>
          <a:p>
            <a:r>
              <a:rPr lang="en-US" sz="2000" dirty="0">
                <a:latin typeface="Arial"/>
              </a:rPr>
              <a:t> </a:t>
            </a:r>
            <a:r>
              <a:rPr lang="en-US" sz="2000" dirty="0" smtClean="0">
                <a:latin typeface="Arial"/>
              </a:rPr>
              <a:t>   </a:t>
            </a:r>
            <a:r>
              <a:rPr lang="en-US" sz="2000" dirty="0" err="1" smtClean="0">
                <a:latin typeface="Arial"/>
              </a:rPr>
              <a:t>my_car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>
                <a:latin typeface="Arial"/>
              </a:rPr>
              <a:t>= Vehicle('Honda</a:t>
            </a:r>
            <a:r>
              <a:rPr lang="en-US" sz="2000" dirty="0" smtClean="0">
                <a:latin typeface="Arial"/>
              </a:rPr>
              <a:t>', 'White', 4</a:t>
            </a:r>
            <a:r>
              <a:rPr lang="en-US" sz="2000" dirty="0">
                <a:latin typeface="Arial"/>
              </a:rPr>
              <a:t>)</a:t>
            </a:r>
            <a:endParaRPr sz="1600" dirty="0"/>
          </a:p>
          <a:p>
            <a:r>
              <a:rPr lang="en-US" sz="2000" dirty="0" smtClean="0">
                <a:latin typeface="Arial"/>
              </a:rPr>
              <a:t>    </a:t>
            </a:r>
            <a:r>
              <a:rPr lang="en-US" sz="2000" dirty="0" err="1" smtClean="0">
                <a:latin typeface="Arial"/>
              </a:rPr>
              <a:t>your_motorcycle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>
                <a:latin typeface="Arial"/>
              </a:rPr>
              <a:t>= Vehicle('Mazda</a:t>
            </a:r>
            <a:r>
              <a:rPr lang="en-US" sz="2000" dirty="0" smtClean="0">
                <a:latin typeface="Arial"/>
              </a:rPr>
              <a:t>', 'Red', 2, 2</a:t>
            </a:r>
            <a:r>
              <a:rPr lang="en-US" sz="2000" dirty="0">
                <a:latin typeface="Arial"/>
              </a:rPr>
              <a:t>)</a:t>
            </a:r>
            <a:endParaRPr sz="1600" dirty="0"/>
          </a:p>
          <a:p>
            <a:r>
              <a:rPr lang="en-US" sz="2000" dirty="0" smtClean="0">
                <a:latin typeface="Arial"/>
              </a:rPr>
              <a:t>    semi </a:t>
            </a:r>
            <a:r>
              <a:rPr lang="en-US" sz="2000" dirty="0">
                <a:latin typeface="Arial"/>
              </a:rPr>
              <a:t>= Vehicle('Mercedes</a:t>
            </a:r>
            <a:r>
              <a:rPr lang="en-US" sz="2000" dirty="0" smtClean="0">
                <a:latin typeface="Arial"/>
              </a:rPr>
              <a:t>', 'Black', 2, wheels=16</a:t>
            </a:r>
            <a:r>
              <a:rPr lang="en-US" sz="2000" dirty="0">
                <a:latin typeface="Arial"/>
              </a:rPr>
              <a:t>)</a:t>
            </a:r>
            <a:endParaRPr sz="1600" dirty="0"/>
          </a:p>
          <a:p>
            <a:endParaRPr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Classes </a:t>
            </a:r>
            <a:r>
              <a:rPr lang="en-US" sz="4400" b="1" u="sng">
                <a:solidFill>
                  <a:srgbClr val="7030A0"/>
                </a:solidFill>
                <a:latin typeface="Calibri"/>
              </a:rPr>
              <a:t>define</a:t>
            </a:r>
            <a:r>
              <a:rPr lang="en-US" sz="4400" b="1">
                <a:solidFill>
                  <a:srgbClr val="7030A0"/>
                </a:solidFill>
                <a:latin typeface="Calibri"/>
              </a:rPr>
              <a:t> objects</a:t>
            </a:r>
            <a:endParaRPr/>
          </a:p>
        </p:txBody>
      </p:sp>
      <p:sp>
        <p:nvSpPr>
          <p:cNvPr id="97" name="CustomShape 2"/>
          <p:cNvSpPr/>
          <p:nvPr>
            <p:custDataLst>
              <p:tags r:id="rId2"/>
            </p:custDataLst>
          </p:nvPr>
        </p:nvSpPr>
        <p:spPr>
          <a:xfrm>
            <a:off x="457200" y="1282890"/>
            <a:ext cx="8228520" cy="514455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A class is a </a:t>
            </a:r>
            <a:r>
              <a:rPr lang="en-US" sz="3200" b="1" dirty="0">
                <a:solidFill>
                  <a:srgbClr val="000000"/>
                </a:solidFill>
                <a:latin typeface="Calibri"/>
              </a:rPr>
              <a:t>blueprint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for an object.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9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D1918E09-4366-43FC-BBF0-9DBF1CDFBFCF}" type="slidenum">
              <a:rPr lang="en-US" sz="1200">
                <a:solidFill>
                  <a:srgbClr val="8B8B8B"/>
                </a:solidFill>
                <a:latin typeface="Calibri"/>
              </a:rPr>
              <a:t>9</a:t>
            </a:fld>
            <a:endParaRPr/>
          </a:p>
        </p:txBody>
      </p:sp>
      <p:sp>
        <p:nvSpPr>
          <p:cNvPr id="99" name="CustomShape 4"/>
          <p:cNvSpPr/>
          <p:nvPr>
            <p:custDataLst>
              <p:tags r:id="rId4"/>
            </p:custDataLst>
          </p:nvPr>
        </p:nvSpPr>
        <p:spPr>
          <a:xfrm>
            <a:off x="472320" y="1849696"/>
            <a:ext cx="8671680" cy="477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200" dirty="0">
                <a:latin typeface="Arial"/>
              </a:rPr>
              <a:t>class Vehicle: </a:t>
            </a:r>
            <a:endParaRPr sz="2200" dirty="0"/>
          </a:p>
          <a:p>
            <a:endParaRPr sz="2200"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</a:t>
            </a:r>
            <a:r>
              <a:rPr lang="en-US" sz="2200" dirty="0" err="1" smtClean="0">
                <a:latin typeface="Arial"/>
              </a:rPr>
              <a:t>def</a:t>
            </a:r>
            <a:r>
              <a:rPr lang="en-US" sz="2200" dirty="0" smtClean="0">
                <a:latin typeface="Arial"/>
              </a:rPr>
              <a:t> </a:t>
            </a:r>
            <a:r>
              <a:rPr lang="en-US" sz="2200" dirty="0">
                <a:latin typeface="Arial"/>
              </a:rPr>
              <a:t>__</a:t>
            </a:r>
            <a:r>
              <a:rPr lang="en-US" sz="2200" dirty="0" err="1">
                <a:latin typeface="Arial"/>
              </a:rPr>
              <a:t>init</a:t>
            </a:r>
            <a:r>
              <a:rPr lang="en-US" sz="2200" dirty="0">
                <a:latin typeface="Arial"/>
              </a:rPr>
              <a:t>__(self</a:t>
            </a:r>
            <a:r>
              <a:rPr lang="en-US" sz="2200" dirty="0" smtClean="0">
                <a:latin typeface="Arial"/>
              </a:rPr>
              <a:t>, make, color, passengers, wheels=4, tank=20</a:t>
            </a:r>
            <a:r>
              <a:rPr lang="en-US" sz="2200" dirty="0">
                <a:latin typeface="Arial"/>
              </a:rPr>
              <a:t>):</a:t>
            </a:r>
            <a:endParaRPr sz="2200"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    ''' </a:t>
            </a:r>
            <a:r>
              <a:rPr lang="en-US" sz="2200" dirty="0">
                <a:latin typeface="Arial"/>
              </a:rPr>
              <a:t>Create a new Vehicle Object '''</a:t>
            </a:r>
            <a:endParaRPr sz="2200" dirty="0"/>
          </a:p>
          <a:p>
            <a:r>
              <a:rPr lang="en-US" sz="2200" dirty="0" smtClean="0">
                <a:latin typeface="Arial"/>
              </a:rPr>
              <a:t>        </a:t>
            </a:r>
            <a:r>
              <a:rPr lang="en-US" sz="2200" dirty="0" err="1"/>
              <a:t>self.model</a:t>
            </a:r>
            <a:r>
              <a:rPr lang="en-US" sz="2200" dirty="0"/>
              <a:t>, </a:t>
            </a:r>
            <a:r>
              <a:rPr lang="en-US" sz="2200" dirty="0" err="1"/>
              <a:t>self.color</a:t>
            </a:r>
            <a:r>
              <a:rPr lang="en-US" sz="2200" dirty="0"/>
              <a:t> = make, color </a:t>
            </a:r>
            <a:endParaRPr lang="en-US" sz="2400" dirty="0"/>
          </a:p>
          <a:p>
            <a:r>
              <a:rPr lang="en-US" sz="2200" dirty="0"/>
              <a:t>        </a:t>
            </a:r>
            <a:r>
              <a:rPr lang="en-US" sz="2200" dirty="0" err="1"/>
              <a:t>self.seats</a:t>
            </a:r>
            <a:r>
              <a:rPr lang="en-US" sz="2200" dirty="0"/>
              <a:t> = passengers</a:t>
            </a:r>
            <a:endParaRPr lang="en-US" sz="2400" dirty="0"/>
          </a:p>
          <a:p>
            <a:r>
              <a:rPr lang="en-US" sz="2200" dirty="0"/>
              <a:t>        </a:t>
            </a:r>
            <a:r>
              <a:rPr lang="en-US" sz="2200" dirty="0" err="1"/>
              <a:t>self.wheels</a:t>
            </a:r>
            <a:r>
              <a:rPr lang="en-US" sz="2200" dirty="0"/>
              <a:t>, </a:t>
            </a:r>
            <a:r>
              <a:rPr lang="en-US" sz="2200" dirty="0" err="1"/>
              <a:t>self.tank</a:t>
            </a:r>
            <a:r>
              <a:rPr lang="en-US" sz="2200" dirty="0"/>
              <a:t> = wheels, tank</a:t>
            </a:r>
            <a:endParaRPr lang="en-US" sz="2400" dirty="0"/>
          </a:p>
          <a:p>
            <a:r>
              <a:rPr lang="en-US" sz="2200" dirty="0"/>
              <a:t>        </a:t>
            </a:r>
            <a:r>
              <a:rPr lang="en-US" sz="2200" dirty="0" err="1"/>
              <a:t>self.gas</a:t>
            </a:r>
            <a:r>
              <a:rPr lang="en-US" sz="2200" dirty="0"/>
              <a:t> = 0</a:t>
            </a:r>
            <a:endParaRPr lang="en-US" sz="2400" dirty="0"/>
          </a:p>
          <a:p>
            <a:endParaRPr sz="2200" dirty="0"/>
          </a:p>
          <a:p>
            <a:r>
              <a:rPr lang="en-US" sz="2200" dirty="0">
                <a:latin typeface="Arial"/>
              </a:rPr>
              <a:t>if __name__ == '__main__':</a:t>
            </a:r>
            <a:endParaRPr sz="2200" dirty="0"/>
          </a:p>
          <a:p>
            <a:r>
              <a:rPr lang="en-US" sz="2200" dirty="0">
                <a:latin typeface="Arial"/>
              </a:rPr>
              <a:t> </a:t>
            </a:r>
            <a:r>
              <a:rPr lang="en-US" sz="2200" dirty="0" smtClean="0">
                <a:latin typeface="Arial"/>
              </a:rPr>
              <a:t>   </a:t>
            </a:r>
            <a:r>
              <a:rPr lang="en-US" sz="2200" dirty="0" err="1" smtClean="0">
                <a:latin typeface="Arial"/>
              </a:rPr>
              <a:t>my_car</a:t>
            </a:r>
            <a:r>
              <a:rPr lang="en-US" sz="2200" dirty="0" smtClean="0">
                <a:latin typeface="Arial"/>
              </a:rPr>
              <a:t> </a:t>
            </a:r>
            <a:r>
              <a:rPr lang="en-US" sz="2200" dirty="0">
                <a:latin typeface="Arial"/>
              </a:rPr>
              <a:t>= Vehicle('Honda</a:t>
            </a:r>
            <a:r>
              <a:rPr lang="en-US" sz="2200" dirty="0" smtClean="0">
                <a:latin typeface="Arial"/>
              </a:rPr>
              <a:t>', 'White', 4</a:t>
            </a:r>
            <a:r>
              <a:rPr lang="en-US" sz="2200" dirty="0">
                <a:latin typeface="Arial"/>
              </a:rPr>
              <a:t>)</a:t>
            </a:r>
            <a:endParaRPr sz="2200" dirty="0"/>
          </a:p>
          <a:p>
            <a:r>
              <a:rPr lang="en-US" sz="2200" dirty="0" smtClean="0">
                <a:latin typeface="Arial"/>
              </a:rPr>
              <a:t>    </a:t>
            </a:r>
            <a:r>
              <a:rPr lang="en-US" sz="2200" dirty="0" err="1" smtClean="0">
                <a:latin typeface="Arial"/>
              </a:rPr>
              <a:t>your_motorcycle</a:t>
            </a:r>
            <a:r>
              <a:rPr lang="en-US" sz="2200" dirty="0" smtClean="0">
                <a:latin typeface="Arial"/>
              </a:rPr>
              <a:t> </a:t>
            </a:r>
            <a:r>
              <a:rPr lang="en-US" sz="2200" dirty="0">
                <a:latin typeface="Arial"/>
              </a:rPr>
              <a:t>= Vehicle('Mazda</a:t>
            </a:r>
            <a:r>
              <a:rPr lang="en-US" sz="2200" dirty="0" smtClean="0">
                <a:latin typeface="Arial"/>
              </a:rPr>
              <a:t>', 'Red', 2, 2</a:t>
            </a:r>
            <a:r>
              <a:rPr lang="en-US" sz="2200" dirty="0">
                <a:latin typeface="Arial"/>
              </a:rPr>
              <a:t>)</a:t>
            </a:r>
            <a:endParaRPr sz="2200" dirty="0"/>
          </a:p>
          <a:p>
            <a:r>
              <a:rPr lang="en-US" sz="2200" dirty="0" smtClean="0">
                <a:latin typeface="Arial"/>
              </a:rPr>
              <a:t>    semi </a:t>
            </a:r>
            <a:r>
              <a:rPr lang="en-US" sz="2200" dirty="0">
                <a:latin typeface="Arial"/>
              </a:rPr>
              <a:t>= Vehicle('Mercedes</a:t>
            </a:r>
            <a:r>
              <a:rPr lang="en-US" sz="2200" dirty="0" smtClean="0">
                <a:latin typeface="Arial"/>
              </a:rPr>
              <a:t>', 'Black', 2, wheels=16</a:t>
            </a:r>
            <a:r>
              <a:rPr lang="en-US" sz="2200" dirty="0">
                <a:latin typeface="Arial"/>
              </a:rPr>
              <a:t>)</a:t>
            </a:r>
            <a:endParaRPr sz="2200" dirty="0"/>
          </a:p>
          <a:p>
            <a:endParaRPr sz="2200" dirty="0"/>
          </a:p>
        </p:txBody>
      </p:sp>
      <p:sp>
        <p:nvSpPr>
          <p:cNvPr id="6" name="CustomShape 5"/>
          <p:cNvSpPr/>
          <p:nvPr>
            <p:custDataLst>
              <p:tags r:id="rId5"/>
            </p:custDataLst>
          </p:nvPr>
        </p:nvSpPr>
        <p:spPr>
          <a:xfrm>
            <a:off x="6191053" y="3084744"/>
            <a:ext cx="2494667" cy="2306743"/>
          </a:xfrm>
          <a:prstGeom prst="wedgeRectCallout">
            <a:avLst>
              <a:gd name="adj1" fmla="val -14070"/>
              <a:gd name="adj2" fmla="val -5121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__</a:t>
            </a:r>
            <a:r>
              <a:rPr lang="en-US" dirty="0" err="1">
                <a:latin typeface="Arial"/>
              </a:rPr>
              <a:t>init</a:t>
            </a:r>
            <a:r>
              <a:rPr lang="en-US" dirty="0">
                <a:latin typeface="Arial"/>
              </a:rPr>
              <a:t>__ is the constructor. This is a  “</a:t>
            </a:r>
            <a:r>
              <a:rPr lang="en-US" b="1" dirty="0">
                <a:latin typeface="Arial"/>
              </a:rPr>
              <a:t>magic” </a:t>
            </a:r>
            <a:r>
              <a:rPr lang="en-US" dirty="0">
                <a:latin typeface="Arial"/>
              </a:rPr>
              <a:t>method.  Means something special to python. In this case it defines how to create a new Vehicle object.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75614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1876</Words>
  <Application>Microsoft Office PowerPoint</Application>
  <PresentationFormat>On-screen Show (4:3)</PresentationFormat>
  <Paragraphs>404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CSE</cp:lastModifiedBy>
  <cp:revision>35</cp:revision>
  <dcterms:modified xsi:type="dcterms:W3CDTF">2015-05-31T00:22:39Z</dcterms:modified>
</cp:coreProperties>
</file>