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2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3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0" r:id="rId3"/>
    <p:sldId id="305" r:id="rId4"/>
    <p:sldId id="304" r:id="rId5"/>
    <p:sldId id="302" r:id="rId6"/>
    <p:sldId id="303" r:id="rId7"/>
    <p:sldId id="263" r:id="rId8"/>
    <p:sldId id="306" r:id="rId9"/>
    <p:sldId id="296" r:id="rId10"/>
    <p:sldId id="307" r:id="rId11"/>
    <p:sldId id="314" r:id="rId12"/>
    <p:sldId id="320" r:id="rId13"/>
    <p:sldId id="313" r:id="rId14"/>
    <p:sldId id="325" r:id="rId15"/>
    <p:sldId id="316" r:id="rId16"/>
    <p:sldId id="295" r:id="rId17"/>
    <p:sldId id="317" r:id="rId18"/>
    <p:sldId id="319" r:id="rId19"/>
    <p:sldId id="321" r:id="rId20"/>
    <p:sldId id="322" r:id="rId21"/>
    <p:sldId id="323" r:id="rId22"/>
  </p:sldIdLst>
  <p:sldSz cx="9144000" cy="6858000" type="screen4x3"/>
  <p:notesSz cx="6997700" cy="92837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092" autoAdjust="0"/>
  </p:normalViewPr>
  <p:slideViewPr>
    <p:cSldViewPr>
      <p:cViewPr>
        <p:scale>
          <a:sx n="70" d="100"/>
          <a:sy n="70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2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terms of information content, all of them are</a:t>
            </a:r>
            <a:r>
              <a:rPr lang="en-US" baseline="0" dirty="0" smtClean="0"/>
              <a:t> the same.</a:t>
            </a:r>
          </a:p>
          <a:p>
            <a:r>
              <a:rPr lang="en-US" baseline="0" dirty="0" smtClean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26" Type="http://schemas.openxmlformats.org/officeDocument/2006/relationships/tags" Target="../tags/tag91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5" Type="http://schemas.openxmlformats.org/officeDocument/2006/relationships/tags" Target="../tags/tag90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24" Type="http://schemas.openxmlformats.org/officeDocument/2006/relationships/tags" Target="../tags/tag89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tags" Target="../tags/tag88.xml"/><Relationship Id="rId28" Type="http://schemas.openxmlformats.org/officeDocument/2006/relationships/tags" Target="../tags/tag93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tags" Target="../tags/tag87.xml"/><Relationship Id="rId27" Type="http://schemas.openxmlformats.org/officeDocument/2006/relationships/tags" Target="../tags/tag9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17.xml"/><Relationship Id="rId13" Type="http://schemas.openxmlformats.org/officeDocument/2006/relationships/tags" Target="../tags/tag122.xml"/><Relationship Id="rId18" Type="http://schemas.openxmlformats.org/officeDocument/2006/relationships/tags" Target="../tags/tag127.xml"/><Relationship Id="rId3" Type="http://schemas.openxmlformats.org/officeDocument/2006/relationships/tags" Target="../tags/tag112.xml"/><Relationship Id="rId21" Type="http://schemas.openxmlformats.org/officeDocument/2006/relationships/tags" Target="../tags/tag130.xml"/><Relationship Id="rId7" Type="http://schemas.openxmlformats.org/officeDocument/2006/relationships/tags" Target="../tags/tag116.xml"/><Relationship Id="rId12" Type="http://schemas.openxmlformats.org/officeDocument/2006/relationships/tags" Target="../tags/tag121.xml"/><Relationship Id="rId17" Type="http://schemas.openxmlformats.org/officeDocument/2006/relationships/tags" Target="../tags/tag126.xml"/><Relationship Id="rId2" Type="http://schemas.openxmlformats.org/officeDocument/2006/relationships/tags" Target="../tags/tag111.xml"/><Relationship Id="rId16" Type="http://schemas.openxmlformats.org/officeDocument/2006/relationships/tags" Target="../tags/tag125.xml"/><Relationship Id="rId20" Type="http://schemas.openxmlformats.org/officeDocument/2006/relationships/tags" Target="../tags/tag129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tags" Target="../tags/tag12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15" Type="http://schemas.openxmlformats.org/officeDocument/2006/relationships/tags" Target="../tags/tag124.xml"/><Relationship Id="rId23" Type="http://schemas.openxmlformats.org/officeDocument/2006/relationships/tags" Target="../tags/tag132.xml"/><Relationship Id="rId10" Type="http://schemas.openxmlformats.org/officeDocument/2006/relationships/tags" Target="../tags/tag119.xml"/><Relationship Id="rId19" Type="http://schemas.openxmlformats.org/officeDocument/2006/relationships/tags" Target="../tags/tag128.xml"/><Relationship Id="rId4" Type="http://schemas.openxmlformats.org/officeDocument/2006/relationships/tags" Target="../tags/tag113.xml"/><Relationship Id="rId9" Type="http://schemas.openxmlformats.org/officeDocument/2006/relationships/tags" Target="../tags/tag118.xml"/><Relationship Id="rId14" Type="http://schemas.openxmlformats.org/officeDocument/2006/relationships/tags" Target="../tags/tag123.xml"/><Relationship Id="rId22" Type="http://schemas.openxmlformats.org/officeDocument/2006/relationships/tags" Target="../tags/tag1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22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9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10" Type="http://schemas.openxmlformats.org/officeDocument/2006/relationships/image" Target="../media/image4.jpeg"/><Relationship Id="rId4" Type="http://schemas.openxmlformats.org/officeDocument/2006/relationships/tags" Target="../tags/tag33.xml"/><Relationship Id="rId9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Representing a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graph consists of:</a:t>
            </a:r>
          </a:p>
          <a:p>
            <a:pPr lvl="1"/>
            <a:r>
              <a:rPr lang="en-US" dirty="0" smtClean="0"/>
              <a:t>nodes/vertices</a:t>
            </a:r>
          </a:p>
          <a:p>
            <a:pPr lvl="1"/>
            <a:r>
              <a:rPr lang="en-US" dirty="0" smtClean="0"/>
              <a:t>edges among the nodes</a:t>
            </a:r>
          </a:p>
          <a:p>
            <a:r>
              <a:rPr lang="en-US" dirty="0" smtClean="0"/>
              <a:t>Representations:</a:t>
            </a:r>
          </a:p>
          <a:p>
            <a:pPr lvl="1"/>
            <a:r>
              <a:rPr lang="en-US" dirty="0" smtClean="0"/>
              <a:t>Set of edge pairs</a:t>
            </a:r>
          </a:p>
          <a:p>
            <a:pPr lvl="2"/>
            <a:r>
              <a:rPr lang="en-US" dirty="0" smtClean="0"/>
              <a:t>(a, a), (a, b), (a, c), (b, c), (c, b)</a:t>
            </a:r>
          </a:p>
          <a:p>
            <a:pPr lvl="1"/>
            <a:r>
              <a:rPr lang="en-US" dirty="0"/>
              <a:t>For each node, a list of neighbors</a:t>
            </a:r>
          </a:p>
          <a:p>
            <a:pPr lvl="2"/>
            <a:r>
              <a:rPr lang="en-US" dirty="0"/>
              <a:t>{ a: [a, b, c], b: [c], c: [b] }</a:t>
            </a:r>
          </a:p>
          <a:p>
            <a:pPr lvl="1"/>
            <a:r>
              <a:rPr lang="en-US" dirty="0" smtClean="0"/>
              <a:t>Matrix with </a:t>
            </a:r>
            <a:r>
              <a:rPr lang="en-US" dirty="0" err="1" smtClean="0"/>
              <a:t>boolean</a:t>
            </a:r>
            <a:r>
              <a:rPr lang="en-US" dirty="0" smtClean="0"/>
              <a:t> for each entry</a:t>
            </a:r>
          </a:p>
        </p:txBody>
      </p:sp>
      <p:sp>
        <p:nvSpPr>
          <p:cNvPr id="30" name="Oval 29"/>
          <p:cNvSpPr/>
          <p:nvPr>
            <p:custDataLst>
              <p:tags r:id="rId3"/>
            </p:custDataLst>
          </p:nvPr>
        </p:nvSpPr>
        <p:spPr>
          <a:xfrm>
            <a:off x="7510508" y="1932743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Oval 30"/>
          <p:cNvSpPr/>
          <p:nvPr>
            <p:custDataLst>
              <p:tags r:id="rId4"/>
            </p:custDataLst>
          </p:nvPr>
        </p:nvSpPr>
        <p:spPr>
          <a:xfrm>
            <a:off x="7092518" y="2644436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2" name="Oval 31"/>
          <p:cNvSpPr/>
          <p:nvPr>
            <p:custDataLst>
              <p:tags r:id="rId5"/>
            </p:custDataLst>
          </p:nvPr>
        </p:nvSpPr>
        <p:spPr>
          <a:xfrm>
            <a:off x="7870054" y="2667000"/>
            <a:ext cx="359546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cxnSp>
        <p:nvCxnSpPr>
          <p:cNvPr id="34" name="Curved Connector 33"/>
          <p:cNvCxnSpPr>
            <a:stCxn id="30" idx="6"/>
            <a:endCxn id="30" idx="0"/>
          </p:cNvCxnSpPr>
          <p:nvPr>
            <p:custDataLst>
              <p:tags r:id="rId6"/>
            </p:custDataLst>
          </p:nvPr>
        </p:nvCxnSpPr>
        <p:spPr>
          <a:xfrm flipH="1" flipV="1">
            <a:off x="7690281" y="1932743"/>
            <a:ext cx="179773" cy="190500"/>
          </a:xfrm>
          <a:prstGeom prst="curvedConnector4">
            <a:avLst>
              <a:gd name="adj1" fmla="val -97530"/>
              <a:gd name="adj2" fmla="val 22466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70674121"/>
              </p:ext>
            </p:extLst>
          </p:nvPr>
        </p:nvGraphicFramePr>
        <p:xfrm>
          <a:off x="6553200" y="5334000"/>
          <a:ext cx="1447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"/>
                <a:gridCol w="361950"/>
                <a:gridCol w="361950"/>
                <a:gridCol w="361950"/>
              </a:tblGrid>
              <a:tr h="3517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</a:tr>
              <a:tr h="35179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31" idx="7"/>
            <a:endCxn id="32" idx="1"/>
          </p:cNvCxnSpPr>
          <p:nvPr>
            <p:custDataLst>
              <p:tags r:id="rId8"/>
            </p:custDataLst>
          </p:nvPr>
        </p:nvCxnSpPr>
        <p:spPr>
          <a:xfrm>
            <a:off x="7399410" y="2700232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2" idx="3"/>
            <a:endCxn id="31" idx="5"/>
          </p:cNvCxnSpPr>
          <p:nvPr>
            <p:custDataLst>
              <p:tags r:id="rId9"/>
            </p:custDataLst>
          </p:nvPr>
        </p:nvCxnSpPr>
        <p:spPr>
          <a:xfrm flipH="1" flipV="1">
            <a:off x="7399410" y="2969640"/>
            <a:ext cx="523298" cy="225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0" idx="5"/>
            <a:endCxn id="32" idx="0"/>
          </p:cNvCxnSpPr>
          <p:nvPr>
            <p:custDataLst>
              <p:tags r:id="rId10"/>
            </p:custDataLst>
          </p:nvPr>
        </p:nvCxnSpPr>
        <p:spPr>
          <a:xfrm>
            <a:off x="7817400" y="2257947"/>
            <a:ext cx="232427" cy="4090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0" idx="3"/>
            <a:endCxn id="31" idx="0"/>
          </p:cNvCxnSpPr>
          <p:nvPr>
            <p:custDataLst>
              <p:tags r:id="rId11"/>
            </p:custDataLst>
          </p:nvPr>
        </p:nvCxnSpPr>
        <p:spPr>
          <a:xfrm flipH="1">
            <a:off x="7272291" y="2257947"/>
            <a:ext cx="290871" cy="3864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wordcounts_dict.has_key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0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the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wordcounts</a:t>
            </a:r>
            <a:r>
              <a:rPr lang="en-US" dirty="0" smtClean="0"/>
              <a:t> </a:t>
            </a:r>
            <a:r>
              <a:rPr lang="en-US" dirty="0"/>
              <a:t>dictionary is exposed to the client:</a:t>
            </a:r>
            <a:br>
              <a:rPr lang="en-US" dirty="0"/>
            </a:br>
            <a:r>
              <a:rPr lang="en-US" dirty="0"/>
              <a:t>the user might corrupt or misuse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If we change our implementation (say, to use a list),</a:t>
            </a:r>
            <a:br>
              <a:rPr lang="en-US" dirty="0"/>
            </a:br>
            <a:r>
              <a:rPr lang="en-US" dirty="0"/>
              <a:t>it 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</a:t>
            </a:r>
            <a:r>
              <a:rPr lang="en-US" dirty="0" smtClean="0"/>
              <a:t>prefer to</a:t>
            </a:r>
          </a:p>
          <a:p>
            <a:pPr lvl="1"/>
            <a:r>
              <a:rPr lang="en-US" dirty="0" smtClean="0"/>
              <a:t>Hide the implementation details from the client</a:t>
            </a:r>
          </a:p>
          <a:p>
            <a:pPr lvl="1"/>
            <a:r>
              <a:rPr lang="en-US" dirty="0" smtClean="0"/>
              <a:t>Collect the </a:t>
            </a:r>
            <a:r>
              <a:rPr lang="en-US" dirty="0"/>
              <a:t>data </a:t>
            </a:r>
            <a:r>
              <a:rPr lang="en-US" dirty="0" smtClean="0"/>
              <a:t>and functions together </a:t>
            </a:r>
            <a:r>
              <a:rPr lang="en-US" dirty="0"/>
              <a:t>into one </a:t>
            </a:r>
            <a:r>
              <a:rPr lang="en-US" dirty="0" smtClean="0"/>
              <a:t>unit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724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Datatypes</a:t>
            </a:r>
            <a:r>
              <a:rPr lang="en-US" dirty="0" smtClean="0"/>
              <a:t> and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creates a namespace for:</a:t>
            </a:r>
          </a:p>
          <a:p>
            <a:pPr lvl="1"/>
            <a:r>
              <a:rPr lang="en-US" dirty="0" smtClean="0"/>
              <a:t>Variables to hold the data</a:t>
            </a:r>
          </a:p>
          <a:p>
            <a:pPr lvl="1"/>
            <a:r>
              <a:rPr lang="en-US" dirty="0" smtClean="0"/>
              <a:t>Functions to create, query, and modify</a:t>
            </a:r>
          </a:p>
          <a:p>
            <a:pPr lvl="2"/>
            <a:r>
              <a:rPr lang="en-US" dirty="0" smtClean="0"/>
              <a:t>Each function defined in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is called a </a:t>
            </a:r>
            <a:r>
              <a:rPr lang="en-US" i="1" u="sng" dirty="0" smtClean="0"/>
              <a:t>method</a:t>
            </a:r>
          </a:p>
          <a:p>
            <a:pPr lvl="3"/>
            <a:r>
              <a:rPr lang="en-US" dirty="0" smtClean="0"/>
              <a:t>Takes 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” (a value of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type) as the first argument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 defines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is a value of that type</a:t>
            </a:r>
          </a:p>
          <a:p>
            <a:pPr lvl="1"/>
            <a:r>
              <a:rPr lang="en-US" dirty="0" smtClean="0"/>
              <a:t>Comparison to other types:</a:t>
            </a:r>
          </a:p>
          <a:p>
            <a:pPr lvl="2"/>
            <a:r>
              <a:rPr lang="en-US" dirty="0" smtClean="0"/>
              <a:t>Type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value is 22</a:t>
            </a:r>
          </a:p>
          <a:p>
            <a:pPr lvl="2"/>
            <a:r>
              <a:rPr lang="en-US" dirty="0" smtClean="0"/>
              <a:t>Type is the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, value is an </a:t>
            </a:r>
            <a:r>
              <a:rPr lang="en-US" dirty="0" smtClean="0">
                <a:solidFill>
                  <a:srgbClr val="0000FF"/>
                </a:solidFill>
              </a:rPr>
              <a:t>object</a:t>
            </a:r>
            <a:r>
              <a:rPr lang="en-US" dirty="0" smtClean="0"/>
              <a:t> also known as an instantiation or instance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dictionary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mapping each word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filename to its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frequency."""  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().split()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   count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[word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count of the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wordcounts_dict.has_key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0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list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of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(count, word) tuples of the top k most frequent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 smtClean="0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number of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words."""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Text analysis module</a:t>
            </a:r>
            <a:br>
              <a:rPr lang="en-US" sz="3600" dirty="0" smtClean="0"/>
            </a:br>
            <a:r>
              <a:rPr lang="en-US" sz="2200" dirty="0" smtClean="0"/>
              <a:t>(group of related functions)</a:t>
            </a:r>
            <a:br>
              <a:rPr lang="en-US" sz="2200" dirty="0" smtClean="0"/>
            </a:br>
            <a:r>
              <a:rPr lang="en-US" sz="2000" dirty="0" smtClean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wordcounts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topk(wordcounts,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# variable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is a dictionary mapping words to their frequency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self.wordcounts.values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Each function in a class is called a </a:t>
            </a:r>
            <a:r>
              <a:rPr lang="en-US" sz="1600" i="1" dirty="0" smtClean="0"/>
              <a:t>method</a:t>
            </a:r>
            <a:r>
              <a:rPr lang="en-US" sz="1600" dirty="0" smtClean="0"/>
              <a:t>.</a:t>
            </a:r>
            <a:br>
              <a:rPr lang="en-US" sz="1600" dirty="0" smtClean="0"/>
            </a:br>
            <a:r>
              <a:rPr lang="en-US" sz="1600" dirty="0" smtClean="0"/>
              <a:t>Its first argument is of the type of the class.</a:t>
            </a:r>
            <a:endParaRPr lang="en-US" sz="1600" dirty="0"/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Text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Defines</a:t>
            </a:r>
            <a:r>
              <a:rPr lang="en-US" sz="1600" dirty="0" smtClean="0"/>
              <a:t> a class (a </a:t>
            </a:r>
            <a:r>
              <a:rPr lang="en-US" sz="1600" dirty="0" err="1" smtClean="0"/>
              <a:t>datatype</a:t>
            </a:r>
            <a:r>
              <a:rPr lang="en-US" sz="1600" dirty="0" smtClean="0"/>
              <a:t>) named </a:t>
            </a:r>
            <a:r>
              <a:rPr lang="en-US" sz="1600" dirty="0" err="1" smtClean="0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Modifies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Queries</a:t>
            </a:r>
            <a:r>
              <a:rPr lang="en-US" sz="1600" dirty="0" smtClean="0"/>
              <a:t> a </a:t>
            </a:r>
            <a:r>
              <a:rPr lang="en-US" sz="1600" dirty="0" err="1" smtClean="0"/>
              <a:t>WordCounts</a:t>
            </a:r>
            <a:r>
              <a:rPr lang="en-US" sz="1600" dirty="0" smtClean="0"/>
              <a:t> object</a:t>
            </a:r>
            <a:endParaRPr lang="en-US" sz="1600" dirty="0"/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 smtClean="0">
                <a:solidFill>
                  <a:schemeClr val="tx1"/>
                </a:solidFill>
              </a:rPr>
              <a:t> does not return a value;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it mutates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ordcounts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ead_words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</a:t>
            </a:r>
            <a:r>
              <a:rPr lang="en-US" sz="1400" b="1" dirty="0" smtClean="0"/>
              <a:t>object</a:t>
            </a:r>
            <a:r>
              <a:rPr lang="en-US" sz="1400" dirty="0" smtClean="0"/>
              <a:t>:</a:t>
            </a:r>
            <a:endParaRPr lang="en-US" sz="1400" dirty="0"/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486400" y="36990"/>
            <a:ext cx="361617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38617" y="36990"/>
            <a:ext cx="1742983" cy="538609"/>
          </a:xfrm>
          <a:prstGeom prst="wedgeRectCallout">
            <a:avLst>
              <a:gd name="adj1" fmla="val 70972"/>
              <a:gd name="adj2" fmla="val 208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The type of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 smtClean="0">
                <a:solidFill>
                  <a:schemeClr val="tx1"/>
                </a:solidFill>
              </a:rPr>
              <a:t> is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sz="20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 namespace, like a module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</a:t>
            </a:r>
            <a:r>
              <a:rPr lang="en-US" dirty="0" smtClean="0">
                <a:solidFill>
                  <a:srgbClr val="FF0000"/>
                </a:solidFill>
              </a:rPr>
              <a:t>that takes two </a:t>
            </a:r>
            <a:r>
              <a:rPr lang="en-US" dirty="0">
                <a:solidFill>
                  <a:srgbClr val="FF0000"/>
                </a:solidFill>
              </a:rPr>
              <a:t>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value of type </a:t>
            </a:r>
            <a:r>
              <a:rPr lang="en-US" dirty="0" err="1" smtClean="0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equivalent calls</a:t>
            </a:r>
            <a:endParaRPr lang="en-US" dirty="0"/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ou have to call a </a:t>
            </a:r>
            <a:r>
              <a:rPr lang="en-US" dirty="0" err="1" smtClean="0">
                <a:solidFill>
                  <a:schemeClr val="tx1"/>
                </a:solidFill>
              </a:rPr>
              <a:t>mutator</a:t>
            </a:r>
            <a:r>
              <a:rPr lang="en-US" dirty="0" smtClean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with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mapping words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 their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([c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Alternate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066800"/>
            <a:ext cx="8547891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word_count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self.words.count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self.wordcount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(reverse=True)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compute top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5:</a:t>
            </a:r>
            <a:endParaRPr lang="en-US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(filename)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6019800" y="5715000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ord_count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opk</a:t>
            </a:r>
            <a:endParaRPr lang="en-US" sz="1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namespace of a </a:t>
            </a:r>
            <a:r>
              <a:rPr lang="en-US" sz="1400" dirty="0" err="1" smtClean="0"/>
              <a:t>WordCounts</a:t>
            </a:r>
            <a:r>
              <a:rPr lang="en-US" sz="1400" dirty="0" smtClean="0"/>
              <a:t> object:</a:t>
            </a:r>
            <a:endParaRPr lang="en-US" sz="1400" dirty="0"/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743700" y="5638800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7048500" y="6021309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924800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80320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81439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8260662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8372505" y="5562600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848600" y="5334000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list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data.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mydict.Stplot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program?</a:t>
            </a:r>
          </a:p>
          <a:p>
            <a:pPr lvl="1"/>
            <a:r>
              <a:rPr lang="en-US" dirty="0" smtClean="0"/>
              <a:t>A sequence of instructions to achieve some particular purpose</a:t>
            </a:r>
          </a:p>
          <a:p>
            <a:r>
              <a:rPr lang="en-US" dirty="0" smtClean="0"/>
              <a:t>What is a library?</a:t>
            </a:r>
          </a:p>
          <a:p>
            <a:pPr lvl="1"/>
            <a:r>
              <a:rPr lang="en-US" dirty="0" smtClean="0"/>
              <a:t>A collection of functions that are helpful in multiple programs</a:t>
            </a:r>
            <a:endParaRPr lang="en-US" dirty="0"/>
          </a:p>
          <a:p>
            <a:r>
              <a:rPr lang="en-US" dirty="0" smtClean="0"/>
              <a:t>What is a data structure?</a:t>
            </a:r>
          </a:p>
          <a:p>
            <a:pPr lvl="1"/>
            <a:r>
              <a:rPr lang="en-US" dirty="0" smtClean="0"/>
              <a:t>A representation of data,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</a:p>
          <a:p>
            <a:pPr lvl="1"/>
            <a:r>
              <a:rPr lang="en-US" dirty="0" smtClean="0"/>
              <a:t>Routines to manipulate the data</a:t>
            </a:r>
          </a:p>
          <a:p>
            <a:pPr lvl="2"/>
            <a:r>
              <a:rPr lang="en-US" dirty="0" smtClean="0"/>
              <a:t>Create, query, modify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3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strike="sngStrike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mm.Stplot()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Quantitative analysis,</a:t>
            </a:r>
            <a:br>
              <a:rPr lang="en-US" dirty="0" smtClean="0"/>
            </a:br>
            <a:r>
              <a:rPr lang="en-US" dirty="0" smtClean="0"/>
              <a:t>with a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.""“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Measurements object from the given file.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Assumes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Program to plot</a:t>
            </a:r>
            <a:endParaRPr lang="en-US" sz="1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Measurements(filename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mm.Stplot()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Why break a program into parts?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Easier to understand each part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 smtClean="0"/>
              <a:t>:  When using a part, understand only its </a:t>
            </a:r>
            <a:r>
              <a:rPr lang="en-US" dirty="0" smtClean="0">
                <a:solidFill>
                  <a:srgbClr val="FF0000"/>
                </a:solidFill>
              </a:rPr>
              <a:t>specification</a:t>
            </a:r>
            <a:r>
              <a:rPr lang="en-US" dirty="0" smtClean="0"/>
              <a:t> (documentation string); ignore its implementation</a:t>
            </a:r>
            <a:endParaRPr lang="en-US" dirty="0"/>
          </a:p>
          <a:p>
            <a:r>
              <a:rPr lang="en-US" dirty="0" smtClean="0"/>
              <a:t>Easier to test each part</a:t>
            </a:r>
          </a:p>
          <a:p>
            <a:r>
              <a:rPr lang="en-US" dirty="0" smtClean="0"/>
              <a:t>Reuse parts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Breaking a program into parts:</a:t>
            </a:r>
            <a:br>
              <a:rPr lang="en-US" dirty="0" smtClean="0"/>
            </a:br>
            <a:r>
              <a:rPr lang="en-US" dirty="0" smtClean="0"/>
              <a:t>the parts, and how to express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Organizing the program &amp; algorithm:</a:t>
            </a:r>
          </a:p>
          <a:p>
            <a:r>
              <a:rPr lang="en-US" dirty="0" smtClean="0"/>
              <a:t>Function (procedure)</a:t>
            </a:r>
          </a:p>
          <a:p>
            <a:r>
              <a:rPr lang="en-US" dirty="0" smtClean="0"/>
              <a:t>Library (collection of useful functions)</a:t>
            </a:r>
          </a:p>
          <a:p>
            <a:r>
              <a:rPr lang="en-US" dirty="0" smtClean="0"/>
              <a:t>Data structure (representation + methods)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Organizing the code (related but not the same!):</a:t>
            </a:r>
          </a:p>
          <a:p>
            <a:r>
              <a:rPr lang="en-US" dirty="0" smtClean="0"/>
              <a:t>Files</a:t>
            </a:r>
          </a:p>
          <a:p>
            <a:r>
              <a:rPr lang="en-US" dirty="0" smtClean="0"/>
              <a:t>Modules</a:t>
            </a:r>
          </a:p>
          <a:p>
            <a:r>
              <a:rPr lang="en-US" dirty="0" smtClean="0"/>
              <a:t>Namespaces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Namespace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Disambiguates </a:t>
            </a:r>
            <a:r>
              <a:rPr lang="en-US" dirty="0"/>
              <a:t>duplicate </a:t>
            </a:r>
            <a:r>
              <a:rPr lang="en-US" dirty="0" smtClean="0"/>
              <a:t>variable names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File system directories</a:t>
            </a:r>
            <a:endParaRPr lang="en-US" dirty="0"/>
          </a:p>
        </p:txBody>
      </p:sp>
      <p:pic>
        <p:nvPicPr>
          <p:cNvPr id="4" name="Picture 3" descr="Picture 2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733800"/>
            <a:ext cx="4999203" cy="304799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5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</a:t>
            </a:r>
            <a:br>
              <a:rPr lang="en-US" dirty="0" smtClean="0"/>
            </a:br>
            <a:r>
              <a:rPr lang="en-US" dirty="0" smtClean="0"/>
              <a:t>Accessing variables in a namespace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457200" y="2133600"/>
            <a:ext cx="3079689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math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nx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 rot="5400000">
            <a:off x="3214511" y="3437634"/>
            <a:ext cx="152400" cy="27657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4"/>
            </p:custDataLst>
          </p:nvPr>
        </p:nvSpPr>
        <p:spPr>
          <a:xfrm rot="5400000">
            <a:off x="1972734" y="3042523"/>
            <a:ext cx="152400" cy="1066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1676400" y="3728323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module name</a:t>
            </a:r>
          </a:p>
        </p:txBody>
      </p:sp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3124200" y="37283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alias</a:t>
            </a:r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533400" y="5105400"/>
            <a:ext cx="503293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Graph,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DiGraph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g = Graph()</a:t>
            </a:r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5715000" y="5068669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Graph and </a:t>
            </a:r>
            <a:r>
              <a:rPr lang="en-US" dirty="0" err="1">
                <a:solidFill>
                  <a:schemeClr val="accent2"/>
                </a:solidFill>
              </a:rPr>
              <a:t>DiGraph</a:t>
            </a:r>
            <a:r>
              <a:rPr lang="en-US" dirty="0">
                <a:solidFill>
                  <a:schemeClr val="accent2"/>
                </a:solidFill>
              </a:rPr>
              <a:t> are now available in the global namespace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Recall </a:t>
            </a:r>
            <a:r>
              <a:rPr lang="en-US" dirty="0"/>
              <a:t>the </a:t>
            </a:r>
            <a:r>
              <a:rPr lang="en-US" dirty="0" smtClean="0"/>
              <a:t>design </a:t>
            </a:r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created a module or library:  a </a:t>
            </a:r>
            <a:r>
              <a:rPr lang="en-US" dirty="0"/>
              <a:t>set of related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The functions </a:t>
            </a:r>
            <a:r>
              <a:rPr lang="en-US" dirty="0"/>
              <a:t>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list of tuples of measurements</a:t>
            </a:r>
          </a:p>
          <a:p>
            <a:r>
              <a:rPr lang="en-US" dirty="0" smtClean="0"/>
              <a:t>Each module contained:</a:t>
            </a:r>
          </a:p>
          <a:p>
            <a:pPr lvl="1"/>
            <a:r>
              <a:rPr lang="en-US" dirty="0" smtClean="0"/>
              <a:t>A function to </a:t>
            </a:r>
            <a:r>
              <a:rPr lang="en-US" dirty="0" smtClean="0">
                <a:solidFill>
                  <a:srgbClr val="FF0000"/>
                </a:solidFill>
              </a:rPr>
              <a:t>create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Functions to </a:t>
            </a:r>
            <a:r>
              <a:rPr lang="en-US" dirty="0" smtClean="0">
                <a:solidFill>
                  <a:srgbClr val="FF0000"/>
                </a:solidFill>
              </a:rPr>
              <a:t>query</a:t>
            </a:r>
            <a:r>
              <a:rPr lang="en-US" dirty="0" smtClean="0"/>
              <a:t> the data structure</a:t>
            </a:r>
          </a:p>
          <a:p>
            <a:pPr lvl="1"/>
            <a:r>
              <a:rPr lang="en-US" dirty="0" smtClean="0"/>
              <a:t>We could have added functions to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Two types of abstraction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</a:t>
            </a:r>
            <a:r>
              <a:rPr lang="en-US" dirty="0" smtClean="0"/>
              <a:t> Ignoring/hiding </a:t>
            </a:r>
            <a:r>
              <a:rPr lang="en-US" dirty="0"/>
              <a:t>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</a:t>
            </a:r>
            <a:r>
              <a:rPr lang="en-US" dirty="0" smtClean="0"/>
              <a:t>to </a:t>
            </a:r>
            <a:r>
              <a:rPr lang="en-US" dirty="0"/>
              <a:t>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Procedural abstraction</a:t>
            </a:r>
            <a:r>
              <a:rPr lang="en-US" dirty="0"/>
              <a:t>:</a:t>
            </a:r>
          </a:p>
          <a:p>
            <a:r>
              <a:rPr lang="en-US" dirty="0"/>
              <a:t>Define a procedure/function specification</a:t>
            </a:r>
          </a:p>
          <a:p>
            <a:r>
              <a:rPr lang="en-US" dirty="0" smtClean="0"/>
              <a:t>Hide </a:t>
            </a:r>
            <a:r>
              <a:rPr lang="en-US" dirty="0"/>
              <a:t>implementation details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Data </a:t>
            </a:r>
            <a:r>
              <a:rPr lang="en-US" dirty="0" smtClean="0">
                <a:solidFill>
                  <a:srgbClr val="FF0000"/>
                </a:solidFill>
              </a:rPr>
              <a:t>abstraction</a:t>
            </a:r>
            <a:r>
              <a:rPr lang="en-US" dirty="0"/>
              <a:t>:</a:t>
            </a:r>
          </a:p>
          <a:p>
            <a:r>
              <a:rPr lang="en-US" dirty="0"/>
              <a:t>Define what the </a:t>
            </a:r>
            <a:r>
              <a:rPr lang="en-US" dirty="0" err="1"/>
              <a:t>datatype</a:t>
            </a:r>
            <a:r>
              <a:rPr lang="en-US" dirty="0"/>
              <a:t>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</a:t>
            </a:r>
          </a:p>
          <a:p>
            <a:pPr lvl="1"/>
            <a:r>
              <a:rPr lang="en-US" dirty="0"/>
              <a:t>Also called “encapsulation” or “information hiding”</a:t>
            </a: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51366" y="3200400"/>
            <a:ext cx="1143000" cy="1099038"/>
          </a:xfrm>
          <a:prstGeom prst="rect">
            <a:avLst/>
          </a:prstGeom>
        </p:spPr>
      </p:pic>
      <p:pic>
        <p:nvPicPr>
          <p:cNvPr id="1026" name="Picture 2" descr="http://www.ibiblio.org/wm/paint/auth/monet/first/impression/impression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325" y="0"/>
            <a:ext cx="202026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Describing field measurements: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dictionary mapping strings to lists, </a:t>
            </a:r>
            <a:r>
              <a:rPr lang="en-US" dirty="0" smtClean="0"/>
              <a:t>where the strings are sites and </a:t>
            </a:r>
            <a:r>
              <a:rPr lang="en-US" dirty="0"/>
              <a:t>each list has the same length and </a:t>
            </a:r>
            <a:r>
              <a:rPr lang="en-US" dirty="0" smtClean="0"/>
              <a:t>its elements corresponds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fields in the </a:t>
            </a:r>
            <a:r>
              <a:rPr lang="en-US" dirty="0" smtClean="0"/>
              <a:t>data file</a:t>
            </a:r>
            <a:r>
              <a:rPr lang="en-US" dirty="0"/>
              <a:t>.”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/>
              <a:t>FieldMeasurements</a:t>
            </a:r>
            <a:r>
              <a:rPr lang="en-US" dirty="0"/>
              <a:t>”</a:t>
            </a:r>
          </a:p>
          <a:p>
            <a:r>
              <a:rPr lang="en-US" dirty="0" smtClean="0"/>
              <a:t>Which do you prefer?  Why?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(This must appear in the documentation string of every function related to field measurements!)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8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32890</TotalTime>
  <Words>2225</Words>
  <Application>Microsoft Office PowerPoint</Application>
  <PresentationFormat>On-screen Show (4:3)</PresentationFormat>
  <Paragraphs>446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Data Abstraction</vt:lpstr>
      <vt:lpstr>What is a program?</vt:lpstr>
      <vt:lpstr>Why break a program into parts?</vt:lpstr>
      <vt:lpstr>Breaking a program into parts: the parts, and how to express them</vt:lpstr>
      <vt:lpstr>Namespace</vt:lpstr>
      <vt:lpstr>Review: Accessing variables in a namespace</vt:lpstr>
      <vt:lpstr>Recall the design exercise</vt:lpstr>
      <vt:lpstr>Two types of abstraction</vt:lpstr>
      <vt:lpstr>Data abstraction</vt:lpstr>
      <vt:lpstr>Representing a graph</vt:lpstr>
      <vt:lpstr>Text analysis module (group of related functions) representation = dictionary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750</cp:revision>
  <cp:lastPrinted>2015-05-15T23:50:17Z</cp:lastPrinted>
  <dcterms:created xsi:type="dcterms:W3CDTF">2012-06-20T04:14:54Z</dcterms:created>
  <dcterms:modified xsi:type="dcterms:W3CDTF">2015-05-17T22:36:49Z</dcterms:modified>
</cp:coreProperties>
</file>