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79" r:id="rId4"/>
    <p:sldId id="276" r:id="rId5"/>
    <p:sldId id="259" r:id="rId6"/>
    <p:sldId id="282" r:id="rId7"/>
    <p:sldId id="280" r:id="rId8"/>
    <p:sldId id="260" r:id="rId9"/>
    <p:sldId id="261" r:id="rId10"/>
    <p:sldId id="271" r:id="rId11"/>
    <p:sldId id="262" r:id="rId12"/>
    <p:sldId id="274" r:id="rId13"/>
    <p:sldId id="265" r:id="rId14"/>
    <p:sldId id="273" r:id="rId15"/>
    <p:sldId id="266" r:id="rId16"/>
    <p:sldId id="263" r:id="rId17"/>
    <p:sldId id="267" r:id="rId18"/>
    <p:sldId id="269" r:id="rId19"/>
    <p:sldId id="268" r:id="rId20"/>
    <p:sldId id="284" r:id="rId21"/>
    <p:sldId id="264" r:id="rId22"/>
    <p:sldId id="277" r:id="rId23"/>
    <p:sldId id="278" r:id="rId24"/>
    <p:sldId id="258" r:id="rId25"/>
    <p:sldId id="272" r:id="rId26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" y="-5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0C91BA-0271-474B-8D73-F154A17DEBC0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83875D-A9CC-4250-8103-1F3A15491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28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A70A-5C8C-4F19-AAC9-492F8AB6B237}" type="datetime1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629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4743B-086E-45C2-947F-D1DE2B0DB574}" type="datetime1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757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23931-670F-4E3D-9DC3-EDD2400DAEBD}" type="datetime1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68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5972F-47D4-42D0-B2F6-C1879D2C30E5}" type="datetime1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869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016C3-B60C-4C48-B379-CBC3DB8FA912}" type="datetime1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857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5731-049A-4746-A311-0312CC25EBA3}" type="datetime1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611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FB16-409C-4EC4-B910-D69DB274D8E5}" type="datetime1">
              <a:rPr lang="en-US" smtClean="0"/>
              <a:t>5/4/2015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458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933A3-69B3-4431-B7EF-DC0D323F25AD}" type="datetime1">
              <a:rPr lang="en-US" smtClean="0"/>
              <a:t>5/4/2015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97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EE634-FC8A-41A8-8EFA-93002F69F22A}" type="datetime1">
              <a:rPr lang="en-US" smtClean="0"/>
              <a:t>5/4/2015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791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D90E3-FC0A-44A0-A397-00B6702D6F8E}" type="datetime1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778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5D9C-DAAF-4C00-94BE-A7A16B1D4382}" type="datetime1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72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2A1A9-C191-424B-B44F-9E787E3C2703}" type="datetime1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2F829-A24B-407C-95E2-F401187E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388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3.xml"/><Relationship Id="rId4" Type="http://schemas.openxmlformats.org/officeDocument/2006/relationships/tags" Target="../tags/tag3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4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72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4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4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Testing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of Washington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32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Where to write test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At the </a:t>
            </a:r>
            <a:r>
              <a:rPr lang="en-US" b="1" dirty="0" smtClean="0"/>
              <a:t>top level</a:t>
            </a:r>
            <a:r>
              <a:rPr lang="en-US" dirty="0" smtClean="0"/>
              <a:t>:  is run every time you load your program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hypotenuse(a, b):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… body of hypotenuse …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assert hypotenuse(3, 4) == 5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assert hypotenuse(5, 12) == 13</a:t>
            </a:r>
          </a:p>
          <a:p>
            <a:pPr marL="457200" lvl="1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In a </a:t>
            </a:r>
            <a:r>
              <a:rPr lang="en-US" b="1" dirty="0" smtClean="0"/>
              <a:t>test function</a:t>
            </a:r>
            <a:r>
              <a:rPr lang="en-US" dirty="0" smtClean="0"/>
              <a:t>:  is run when you invoke the function </a:t>
            </a:r>
            <a:endParaRPr lang="en-US" dirty="0"/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hypotenuse(a, b):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… body of hypotenuse …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test_hypotenuse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assert hypotenuse(3, 4) == 5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assert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hypotenuse(5, 12) ==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400800" y="2514600"/>
            <a:ext cx="1729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dirty="0">
                <a:solidFill>
                  <a:srgbClr val="FF0000"/>
                </a:solidFill>
              </a:rPr>
              <a:t>(As in HW 4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5334000" y="5726160"/>
            <a:ext cx="2961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dirty="0">
                <a:solidFill>
                  <a:srgbClr val="FF0000"/>
                </a:solidFill>
              </a:rPr>
              <a:t>(As in HW 3 and HW5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45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Assertions</a:t>
            </a:r>
            <a:r>
              <a:rPr lang="en-US" dirty="0" smtClean="0"/>
              <a:t> are not just for test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16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Use assertions throughout your code</a:t>
            </a:r>
          </a:p>
          <a:p>
            <a:r>
              <a:rPr lang="en-US" dirty="0" smtClean="0"/>
              <a:t>Documents what you think is true about your algorithm</a:t>
            </a:r>
          </a:p>
          <a:p>
            <a:r>
              <a:rPr lang="en-US" dirty="0" smtClean="0"/>
              <a:t>Lets you know immediately when something goes wrong</a:t>
            </a:r>
          </a:p>
          <a:p>
            <a:pPr lvl="1"/>
            <a:r>
              <a:rPr lang="en-US" dirty="0"/>
              <a:t>The longer between </a:t>
            </a:r>
            <a:r>
              <a:rPr lang="en-US" dirty="0" smtClean="0"/>
              <a:t>a code mistake and the programmer noticing, the harder it is to debug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14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Assertions make debugging easier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Common, but unfortunate, course of events:</a:t>
            </a:r>
          </a:p>
          <a:p>
            <a:pPr lvl="1"/>
            <a:r>
              <a:rPr lang="en-US" dirty="0"/>
              <a:t>Code contains a mistake (incorrect assumption or algorithm)</a:t>
            </a:r>
          </a:p>
          <a:p>
            <a:pPr lvl="1"/>
            <a:r>
              <a:rPr lang="en-US" dirty="0"/>
              <a:t>Intermediate value (e.g., in local variable, or result of a function call) is incorrect</a:t>
            </a:r>
          </a:p>
          <a:p>
            <a:pPr lvl="1"/>
            <a:r>
              <a:rPr lang="en-US" dirty="0"/>
              <a:t>That value is used in other computations, or copied into other variables</a:t>
            </a:r>
          </a:p>
          <a:p>
            <a:pPr lvl="1"/>
            <a:r>
              <a:rPr lang="en-US" dirty="0"/>
              <a:t>Eventually, the user notices that the overall program produces a wrong result</a:t>
            </a:r>
          </a:p>
          <a:p>
            <a:pPr lvl="1"/>
            <a:r>
              <a:rPr lang="en-US" dirty="0"/>
              <a:t>Where is the mistake in the program?  It could be anywhere.</a:t>
            </a:r>
          </a:p>
          <a:p>
            <a:r>
              <a:rPr lang="en-US" dirty="0"/>
              <a:t>Suppose you had 10 assertions evenly distributed in your code</a:t>
            </a:r>
          </a:p>
          <a:p>
            <a:pPr lvl="1"/>
            <a:r>
              <a:rPr lang="en-US" dirty="0"/>
              <a:t>When one fails, you can localize the mistake to 1/10 of your code (the part between the last assertion that passes and the first one that fails)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6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Where to write assertions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Function entry</a:t>
            </a:r>
            <a:r>
              <a:rPr lang="en-US" dirty="0" smtClean="0"/>
              <a:t>:  are arguments of expected type/size/value/shape?</a:t>
            </a:r>
          </a:p>
          <a:p>
            <a:pPr lvl="1"/>
            <a:r>
              <a:rPr lang="en-US" dirty="0" smtClean="0"/>
              <a:t>Place blame on the caller before the function fails</a:t>
            </a:r>
          </a:p>
          <a:p>
            <a:r>
              <a:rPr lang="en-US" b="1" dirty="0" smtClean="0"/>
              <a:t>Function exit</a:t>
            </a:r>
            <a:r>
              <a:rPr lang="en-US" dirty="0" smtClean="0"/>
              <a:t>:  is result correct?</a:t>
            </a:r>
          </a:p>
          <a:p>
            <a:r>
              <a:rPr lang="en-US" dirty="0" smtClean="0"/>
              <a:t>Places with tricky or interesting code</a:t>
            </a:r>
          </a:p>
          <a:p>
            <a:r>
              <a:rPr lang="en-US" dirty="0" smtClean="0"/>
              <a:t>Assertions are ordinary statements; e.g., can appear within a loop: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n 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myNumbers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assert type(n) ==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or type(n) == float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7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Where </a:t>
            </a:r>
            <a:r>
              <a:rPr lang="en-US" i="1" dirty="0" smtClean="0"/>
              <a:t>not</a:t>
            </a:r>
            <a:r>
              <a:rPr lang="en-US" dirty="0" smtClean="0"/>
              <a:t> to write assertions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Don’t clutter the </a:t>
            </a:r>
            <a:r>
              <a:rPr lang="en-US" dirty="0" smtClean="0"/>
              <a:t>code</a:t>
            </a:r>
          </a:p>
          <a:p>
            <a:pPr lvl="1"/>
            <a:r>
              <a:rPr lang="en-US" dirty="0" smtClean="0"/>
              <a:t>(Same </a:t>
            </a:r>
            <a:r>
              <a:rPr lang="en-US" dirty="0"/>
              <a:t>rule as for comments)</a:t>
            </a:r>
          </a:p>
          <a:p>
            <a:r>
              <a:rPr lang="en-US" dirty="0"/>
              <a:t>Don’t write assertions that are certain to succeed</a:t>
            </a:r>
          </a:p>
          <a:p>
            <a:pPr lvl="1"/>
            <a:r>
              <a:rPr lang="en-US" dirty="0"/>
              <a:t>The existence of an assertion tells a programmer that it might possibly fail</a:t>
            </a:r>
          </a:p>
          <a:p>
            <a:r>
              <a:rPr lang="en-US" dirty="0"/>
              <a:t>Don’t write an assertion if the following code would fail informatively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assert type(name) ==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… "Hello, " + name …</a:t>
            </a:r>
          </a:p>
          <a:p>
            <a:r>
              <a:rPr lang="en-US" dirty="0"/>
              <a:t>Write assertions where they may be useful for debugging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19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to write assertions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Results of computations</a:t>
            </a:r>
          </a:p>
          <a:p>
            <a:r>
              <a:rPr lang="en-US" dirty="0" smtClean="0"/>
              <a:t>Correctly-formed data structures</a:t>
            </a:r>
          </a:p>
          <a:p>
            <a:pPr marL="857250" lvl="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assert 0 &lt;= index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857250" lvl="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assert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(list1) ==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(list2)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38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When to write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Two possibilities:</a:t>
            </a:r>
          </a:p>
          <a:p>
            <a:pPr lvl="1"/>
            <a:r>
              <a:rPr lang="en-US" dirty="0" smtClean="0"/>
              <a:t>Write code first, then write tests</a:t>
            </a:r>
          </a:p>
          <a:p>
            <a:pPr lvl="1"/>
            <a:r>
              <a:rPr lang="en-US" dirty="0" smtClean="0"/>
              <a:t>Write tests first, then write code</a:t>
            </a:r>
          </a:p>
          <a:p>
            <a:r>
              <a:rPr lang="en-US" dirty="0" smtClean="0"/>
              <a:t>It’s best to </a:t>
            </a:r>
            <a:r>
              <a:rPr lang="en-US" dirty="0" smtClean="0">
                <a:solidFill>
                  <a:srgbClr val="FF0000"/>
                </a:solidFill>
              </a:rPr>
              <a:t>write tests first</a:t>
            </a:r>
          </a:p>
          <a:p>
            <a:endParaRPr lang="en-US" dirty="0" smtClean="0"/>
          </a:p>
          <a:p>
            <a:r>
              <a:rPr lang="en-US" dirty="0" smtClean="0"/>
              <a:t>If you write the </a:t>
            </a:r>
            <a:r>
              <a:rPr lang="en-US" dirty="0" smtClean="0">
                <a:solidFill>
                  <a:srgbClr val="FF0000"/>
                </a:solidFill>
              </a:rPr>
              <a:t>code first</a:t>
            </a:r>
            <a:r>
              <a:rPr lang="en-US" dirty="0" smtClean="0"/>
              <a:t>, you remember the implementation while writing the tests</a:t>
            </a:r>
          </a:p>
          <a:p>
            <a:pPr lvl="1"/>
            <a:r>
              <a:rPr lang="en-US" dirty="0" smtClean="0"/>
              <a:t>You are likely to make the same mistakes that you made in the implementation (e.g. assuming that negative values would never be present)</a:t>
            </a:r>
          </a:p>
          <a:p>
            <a:r>
              <a:rPr lang="en-US" dirty="0" smtClean="0"/>
              <a:t>If you write the </a:t>
            </a:r>
            <a:r>
              <a:rPr lang="en-US" dirty="0" smtClean="0">
                <a:solidFill>
                  <a:srgbClr val="FF0000"/>
                </a:solidFill>
              </a:rPr>
              <a:t>tests first</a:t>
            </a:r>
            <a:r>
              <a:rPr lang="en-US" dirty="0" smtClean="0"/>
              <a:t>, you will think more about the functionality than about a particular implementation</a:t>
            </a:r>
          </a:p>
          <a:p>
            <a:pPr lvl="1"/>
            <a:r>
              <a:rPr lang="en-US" dirty="0" smtClean="0"/>
              <a:t>You might notice some aspect of behavior that you would have made a mistake about, some special case of input that you would have forgotten to handle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188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Write the whole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common </a:t>
            </a:r>
            <a:r>
              <a:rPr lang="en-US" b="1" dirty="0" smtClean="0"/>
              <a:t>mistake</a:t>
            </a:r>
            <a:r>
              <a:rPr lang="en-US" dirty="0" smtClean="0"/>
              <a:t>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Write the function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Make up test inputs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Run the function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Use the result as the oracle – BAD!!</a:t>
            </a:r>
          </a:p>
          <a:p>
            <a:r>
              <a:rPr lang="en-US" dirty="0" smtClean="0"/>
              <a:t>You didn’t write a test, but only half of a test</a:t>
            </a:r>
          </a:p>
          <a:p>
            <a:pPr lvl="1"/>
            <a:r>
              <a:rPr lang="en-US" dirty="0" smtClean="0"/>
              <a:t>Created the tests inputs, but not the oracle</a:t>
            </a:r>
          </a:p>
          <a:p>
            <a:r>
              <a:rPr lang="en-US" dirty="0" smtClean="0"/>
              <a:t>The test does not determine whether the function is correct</a:t>
            </a:r>
          </a:p>
          <a:p>
            <a:pPr lvl="1"/>
            <a:r>
              <a:rPr lang="en-US" dirty="0" smtClean="0"/>
              <a:t>Only determines that it continues to be as correct (or incorrect) as it was before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00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Tests outside of function body are for behavior described in the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roots(a, b, c):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"""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Returns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a list of the two roots of ax**2 +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bx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."""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... Body of roots S…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Tests </a:t>
            </a:r>
            <a:r>
              <a:rPr lang="en-US" i="1" dirty="0"/>
              <a:t>implementation-specific</a:t>
            </a:r>
            <a:r>
              <a:rPr lang="en-US" dirty="0"/>
              <a:t> </a:t>
            </a:r>
            <a:r>
              <a:rPr lang="en-US" dirty="0" smtClean="0"/>
              <a:t>behavior outside of function body: (</a:t>
            </a:r>
            <a:r>
              <a:rPr lang="en-US" dirty="0" smtClean="0">
                <a:solidFill>
                  <a:srgbClr val="FF0000"/>
                </a:solidFill>
              </a:rPr>
              <a:t>BAD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assert roots(1, 0, -1) == [1, -1]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Does the </a:t>
            </a:r>
            <a:r>
              <a:rPr lang="en-US" b="1" dirty="0" smtClean="0"/>
              <a:t>specification</a:t>
            </a:r>
            <a:r>
              <a:rPr lang="en-US" dirty="0" smtClean="0"/>
              <a:t> imply that this should be the </a:t>
            </a:r>
            <a:r>
              <a:rPr lang="en-US" i="1" u="sng" dirty="0" smtClean="0"/>
              <a:t>order</a:t>
            </a:r>
            <a:r>
              <a:rPr lang="en-US" dirty="0" smtClean="0"/>
              <a:t> these two roots are returned?</a:t>
            </a:r>
            <a:endParaRPr lang="en-US" dirty="0"/>
          </a:p>
          <a:p>
            <a:r>
              <a:rPr lang="en-US" dirty="0" smtClean="0"/>
              <a:t>Assertions </a:t>
            </a:r>
            <a:r>
              <a:rPr lang="en-US" u="sng" dirty="0" smtClean="0"/>
              <a:t>inside</a:t>
            </a:r>
            <a:r>
              <a:rPr lang="en-US" dirty="0" smtClean="0"/>
              <a:t> a routine can be used for implementation-specific behavior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0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Tests prevent you from introducing errors when you modify a function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Abstraction:  the implementation details do not matter</a:t>
            </a:r>
          </a:p>
          <a:p>
            <a:r>
              <a:rPr lang="en-US" dirty="0" smtClean="0"/>
              <a:t>As long as the specification of the function remains the same, tests of the external behavior of the function should still apply.</a:t>
            </a:r>
          </a:p>
          <a:p>
            <a:endParaRPr lang="en-US" dirty="0"/>
          </a:p>
          <a:p>
            <a:r>
              <a:rPr lang="en-US" dirty="0" smtClean="0"/>
              <a:t>Preventing introducing errors when you make a change is called “regression testing”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1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Programming to analyze data is powerful</a:t>
            </a:r>
          </a:p>
          <a:p>
            <a:r>
              <a:rPr lang="en-US" dirty="0" smtClean="0"/>
              <a:t>It’s useless (or worse!) if the results are not correct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Correctness is far more important than speed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26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Coming up with good test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Think about and test “corner cases”</a:t>
            </a:r>
          </a:p>
          <a:p>
            <a:pPr lvl="1"/>
            <a:r>
              <a:rPr lang="en-US" dirty="0" smtClean="0"/>
              <a:t>Numbers: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Lists: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Coming up with good test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Think about and test “corner cases”</a:t>
            </a:r>
          </a:p>
          <a:p>
            <a:pPr lvl="1"/>
            <a:r>
              <a:rPr lang="en-US" dirty="0" smtClean="0"/>
              <a:t>Numbers:</a:t>
            </a:r>
          </a:p>
          <a:p>
            <a:pPr lvl="2"/>
            <a:r>
              <a:rPr lang="en-US" dirty="0" err="1"/>
              <a:t>int</a:t>
            </a:r>
            <a:r>
              <a:rPr lang="en-US" dirty="0"/>
              <a:t> vs. float </a:t>
            </a:r>
            <a:r>
              <a:rPr lang="en-US" dirty="0" smtClean="0"/>
              <a:t>values (remember not to test for equality with floats)</a:t>
            </a:r>
            <a:endParaRPr lang="en-US" dirty="0"/>
          </a:p>
          <a:p>
            <a:pPr lvl="2"/>
            <a:r>
              <a:rPr lang="en-US" dirty="0" smtClean="0"/>
              <a:t>Zero</a:t>
            </a:r>
          </a:p>
          <a:p>
            <a:pPr lvl="2"/>
            <a:r>
              <a:rPr lang="en-US" dirty="0" smtClean="0"/>
              <a:t>Negative values</a:t>
            </a:r>
          </a:p>
          <a:p>
            <a:pPr lvl="1"/>
            <a:r>
              <a:rPr lang="en-US" dirty="0" smtClean="0"/>
              <a:t>Lists:</a:t>
            </a:r>
          </a:p>
          <a:p>
            <a:pPr lvl="2"/>
            <a:r>
              <a:rPr lang="en-US" dirty="0" smtClean="0"/>
              <a:t>Empty list</a:t>
            </a:r>
            <a:endParaRPr lang="en-US" dirty="0"/>
          </a:p>
          <a:p>
            <a:pPr lvl="2"/>
            <a:r>
              <a:rPr lang="en-US" dirty="0" smtClean="0"/>
              <a:t>Lists containing duplicate values (including all the same value)</a:t>
            </a:r>
          </a:p>
          <a:p>
            <a:pPr lvl="2"/>
            <a:r>
              <a:rPr lang="en-US" dirty="0" smtClean="0"/>
              <a:t>Lists in ascending order/descending order</a:t>
            </a:r>
          </a:p>
          <a:p>
            <a:pPr lvl="2"/>
            <a:r>
              <a:rPr lang="en-US" dirty="0" smtClean="0"/>
              <a:t>Mix of types in list (if specification does not rule out)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38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Testing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dirty="0"/>
              <a:t>Black box testing </a:t>
            </a:r>
            <a:r>
              <a:rPr lang="en-US" dirty="0" smtClean="0"/>
              <a:t>- Choose </a:t>
            </a:r>
            <a:r>
              <a:rPr lang="en-US" dirty="0"/>
              <a:t>test data </a:t>
            </a:r>
            <a:r>
              <a:rPr lang="en-US" b="1" i="1" dirty="0">
                <a:solidFill>
                  <a:srgbClr val="FF0000"/>
                </a:solidFill>
              </a:rPr>
              <a:t>without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looking at </a:t>
            </a:r>
            <a:r>
              <a:rPr lang="en-US" dirty="0" smtClean="0"/>
              <a:t>implementation, just test behavior mentioned in the specification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b="1" dirty="0"/>
              <a:t>Glass box </a:t>
            </a:r>
            <a:r>
              <a:rPr lang="en-US" dirty="0"/>
              <a:t>(white box, clear box) </a:t>
            </a:r>
            <a:r>
              <a:rPr lang="en-US" b="1" dirty="0"/>
              <a:t>testing</a:t>
            </a:r>
            <a:r>
              <a:rPr lang="en-US" dirty="0"/>
              <a:t> </a:t>
            </a:r>
            <a:r>
              <a:rPr lang="en-US" dirty="0" smtClean="0"/>
              <a:t> -Choose </a:t>
            </a:r>
            <a:r>
              <a:rPr lang="en-US" dirty="0"/>
              <a:t>test data </a:t>
            </a:r>
            <a:r>
              <a:rPr lang="en-US" b="1" i="1" dirty="0">
                <a:solidFill>
                  <a:srgbClr val="FF0000"/>
                </a:solidFill>
              </a:rPr>
              <a:t>with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knowledge of </a:t>
            </a:r>
            <a:r>
              <a:rPr lang="en-US" dirty="0" smtClean="0"/>
              <a:t>implementation (e.g. test that all paths through your code are exercised and correct)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8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(x): 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"""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Assumes x is a nonnegative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Returns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True if x is prime; False otherwise"""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if x &lt;= 2: 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False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in range(2, x): 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if x %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== 0: 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False 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return True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5914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Tests might not reveal an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mean(numbers):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"""Returns the average of the argument list.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The argument must be a non-empty list of numbers."""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return sum(numbers)/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(numbers)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 Tests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assert mean([1, 2, 3, 4, 5]) == 3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assert mean([1, 2.1, 3.2]) == 2.1</a:t>
            </a:r>
          </a:p>
          <a:p>
            <a:endParaRPr lang="en-US" sz="1800" dirty="0" smtClean="0"/>
          </a:p>
          <a:p>
            <a:pPr marL="0" indent="0">
              <a:buNone/>
            </a:pPr>
            <a:r>
              <a:rPr lang="en-US" sz="2800" dirty="0" smtClean="0"/>
              <a:t>This implementation is elegant, but </a:t>
            </a:r>
            <a:r>
              <a:rPr lang="en-US" sz="2800" dirty="0" smtClean="0">
                <a:solidFill>
                  <a:srgbClr val="FF0000"/>
                </a:solidFill>
              </a:rPr>
              <a:t>wrong</a:t>
            </a:r>
            <a:r>
              <a:rPr lang="en-US" sz="2800" dirty="0" smtClean="0"/>
              <a:t>!</a:t>
            </a:r>
            <a:endParaRPr lang="en-US" sz="2800" dirty="0"/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mean([1,2,3,4])</a:t>
            </a:r>
          </a:p>
          <a:p>
            <a:pPr marL="0" indent="0">
              <a:buNone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706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Don’t write meaningless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mean(numbers):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"""Returns the average of the argument list.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The argument must be a non-empty list of numbers."""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return sum(numbers)/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(numbers)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 smtClean="0"/>
              <a:t>Unnecessary </a:t>
            </a:r>
            <a:r>
              <a:rPr lang="en-US" sz="2400" dirty="0"/>
              <a:t>tests.  </a:t>
            </a:r>
            <a:r>
              <a:rPr lang="en-US" sz="2400" dirty="0">
                <a:solidFill>
                  <a:srgbClr val="FF0000"/>
                </a:solidFill>
              </a:rPr>
              <a:t>Don’t write these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mean([1, 2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, "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hello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"])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mean("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hello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mean([])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79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Famous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err="1"/>
              <a:t>Ariane</a:t>
            </a:r>
            <a:r>
              <a:rPr lang="en-US" dirty="0"/>
              <a:t> 5 </a:t>
            </a:r>
            <a:r>
              <a:rPr lang="en-US" dirty="0" smtClean="0"/>
              <a:t>rocket</a:t>
            </a:r>
          </a:p>
          <a:p>
            <a:r>
              <a:rPr lang="en-US" dirty="0"/>
              <a:t>Therac-25 radiation therapy machine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638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Testing does not </a:t>
            </a:r>
            <a:r>
              <a:rPr lang="en-US" i="1" u="sng" dirty="0" smtClean="0"/>
              <a:t>prove</a:t>
            </a:r>
            <a:r>
              <a:rPr lang="en-US" dirty="0" smtClean="0"/>
              <a:t> 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err="1"/>
              <a:t>Edsger</a:t>
            </a:r>
            <a:r>
              <a:rPr lang="en-US" dirty="0"/>
              <a:t> </a:t>
            </a:r>
            <a:r>
              <a:rPr lang="en-US" dirty="0" err="1" smtClean="0"/>
              <a:t>Dijkstra</a:t>
            </a:r>
            <a:r>
              <a:rPr lang="en-US" dirty="0" smtClean="0"/>
              <a:t>: </a:t>
            </a:r>
            <a:r>
              <a:rPr lang="en-US" dirty="0"/>
              <a:t>“Program testing can be used to show the presence of bugs, but never to show their absence</a:t>
            </a:r>
            <a:r>
              <a:rPr lang="en-US" dirty="0" smtClean="0"/>
              <a:t>!”</a:t>
            </a:r>
          </a:p>
          <a:p>
            <a:endParaRPr lang="en-US" dirty="0"/>
          </a:p>
          <a:p>
            <a:r>
              <a:rPr lang="en-US" dirty="0" smtClean="0"/>
              <a:t>Testing can only increase our confidence in program correctness.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85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Testing your </a:t>
            </a:r>
            <a:r>
              <a:rPr lang="en-US" u="sng" dirty="0" smtClean="0"/>
              <a:t>program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do you know your </a:t>
            </a:r>
            <a:r>
              <a:rPr lang="en-US" b="1" u="sng" dirty="0" smtClean="0"/>
              <a:t>program</a:t>
            </a:r>
            <a:r>
              <a:rPr lang="en-US" dirty="0" smtClean="0"/>
              <a:t> is right?</a:t>
            </a:r>
          </a:p>
          <a:p>
            <a:pPr lvl="1"/>
            <a:r>
              <a:rPr lang="en-US" dirty="0" smtClean="0"/>
              <a:t>Compare its output to a correct output</a:t>
            </a:r>
          </a:p>
          <a:p>
            <a:r>
              <a:rPr lang="en-US" dirty="0" smtClean="0"/>
              <a:t>How do you know a correct output?</a:t>
            </a:r>
          </a:p>
          <a:p>
            <a:pPr lvl="1"/>
            <a:r>
              <a:rPr lang="en-US" dirty="0" smtClean="0"/>
              <a:t>Real </a:t>
            </a:r>
            <a:r>
              <a:rPr lang="en-US" dirty="0"/>
              <a:t>data is </a:t>
            </a:r>
            <a:r>
              <a:rPr lang="en-US" dirty="0" smtClean="0"/>
              <a:t>big</a:t>
            </a:r>
            <a:endParaRPr lang="en-US" dirty="0"/>
          </a:p>
          <a:p>
            <a:pPr lvl="1"/>
            <a:r>
              <a:rPr lang="en-US" dirty="0" smtClean="0"/>
              <a:t>You wrote </a:t>
            </a:r>
            <a:r>
              <a:rPr lang="en-US" dirty="0"/>
              <a:t>a computer program </a:t>
            </a:r>
            <a:r>
              <a:rPr lang="en-US" dirty="0" smtClean="0"/>
              <a:t>because it is not convenient to compute it by hand</a:t>
            </a:r>
          </a:p>
          <a:p>
            <a:r>
              <a:rPr lang="en-US" dirty="0" smtClean="0"/>
              <a:t>Use small inputs so you can compute the expected output by hand</a:t>
            </a:r>
          </a:p>
          <a:p>
            <a:pPr lvl="1"/>
            <a:r>
              <a:rPr lang="en-US" dirty="0" smtClean="0"/>
              <a:t>We did this in HW2 and HW3 with small data sets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21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Testing ≠ 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Testing</a:t>
            </a:r>
            <a:r>
              <a:rPr lang="en-US" dirty="0" smtClean="0"/>
              <a:t>:  determining </a:t>
            </a:r>
            <a:r>
              <a:rPr lang="en-US" dirty="0" smtClean="0">
                <a:solidFill>
                  <a:srgbClr val="FF0000"/>
                </a:solidFill>
              </a:rPr>
              <a:t>whether</a:t>
            </a:r>
            <a:r>
              <a:rPr lang="en-US" dirty="0" smtClean="0"/>
              <a:t> your program is correct</a:t>
            </a:r>
          </a:p>
          <a:p>
            <a:pPr lvl="1"/>
            <a:r>
              <a:rPr lang="en-US" dirty="0" smtClean="0"/>
              <a:t>Doesn’t say </a:t>
            </a:r>
            <a:r>
              <a:rPr lang="en-US" dirty="0" smtClean="0">
                <a:solidFill>
                  <a:srgbClr val="FF0000"/>
                </a:solidFill>
              </a:rPr>
              <a:t>where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how</a:t>
            </a:r>
            <a:r>
              <a:rPr lang="en-US" dirty="0" smtClean="0"/>
              <a:t> your program is incorrect</a:t>
            </a:r>
          </a:p>
          <a:p>
            <a:r>
              <a:rPr lang="en-US" b="1" dirty="0" smtClean="0"/>
              <a:t>Debugging</a:t>
            </a:r>
            <a:r>
              <a:rPr lang="en-US" dirty="0" smtClean="0"/>
              <a:t>:  locating the specific defect in your program, and fixing it</a:t>
            </a:r>
          </a:p>
          <a:p>
            <a:pPr marL="457200" lvl="1" indent="0">
              <a:buNone/>
            </a:pPr>
            <a:r>
              <a:rPr lang="en-US" dirty="0" smtClean="0"/>
              <a:t>2 key ideas:</a:t>
            </a:r>
          </a:p>
          <a:p>
            <a:pPr lvl="1"/>
            <a:r>
              <a:rPr lang="en-US" dirty="0" smtClean="0"/>
              <a:t>divide and conquer</a:t>
            </a:r>
          </a:p>
          <a:p>
            <a:pPr lvl="1"/>
            <a:r>
              <a:rPr lang="en-US" dirty="0" smtClean="0"/>
              <a:t>the scientific method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4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Testing </a:t>
            </a:r>
            <a:r>
              <a:rPr lang="en-US" u="sng" dirty="0" smtClean="0"/>
              <a:t>parts of your program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Often called “unit testing”</a:t>
            </a:r>
          </a:p>
          <a:p>
            <a:r>
              <a:rPr lang="en-US" dirty="0" smtClean="0"/>
              <a:t>Testing that the output of individual functions is correct.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99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is a test?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600200"/>
            <a:ext cx="88392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 test consists of:</a:t>
            </a:r>
          </a:p>
          <a:p>
            <a:pPr lvl="1"/>
            <a:r>
              <a:rPr lang="en-US" dirty="0"/>
              <a:t>an </a:t>
            </a:r>
            <a:r>
              <a:rPr lang="en-US" dirty="0">
                <a:solidFill>
                  <a:srgbClr val="FF0000"/>
                </a:solidFill>
              </a:rPr>
              <a:t>input</a:t>
            </a:r>
            <a:r>
              <a:rPr lang="en-US" dirty="0"/>
              <a:t> </a:t>
            </a:r>
            <a:r>
              <a:rPr lang="en-US" dirty="0" smtClean="0"/>
              <a:t>(sometimes </a:t>
            </a:r>
            <a:r>
              <a:rPr lang="en-US" dirty="0"/>
              <a:t>called “test data”)</a:t>
            </a:r>
          </a:p>
          <a:p>
            <a:pPr lvl="1"/>
            <a:r>
              <a:rPr lang="en-US" dirty="0"/>
              <a:t>an </a:t>
            </a:r>
            <a:r>
              <a:rPr lang="en-US" dirty="0">
                <a:solidFill>
                  <a:srgbClr val="FF0000"/>
                </a:solidFill>
              </a:rPr>
              <a:t>oracle</a:t>
            </a:r>
            <a:r>
              <a:rPr lang="en-US" dirty="0"/>
              <a:t> (a predicate (</a:t>
            </a:r>
            <a:r>
              <a:rPr lang="en-US" dirty="0" err="1"/>
              <a:t>boolean</a:t>
            </a:r>
            <a:r>
              <a:rPr lang="en-US" dirty="0"/>
              <a:t> expression) of the output</a:t>
            </a:r>
            <a:r>
              <a:rPr lang="en-US" dirty="0" smtClean="0"/>
              <a:t>)</a:t>
            </a:r>
          </a:p>
          <a:p>
            <a:r>
              <a:rPr lang="en-US" dirty="0" smtClean="0"/>
              <a:t>Example test for </a:t>
            </a:r>
            <a:r>
              <a:rPr lang="en-US" dirty="0" smtClean="0">
                <a:solidFill>
                  <a:srgbClr val="FF0000"/>
                </a:solidFill>
              </a:rPr>
              <a:t>sum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input:  [1, 2, 3]</a:t>
            </a:r>
          </a:p>
          <a:p>
            <a:pPr lvl="1"/>
            <a:r>
              <a:rPr lang="en-US" dirty="0" smtClean="0"/>
              <a:t>oracle:  result is 6</a:t>
            </a:r>
          </a:p>
          <a:p>
            <a:pPr lvl="1"/>
            <a:r>
              <a:rPr lang="en-US" dirty="0" smtClean="0"/>
              <a:t>write the test as: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sum([1, 2, 3]) == 6</a:t>
            </a:r>
          </a:p>
          <a:p>
            <a:r>
              <a:rPr lang="en-US" dirty="0" smtClean="0"/>
              <a:t>Example test for </a:t>
            </a:r>
            <a:r>
              <a:rPr lang="en-US" dirty="0" err="1" smtClean="0">
                <a:solidFill>
                  <a:srgbClr val="FF0000"/>
                </a:solidFill>
              </a:rPr>
              <a:t>sqrt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input:  3.14</a:t>
            </a:r>
          </a:p>
          <a:p>
            <a:pPr lvl="1"/>
            <a:r>
              <a:rPr lang="en-US" dirty="0" smtClean="0"/>
              <a:t>oracle:  result is within 0.00001 of 1.772</a:t>
            </a:r>
          </a:p>
          <a:p>
            <a:pPr lvl="1"/>
            <a:r>
              <a:rPr lang="en-US" dirty="0" smtClean="0"/>
              <a:t>ways to write the test: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(3.14) – 1.772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0.00001  and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(3.14) –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1.772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-0.00001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-0.00001 &lt;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(3.14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–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1.772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 0.00001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math.abs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(3.14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– 1.772) &lt; 0.00001</a:t>
            </a:r>
          </a:p>
          <a:p>
            <a:pPr marL="914400" lvl="2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8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Test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test </a:t>
            </a:r>
            <a:r>
              <a:rPr lang="en-US" sz="2400" dirty="0">
                <a:solidFill>
                  <a:srgbClr val="FF0000"/>
                </a:solidFill>
              </a:rPr>
              <a:t>passes</a:t>
            </a:r>
            <a:r>
              <a:rPr lang="en-US" sz="2400" dirty="0"/>
              <a:t> if the </a:t>
            </a:r>
            <a:r>
              <a:rPr lang="en-US" sz="2400" dirty="0" smtClean="0"/>
              <a:t>boolean expression </a:t>
            </a:r>
            <a:r>
              <a:rPr lang="en-US" sz="2400" dirty="0"/>
              <a:t>evaluates to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True</a:t>
            </a:r>
          </a:p>
          <a:p>
            <a:r>
              <a:rPr lang="en-US" sz="2400" dirty="0"/>
              <a:t>The test </a:t>
            </a:r>
            <a:r>
              <a:rPr lang="en-US" sz="2400" dirty="0">
                <a:solidFill>
                  <a:srgbClr val="FF0000"/>
                </a:solidFill>
              </a:rPr>
              <a:t>fails</a:t>
            </a:r>
            <a:r>
              <a:rPr lang="en-US" sz="2400" dirty="0"/>
              <a:t> if the boolean </a:t>
            </a:r>
            <a:r>
              <a:rPr lang="en-US" sz="2400" dirty="0" smtClean="0"/>
              <a:t>expression evaluates </a:t>
            </a:r>
            <a:r>
              <a:rPr lang="en-US" sz="2400" dirty="0"/>
              <a:t>to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False</a:t>
            </a:r>
          </a:p>
          <a:p>
            <a:r>
              <a:rPr lang="en-US" sz="2400" dirty="0" smtClean="0"/>
              <a:t>Use the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assert</a:t>
            </a:r>
            <a:r>
              <a:rPr lang="en-US" sz="2400" dirty="0" smtClean="0"/>
              <a:t> statement: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assert sum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([1, 2, 3]) == 6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assert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math.abs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(3.14) – 1.772) &lt; 0.00001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assert True </a:t>
            </a:r>
            <a:r>
              <a:rPr lang="en-US" sz="2400" dirty="0" smtClean="0"/>
              <a:t>does nothing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assert False </a:t>
            </a:r>
            <a:r>
              <a:rPr lang="en-US" sz="2400" dirty="0" smtClean="0"/>
              <a:t>crashes the program</a:t>
            </a:r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nd prints a message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312F829-A24B-407C-95E2-F401187E51E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81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1316</TotalTime>
  <Words>1503</Words>
  <Application>Microsoft Office PowerPoint</Application>
  <PresentationFormat>On-screen Show (4:3)</PresentationFormat>
  <Paragraphs>220</Paragraphs>
  <Slides>25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Testing</vt:lpstr>
      <vt:lpstr>Testing</vt:lpstr>
      <vt:lpstr>Famous examples</vt:lpstr>
      <vt:lpstr>Testing does not prove correctness</vt:lpstr>
      <vt:lpstr>Testing your program</vt:lpstr>
      <vt:lpstr>Testing ≠ debugging</vt:lpstr>
      <vt:lpstr>Testing parts of your program</vt:lpstr>
      <vt:lpstr>What is a test?</vt:lpstr>
      <vt:lpstr>Test results</vt:lpstr>
      <vt:lpstr>Where to write test cases</vt:lpstr>
      <vt:lpstr>Assertions are not just for test cases</vt:lpstr>
      <vt:lpstr>Assertions make debugging easier</vt:lpstr>
      <vt:lpstr>Where to write assertions</vt:lpstr>
      <vt:lpstr>Where not to write assertions</vt:lpstr>
      <vt:lpstr>What to write assertions about</vt:lpstr>
      <vt:lpstr>When to write tests</vt:lpstr>
      <vt:lpstr>Write the whole test</vt:lpstr>
      <vt:lpstr>Tests outside of function body are for behavior described in the specification</vt:lpstr>
      <vt:lpstr>Tests prevent you from introducing errors when you modify a function body</vt:lpstr>
      <vt:lpstr>Coming up with good test cases</vt:lpstr>
      <vt:lpstr>Coming up with good test cases</vt:lpstr>
      <vt:lpstr>Testing Approaches</vt:lpstr>
      <vt:lpstr>PowerPoint Presentation</vt:lpstr>
      <vt:lpstr>Tests might not reveal an error</vt:lpstr>
      <vt:lpstr>Don’t write meaningless tests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</dc:title>
  <dc:creator>Michael D Ernst</dc:creator>
  <cp:lastModifiedBy>CSE</cp:lastModifiedBy>
  <cp:revision>74</cp:revision>
  <dcterms:created xsi:type="dcterms:W3CDTF">2012-07-07T05:23:46Z</dcterms:created>
  <dcterms:modified xsi:type="dcterms:W3CDTF">2015-05-04T19:13:04Z</dcterms:modified>
</cp:coreProperties>
</file>