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2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3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4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5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8" r:id="rId5"/>
    <p:sldId id="259" r:id="rId6"/>
    <p:sldId id="263" r:id="rId7"/>
    <p:sldId id="267" r:id="rId8"/>
    <p:sldId id="264" r:id="rId9"/>
    <p:sldId id="270" r:id="rId10"/>
    <p:sldId id="274" r:id="rId11"/>
    <p:sldId id="269" r:id="rId12"/>
    <p:sldId id="273" r:id="rId13"/>
    <p:sldId id="271" r:id="rId14"/>
    <p:sldId id="272" r:id="rId15"/>
  </p:sldIdLst>
  <p:sldSz cx="9144000" cy="6858000" type="screen4x3"/>
  <p:notesSz cx="6997700" cy="92837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998" autoAdjust="0"/>
  </p:normalViewPr>
  <p:slideViewPr>
    <p:cSldViewPr>
      <p:cViewPr>
        <p:scale>
          <a:sx n="71" d="100"/>
          <a:sy n="71" d="100"/>
        </p:scale>
        <p:origin x="-4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22D4D661-FC7A-4F50-AF8F-D9030122E2DD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4681C95C-8DDA-43F4-A60A-E7F126492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11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tmonster.com/id/CE021297.html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omenshistory.about.com/od/mariecurie/p/marie_curie.htm" TargetMode="External"/><Relationship Id="rId4" Type="http://schemas.openxmlformats.org/officeDocument/2006/relationships/hyperlink" Target="http://www.factmonster.com/id/CE033546.html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311">
              <a:defRPr/>
            </a:pPr>
            <a:endParaRPr lang="en-US" dirty="0">
              <a:hlinkClick r:id="rId3"/>
            </a:endParaRPr>
          </a:p>
          <a:p>
            <a:pPr defTabSz="930311">
              <a:defRPr/>
            </a:pPr>
            <a:endParaRPr lang="en-US" dirty="0">
              <a:hlinkClick r:id="rId3"/>
            </a:endParaRPr>
          </a:p>
          <a:p>
            <a:pPr defTabSz="930311">
              <a:defRPr/>
            </a:pPr>
            <a:r>
              <a:rPr lang="en-US" dirty="0">
                <a:hlinkClick r:id="rId3"/>
              </a:rPr>
              <a:t>names: ['Isaac Newton', 'Albert Einstein', '</a:t>
            </a:r>
            <a:r>
              <a:rPr lang="en-US" dirty="0" err="1">
                <a:hlinkClick r:id="rId3"/>
              </a:rPr>
              <a:t>Niels</a:t>
            </a:r>
            <a:r>
              <a:rPr lang="en-US" dirty="0">
                <a:hlinkClick r:id="rId3"/>
              </a:rPr>
              <a:t> Bohr', 'Marie Curie', 'Charles Darwin', 'Louis Pasteur', 'Galileo Galilei', 'Margaret Mead']</a:t>
            </a:r>
          </a:p>
          <a:p>
            <a:pPr defTabSz="930311">
              <a:defRPr/>
            </a:pPr>
            <a:endParaRPr lang="en-US" dirty="0">
              <a:hlinkClick r:id="rId3"/>
            </a:endParaRPr>
          </a:p>
          <a:p>
            <a:pPr defTabSz="930311">
              <a:defRPr/>
            </a:pPr>
            <a:r>
              <a:rPr lang="en-US" dirty="0">
                <a:hlinkClick r:id="rId3"/>
              </a:rPr>
              <a:t>sorted(names): ['Albert Einstein', 'Charles Darwin', 'Galileo Galilei', 'Isaac Newton', 'Louis Pasteur', 'Margaret Mead', 'Marie Curie', '</a:t>
            </a:r>
            <a:r>
              <a:rPr lang="en-US" dirty="0" err="1">
                <a:hlinkClick r:id="rId3"/>
              </a:rPr>
              <a:t>Niels</a:t>
            </a:r>
            <a:r>
              <a:rPr lang="en-US" dirty="0">
                <a:hlinkClick r:id="rId3"/>
              </a:rPr>
              <a:t> Bohr']</a:t>
            </a:r>
          </a:p>
          <a:p>
            <a:pPr defTabSz="930311">
              <a:defRPr/>
            </a:pPr>
            <a:endParaRPr lang="en-US" dirty="0">
              <a:hlinkClick r:id="rId3"/>
            </a:endParaRPr>
          </a:p>
          <a:p>
            <a:pPr defTabSz="930311">
              <a:defRPr/>
            </a:pPr>
            <a:endParaRPr lang="en-US" dirty="0">
              <a:hlinkClick r:id="rId3"/>
            </a:endParaRPr>
          </a:p>
          <a:p>
            <a:pPr defTabSz="930311">
              <a:defRPr/>
            </a:pPr>
            <a:endParaRPr lang="en-US" dirty="0">
              <a:hlinkClick r:id="rId3"/>
            </a:endParaRPr>
          </a:p>
          <a:p>
            <a:pPr defTabSz="930311">
              <a:defRPr/>
            </a:pPr>
            <a:r>
              <a:rPr lang="en-US" dirty="0">
                <a:hlinkClick r:id="rId3"/>
              </a:rPr>
              <a:t>Goodall, Jane</a:t>
            </a:r>
            <a:r>
              <a:rPr lang="en-US" dirty="0"/>
              <a:t>, English </a:t>
            </a:r>
            <a:r>
              <a:rPr lang="en-US" dirty="0">
                <a:hlinkClick r:id="rId4"/>
              </a:rPr>
              <a:t>Mead, Margaret</a:t>
            </a:r>
            <a:r>
              <a:rPr lang="en-US" dirty="0"/>
              <a:t>, </a:t>
            </a:r>
            <a:r>
              <a:rPr lang="en-US" b="1" dirty="0"/>
              <a:t> </a:t>
            </a:r>
            <a:r>
              <a:rPr lang="en-US" b="1" u="sng" dirty="0">
                <a:hlinkClick r:id="rId5"/>
              </a:rPr>
              <a:t>Marie Curie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41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311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Take a look at the list you created, it can now be sorted: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):", 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/>
              <a:t>Or sorted in reverse: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</a:t>
            </a:r>
          </a:p>
          <a:p>
            <a:r>
              <a:rPr lang="en-US" dirty="0"/>
              <a:t>(This works because Python compares two elements that are lists </a:t>
            </a:r>
            <a:r>
              <a:rPr lang="en-US" i="1" dirty="0" err="1"/>
              <a:t>elementwise</a:t>
            </a:r>
            <a:r>
              <a:rPr lang="en-US" dirty="0"/>
              <a:t>.)</a:t>
            </a:r>
          </a:p>
          <a:p>
            <a:pPr defTabSz="930311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0311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0311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031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Output:</a:t>
            </a:r>
          </a:p>
          <a:p>
            <a:pPr defTabSz="930311"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[['Newton', 'Isaac Newton'], ['Newton', 'Fred Newton'], ['Bohr',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Bohr']]</a:t>
            </a:r>
          </a:p>
          <a:p>
            <a:pPr defTabSz="93031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): [['Bohr',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Bohr'], ['Newton', 'Fred Newton'], ['Newton', 'Isaac Newton']]</a:t>
            </a:r>
          </a:p>
          <a:p>
            <a:pPr defTabSz="93031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reverse = True):</a:t>
            </a:r>
          </a:p>
          <a:p>
            <a:pPr defTabSz="93031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[['Newton', 'Isaac Newton'], ['Newton', 'Fred Newton'], ['Bohr',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Bohr']]</a:t>
            </a:r>
          </a:p>
          <a:p>
            <a:pPr defTabSz="930311"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['Isaac Newton', 'Fred Newton',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</a:t>
            </a:r>
          </a:p>
          <a:p>
            <a:pPr defTabSz="930311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0311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031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is a list of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fullname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lists (tuples would be better!)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Aside, instead of: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(name), name])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You could do: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[[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(name), name] for name in names]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Aside, instead of: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sorted_names.append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[1])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You could do: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[1] for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it-IT" b="0" dirty="0" smtClean="0"/>
              <a:t>&gt;&gt;&gt; al = [ [ 1, 17, 32 ], [ 1, 17, 8 ], [ 1, 12, 103] ]</a:t>
            </a:r>
          </a:p>
          <a:p>
            <a:r>
              <a:rPr lang="it-IT" b="0" dirty="0" smtClean="0"/>
              <a:t>&gt;&gt;&gt; sorted(al)</a:t>
            </a:r>
          </a:p>
          <a:p>
            <a:r>
              <a:rPr lang="it-IT" b="0" dirty="0" smtClean="0"/>
              <a:t>[[1, 12, 103], [1, 17, 8], [1, 17, 32]]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23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of these lists is in </a:t>
            </a:r>
            <a:r>
              <a:rPr lang="en-US" smtClean="0"/>
              <a:t>lexicographic order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69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 ")[1]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names = ["Isaac Newton", "Fig Newton", "Niels Bohr"]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(name):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(name))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r>
              <a:rPr lang="en-US" dirty="0" smtClean="0"/>
              <a:t>sorted(names, key = </a:t>
            </a:r>
            <a:r>
              <a:rPr lang="en-US" dirty="0" err="1" smtClean="0"/>
              <a:t>last_name</a:t>
            </a:r>
            <a:r>
              <a:rPr lang="en-US" dirty="0" smtClean="0"/>
              <a:t>):</a:t>
            </a:r>
          </a:p>
          <a:p>
            <a:r>
              <a:rPr lang="en-US" dirty="0" smtClean="0"/>
              <a:t>['</a:t>
            </a:r>
            <a:r>
              <a:rPr lang="en-US" dirty="0" err="1" smtClean="0"/>
              <a:t>Niels</a:t>
            </a:r>
            <a:r>
              <a:rPr lang="en-US" dirty="0" smtClean="0"/>
              <a:t> Bohr', 'Isaac Newton', 'Fred Newton']</a:t>
            </a:r>
          </a:p>
          <a:p>
            <a:r>
              <a:rPr lang="en-US" dirty="0" smtClean="0"/>
              <a:t>sorted(names, key = </a:t>
            </a:r>
            <a:r>
              <a:rPr lang="en-US" dirty="0" err="1" smtClean="0"/>
              <a:t>last_name</a:t>
            </a:r>
            <a:r>
              <a:rPr lang="en-US" dirty="0" smtClean="0"/>
              <a:t>, reverse = True):</a:t>
            </a:r>
          </a:p>
          <a:p>
            <a:r>
              <a:rPr lang="en-US" dirty="0" smtClean="0"/>
              <a:t>['Isaac Newton', 'Fred Newton', '</a:t>
            </a:r>
            <a:r>
              <a:rPr lang="en-US" dirty="0" err="1" smtClean="0"/>
              <a:t>Niels</a:t>
            </a:r>
            <a:r>
              <a:rPr lang="en-US" dirty="0" smtClean="0"/>
              <a:t> Bohr']</a:t>
            </a:r>
          </a:p>
          <a:p>
            <a:r>
              <a:rPr lang="en-US" dirty="0" smtClean="0"/>
              <a:t>['</a:t>
            </a:r>
            <a:r>
              <a:rPr lang="en-US" dirty="0" err="1" smtClean="0"/>
              <a:t>Niels</a:t>
            </a:r>
            <a:r>
              <a:rPr lang="en-US" dirty="0" smtClean="0"/>
              <a:t> Bohr', 'Fred Newton', 'Isaac Newton']</a:t>
            </a:r>
          </a:p>
          <a:p>
            <a:r>
              <a:rPr lang="en-US" dirty="0" smtClean="0"/>
              <a:t>['</a:t>
            </a:r>
            <a:r>
              <a:rPr lang="en-US" dirty="0" err="1" smtClean="0"/>
              <a:t>Niels</a:t>
            </a:r>
            <a:r>
              <a:rPr lang="en-US" dirty="0" smtClean="0"/>
              <a:t> Bohr', 'Isaac Newton', 'Fred Newton']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65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Print all of these: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operator.itemgetter</a:t>
            </a:r>
            <a:r>
              <a:rPr lang="en-US" dirty="0" smtClean="0"/>
              <a:t> object at 0x7f5f390a0910&gt;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49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7130-51CA-4D54-8823-4E7DA95D6CC6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3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FA6-3BE7-482A-9D74-F1530AAAF5A9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11D0-3EAC-4BAF-8BAA-3DA45FA12D9D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0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0660-0547-4C87-9CB4-454CF7EBDF2B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0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6E24-4753-4DE8-B5A3-460B456F1911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2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B2C3-E600-4AFD-A642-BB85374429EB}" type="datetime1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3B2F-CF81-4548-A05E-90CE0241C2CB}" type="datetime1">
              <a:rPr lang="en-US" smtClean="0"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5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ED4F-D5C8-4015-8113-3D60F87DBD0E}" type="datetime1">
              <a:rPr lang="en-US" smtClean="0"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7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88DD-66A9-4E0B-9EE0-C8B59AB5A6AD}" type="datetime1">
              <a:rPr lang="en-US" smtClean="0"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9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8114-F81F-47E2-9A0E-72117180AA2E}" type="datetime1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0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C493-AEBB-42DC-BF0C-8AF1D5F58204}" type="datetime1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4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383B3-6519-4A95-B910-A1EB52BBDAE5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7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9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10" Type="http://schemas.openxmlformats.org/officeDocument/2006/relationships/notesSlide" Target="../notesSlides/notesSlide3.xml"/><Relationship Id="rId4" Type="http://schemas.openxmlformats.org/officeDocument/2006/relationships/tags" Target="../tags/tag26.xml"/><Relationship Id="rId9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3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smtClean="0">
                <a:solidFill>
                  <a:schemeClr val="tx1"/>
                </a:solidFill>
              </a:rPr>
              <a:t>Spring 2015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0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ways to Import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839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'Robert', 8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(0)(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 smtClean="0">
                <a:sym typeface="Symbol"/>
              </a:rPr>
              <a:t>  “</a:t>
            </a:r>
            <a:r>
              <a:rPr lang="en-US" sz="2400" dirty="0" smtClean="0"/>
              <a:t>Robert”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(1)(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8</a:t>
            </a:r>
            <a:endParaRPr lang="en-US" sz="2400" dirty="0"/>
          </a:p>
          <a:p>
            <a:pPr marL="0" indent="0"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000" dirty="0"/>
              <a:t>Or</a:t>
            </a:r>
          </a:p>
          <a:p>
            <a:pPr marL="0" indent="0">
              <a:buNone/>
            </a:pP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operator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('Robert', 8)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 “</a:t>
            </a:r>
            <a:r>
              <a:rPr lang="en-US" sz="2400" dirty="0"/>
              <a:t>Robert”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operator.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 </a:t>
            </a:r>
            <a:r>
              <a:rPr lang="en-US" sz="2400" dirty="0"/>
              <a:t>8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7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Sorting based on two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219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/>
              <a:t>Goal</a:t>
            </a:r>
            <a:r>
              <a:rPr lang="en-US" sz="3500" dirty="0"/>
              <a:t>:  sort based on score;</a:t>
            </a:r>
            <a:br>
              <a:rPr lang="en-US" sz="3500" dirty="0"/>
            </a:br>
            <a:r>
              <a:rPr lang="en-US" sz="3500" dirty="0"/>
              <a:t> if there is a tie within score, sort by name</a:t>
            </a:r>
          </a:p>
          <a:p>
            <a:pPr marL="0" indent="0">
              <a:buNone/>
            </a:pPr>
            <a:r>
              <a:rPr lang="en-US" sz="3600" dirty="0" smtClean="0"/>
              <a:t>Two </a:t>
            </a:r>
            <a:r>
              <a:rPr lang="en-US" sz="3600" dirty="0" smtClean="0"/>
              <a:t>approaches:</a:t>
            </a:r>
          </a:p>
          <a:p>
            <a:pPr marL="400050" lvl="1" indent="0">
              <a:buNone/>
            </a:pPr>
            <a:r>
              <a:rPr lang="en-US" dirty="0" smtClean="0"/>
              <a:t>Approach #1: Use an </a:t>
            </a:r>
            <a:r>
              <a:rPr lang="en-US" dirty="0" err="1" smtClean="0"/>
              <a:t>itemgetter</a:t>
            </a:r>
            <a:r>
              <a:rPr lang="en-US" dirty="0" smtClean="0"/>
              <a:t> with two arguments</a:t>
            </a:r>
          </a:p>
          <a:p>
            <a:pPr marL="400050" lvl="1" indent="0">
              <a:buNone/>
            </a:pPr>
            <a:r>
              <a:rPr lang="en-US" dirty="0"/>
              <a:t>Approach </a:t>
            </a:r>
            <a:r>
              <a:rPr lang="en-US" dirty="0" smtClean="0"/>
              <a:t>#2: </a:t>
            </a:r>
            <a:r>
              <a:rPr lang="en-US" dirty="0"/>
              <a:t>Sort </a:t>
            </a:r>
            <a:r>
              <a:rPr lang="en-US" dirty="0" smtClean="0"/>
              <a:t>twice (most important sort </a:t>
            </a:r>
            <a:r>
              <a:rPr lang="en-US" b="1" i="1" u="sng" dirty="0" smtClean="0"/>
              <a:t>last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11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student_scores = [('Robert', 8), ('Alice', 9),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('Tina', 10), ('James', 8)]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/>
              <a:t>Approach </a:t>
            </a:r>
            <a:r>
              <a:rPr lang="en-US" sz="2400" dirty="0"/>
              <a:t>#1: </a:t>
            </a:r>
            <a:endParaRPr lang="en-US" sz="2400" dirty="0" smtClean="0"/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(1,0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/>
              <a:t>Approach #2: </a:t>
            </a:r>
            <a:endParaRPr lang="en-US" sz="2400" dirty="0" smtClean="0"/>
          </a:p>
          <a:p>
            <a:pPr marL="0" indent="0">
              <a:buNone/>
            </a:pP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sorted_by_score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tr-TR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27958" y="1219200"/>
            <a:ext cx="7720642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Sort on most important criteria 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dirty="0" smtClean="0"/>
              <a:t>Sorted by score (ascending), when there is a tie on score, sort using name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tr-TR" sz="1400" b="1" dirty="0">
                <a:latin typeface="Courier New" pitchFamily="49" charset="0"/>
                <a:cs typeface="Courier New" pitchFamily="49" charset="0"/>
              </a:rPr>
              <a:t>[('Robert', 8), ('Alice', 9), ('Tina', 10), ('James', 8)]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[('Alice', 9), ('James', 8), ('Robert', 8), ('Tina', 10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)]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sorted_by_score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sorted_by_score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[('James', 8), ('Robert', 8), ('Alice', 9), ('Tina', 10)]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0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More sorting </a:t>
            </a:r>
            <a:r>
              <a:rPr lang="en-US" dirty="0"/>
              <a:t>based on two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600200"/>
            <a:ext cx="8991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/>
              <a:t>If you want to sort different criteria in different directions, you must use multiple calls to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400" dirty="0" smtClean="0"/>
              <a:t> </a:t>
            </a:r>
            <a:r>
              <a:rPr lang="en-US" sz="2400" dirty="0" smtClean="0"/>
              <a:t>  </a:t>
            </a:r>
            <a:r>
              <a:rPr lang="en-US" sz="2800" dirty="0" smtClean="0"/>
              <a:t>or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sorted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  <a:p>
            <a:pPr marL="0" indent="0">
              <a:buNone/>
            </a:pPr>
            <a:r>
              <a:rPr lang="tr-TR" sz="2100" b="1" dirty="0">
                <a:latin typeface="Courier New" pitchFamily="49" charset="0"/>
                <a:cs typeface="Courier New" pitchFamily="49" charset="0"/>
              </a:rPr>
              <a:t>student_scores = [('Robert', 8), ('Alice', 9), 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\</a:t>
            </a:r>
          </a:p>
          <a:p>
            <a:pPr marL="0" indent="0">
              <a:buNone/>
            </a:pPr>
            <a:r>
              <a:rPr lang="en-US" sz="21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tr-TR" sz="21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tr-TR" sz="2100" b="1" dirty="0">
                <a:latin typeface="Courier New" pitchFamily="49" charset="0"/>
                <a:cs typeface="Courier New" pitchFamily="49" charset="0"/>
              </a:rPr>
              <a:t>'Tina', 10), ('James', 8</a:t>
            </a:r>
            <a:r>
              <a:rPr lang="tr-TR" sz="2100" b="1" dirty="0" smtClean="0">
                <a:latin typeface="Courier New" pitchFamily="49" charset="0"/>
                <a:cs typeface="Courier New" pitchFamily="49" charset="0"/>
              </a:rPr>
              <a:t>)]</a:t>
            </a:r>
            <a:endParaRPr lang="en-US" sz="21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tr-TR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/>
              <a:t>Goal</a:t>
            </a:r>
            <a:r>
              <a:rPr lang="en-US" sz="2600" dirty="0"/>
              <a:t>:  sort </a:t>
            </a:r>
            <a:r>
              <a:rPr lang="en-US" sz="2600" dirty="0" smtClean="0"/>
              <a:t>score from </a:t>
            </a:r>
            <a:r>
              <a:rPr lang="en-US" sz="2600" dirty="0" smtClean="0">
                <a:solidFill>
                  <a:srgbClr val="FF0000"/>
                </a:solidFill>
              </a:rPr>
              <a:t>highest to lowest</a:t>
            </a:r>
            <a:r>
              <a:rPr lang="en-US" sz="2600" dirty="0" smtClean="0"/>
              <a:t>; if there is a tie within </a:t>
            </a:r>
            <a:r>
              <a:rPr lang="en-US" sz="2600" dirty="0"/>
              <a:t>score, </a:t>
            </a:r>
            <a:r>
              <a:rPr lang="en-US" sz="2600" dirty="0" smtClean="0"/>
              <a:t>sort by name alphabetically (= </a:t>
            </a:r>
            <a:r>
              <a:rPr lang="en-US" sz="2600" dirty="0" smtClean="0">
                <a:solidFill>
                  <a:srgbClr val="FF0000"/>
                </a:solidFill>
              </a:rPr>
              <a:t>lowest to highest</a:t>
            </a:r>
            <a:r>
              <a:rPr lang="en-US" sz="2600" dirty="0" smtClean="0"/>
              <a:t>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1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sorted_by_hi_score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	   key=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(1),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reverse=True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52400" y="3810000"/>
            <a:ext cx="853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457200" y="6400800"/>
            <a:ext cx="5367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Remember: Sort </a:t>
            </a:r>
            <a:r>
              <a:rPr lang="en-US" sz="2000" b="1" dirty="0"/>
              <a:t>on most important criteria </a:t>
            </a:r>
            <a:r>
              <a:rPr lang="en-US" sz="2000" b="1" u="sng" dirty="0"/>
              <a:t>LAST</a:t>
            </a:r>
          </a:p>
        </p:txBody>
      </p:sp>
    </p:spTree>
    <p:extLst>
      <p:ext uri="{BB962C8B-B14F-4D97-AF65-F5344CB8AC3E}">
        <p14:creationId xmlns:p14="http://schemas.microsoft.com/office/powerpoint/2010/main" val="3407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Sorting:  strings vs.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Sorting the powers of 5: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sorted([125, 5, 3125, 625, 25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[5, 25, 125, 625, 3125]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&gt;&gt;&gt; sorted(["125", "5", "3125", "625", "25"])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['125', '25', '3125', '5', '625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']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1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orted vs. </a:t>
            </a:r>
            <a:r>
              <a:rPr lang="en-US" dirty="0"/>
              <a:t>s</a:t>
            </a:r>
            <a:r>
              <a:rPr lang="en-US" dirty="0" smtClean="0"/>
              <a:t>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hamlet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be or not to be that is the question whether tis nobler in the mind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suffer".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"hamlet:",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hamlet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"sorted(hamlet):",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sorted(hamlet)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"hamlet:",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hamlet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hamlet.sort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hamlet.sort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"hamlet:",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hamlet</a:t>
            </a:r>
          </a:p>
          <a:p>
            <a:endParaRPr lang="en-US" dirty="0"/>
          </a:p>
          <a:p>
            <a:r>
              <a:rPr lang="en-US" dirty="0" smtClean="0"/>
              <a:t>Lists are </a:t>
            </a:r>
            <a:r>
              <a:rPr lang="en-US" dirty="0" smtClean="0">
                <a:solidFill>
                  <a:srgbClr val="FF0000"/>
                </a:solidFill>
              </a:rPr>
              <a:t>mutable</a:t>
            </a:r>
            <a:r>
              <a:rPr lang="en-US" dirty="0" smtClean="0"/>
              <a:t> – they can be changed</a:t>
            </a:r>
          </a:p>
          <a:p>
            <a:pPr lvl="1"/>
            <a:r>
              <a:rPr lang="en-US" dirty="0" smtClean="0"/>
              <a:t>including by functions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781800" y="4876800"/>
            <a:ext cx="1905000" cy="685800"/>
          </a:xfrm>
          <a:prstGeom prst="wedgeRectCallout">
            <a:avLst>
              <a:gd name="adj1" fmla="val -112079"/>
              <a:gd name="adj2" fmla="val -6959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Modifies the list in place, returns None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6781800" y="2362200"/>
            <a:ext cx="2057400" cy="914400"/>
          </a:xfrm>
          <a:prstGeom prst="wedgeRectCallout">
            <a:avLst>
              <a:gd name="adj1" fmla="val -113386"/>
              <a:gd name="adj2" fmla="val 750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Returns a new sorted list (does not modify the original list)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93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Customizing the sort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/>
              <a:t>Goal</a:t>
            </a:r>
            <a:r>
              <a:rPr lang="en-US" sz="2800" dirty="0"/>
              <a:t>:  sort </a:t>
            </a:r>
            <a:r>
              <a:rPr lang="en-US" sz="2800" dirty="0" smtClean="0"/>
              <a:t>a list </a:t>
            </a:r>
            <a:r>
              <a:rPr lang="en-US" sz="2800" dirty="0"/>
              <a:t>of names </a:t>
            </a:r>
            <a:r>
              <a:rPr lang="en-US" sz="2800" i="1" dirty="0"/>
              <a:t>by </a:t>
            </a:r>
            <a:r>
              <a:rPr lang="en-US" sz="2800" i="1" u="sng" dirty="0"/>
              <a:t>last name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names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["Isaac Newton",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"Albert Einstein",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Bohr",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"Marie Curie", 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Charles Darwin", 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Louis Pasteur",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"Galileo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Galilei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", "Margaret Mead"]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"names:", names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/>
              <a:t>This does not work:</a:t>
            </a:r>
            <a:endParaRPr lang="en-US" sz="2800" dirty="0"/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"sorted(names):", sorted(names)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/>
              <a:t>When sorting, how should we compare these names?</a:t>
            </a:r>
            <a:endParaRPr lang="en-US" sz="2800" dirty="0"/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Bohr"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Charles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Darwin"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5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55494" y="1600200"/>
            <a:ext cx="8659906" cy="4525963"/>
          </a:xfrm>
        </p:spPr>
        <p:txBody>
          <a:bodyPr>
            <a:normAutofit fontScale="62500" lnSpcReduction="20000"/>
          </a:bodyPr>
          <a:lstStyle/>
          <a:p>
            <a:r>
              <a:rPr lang="en-US" sz="3600" dirty="0"/>
              <a:t>A </a:t>
            </a:r>
            <a:r>
              <a:rPr lang="en-US" sz="3600" dirty="0">
                <a:solidFill>
                  <a:srgbClr val="FF0000"/>
                </a:solidFill>
              </a:rPr>
              <a:t>sort key </a:t>
            </a:r>
            <a:r>
              <a:rPr lang="en-US" sz="3600" dirty="0"/>
              <a:t>is a </a:t>
            </a:r>
            <a:r>
              <a:rPr lang="en-US" sz="3600" dirty="0" smtClean="0"/>
              <a:t>function that can be called on each list element to extract/create a value that will be used to make comparisons. </a:t>
            </a:r>
          </a:p>
          <a:p>
            <a:r>
              <a:rPr lang="en-US" sz="3600" dirty="0" smtClean="0"/>
              <a:t>We can use this to sort on </a:t>
            </a:r>
            <a:r>
              <a:rPr lang="en-US" sz="3600" dirty="0" smtClean="0"/>
              <a:t>a value (e.g. “</a:t>
            </a:r>
            <a:r>
              <a:rPr lang="en-US" sz="3600" dirty="0" err="1" smtClean="0"/>
              <a:t>last_name</a:t>
            </a:r>
            <a:r>
              <a:rPr lang="en-US" sz="3600" dirty="0" smtClean="0"/>
              <a:t>”) other than the actual list element (e.g. “</a:t>
            </a:r>
            <a:r>
              <a:rPr lang="en-US" sz="3600" dirty="0" err="1" smtClean="0"/>
              <a:t>first_name</a:t>
            </a:r>
            <a:r>
              <a:rPr lang="en-US" sz="3600" dirty="0" smtClean="0"/>
              <a:t> </a:t>
            </a:r>
            <a:r>
              <a:rPr lang="en-US" sz="3600" dirty="0" err="1" smtClean="0"/>
              <a:t>last_name</a:t>
            </a:r>
            <a:r>
              <a:rPr lang="en-US" sz="3600" dirty="0" smtClean="0"/>
              <a:t>”).</a:t>
            </a:r>
          </a:p>
          <a:p>
            <a:r>
              <a:rPr lang="en-US" sz="3600" dirty="0" smtClean="0"/>
              <a:t>We could use the following sort key so help us sort by last names:</a:t>
            </a:r>
            <a:endParaRPr lang="en-US" sz="3600" dirty="0"/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(" ")[1]</a:t>
            </a:r>
          </a:p>
          <a:p>
            <a:pPr marL="0" indent="0">
              <a:buNone/>
            </a:pP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print '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("Isaac Newton"):',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("Isaac Newton")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Two ways to use a sort key: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Create a </a:t>
            </a:r>
            <a:r>
              <a:rPr lang="en-US" b="1" dirty="0" smtClean="0"/>
              <a:t>new</a:t>
            </a:r>
            <a:r>
              <a:rPr lang="en-US" dirty="0" smtClean="0"/>
              <a:t> list containing the sort key, and then sort it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Pass a key function to the sorted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7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Use a sort key to create a new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066800"/>
            <a:ext cx="86868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Create a </a:t>
            </a:r>
            <a:r>
              <a:rPr lang="en-US" sz="1800" dirty="0" smtClean="0">
                <a:solidFill>
                  <a:srgbClr val="FF0000"/>
                </a:solidFill>
              </a:rPr>
              <a:t>different list </a:t>
            </a:r>
            <a:r>
              <a:rPr lang="en-US" sz="1800" dirty="0" smtClean="0"/>
              <a:t>that contains the sort key, sort it, then extract the relevant part:</a:t>
            </a:r>
          </a:p>
          <a:p>
            <a:pPr marL="0" indent="0">
              <a:buNone/>
            </a:pPr>
            <a:endParaRPr lang="en-US" sz="300" dirty="0" smtClean="0"/>
          </a:p>
          <a:p>
            <a:pPr marL="0" indent="0"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names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["Isaac Newton", "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Fig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Newton", "Niels Bohr"]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is a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list of [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fullname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lists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[]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for name in names: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keyed_names.append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(name), name])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orted_names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sorted_names.append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[1])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sorted_names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553200" y="2468591"/>
            <a:ext cx="2057400" cy="457200"/>
          </a:xfrm>
          <a:prstGeom prst="wedgeRectCallout">
            <a:avLst>
              <a:gd name="adj1" fmla="val -214693"/>
              <a:gd name="adj2" fmla="val 9217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1) Create the new list.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381000" y="1066800"/>
            <a:ext cx="822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6804212" y="3276600"/>
            <a:ext cx="2209800" cy="1219200"/>
          </a:xfrm>
          <a:prstGeom prst="wedgeRectCallout">
            <a:avLst>
              <a:gd name="adj1" fmla="val -87375"/>
              <a:gd name="adj2" fmla="val 21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2) Sort the list new list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1600" dirty="0">
                <a:solidFill>
                  <a:schemeClr val="tx1"/>
                </a:solidFill>
              </a:rPr>
              <a:t>If there is a tie in last names, </a:t>
            </a:r>
            <a:r>
              <a:rPr lang="en-US" sz="1600" dirty="0" smtClean="0">
                <a:solidFill>
                  <a:schemeClr val="tx1"/>
                </a:solidFill>
              </a:rPr>
              <a:t>sort by next item in list: </a:t>
            </a:r>
            <a:r>
              <a:rPr lang="en-US" sz="1600" dirty="0" err="1" smtClean="0">
                <a:solidFill>
                  <a:schemeClr val="tx1"/>
                </a:solidFill>
              </a:rPr>
              <a:t>fullname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>
            <p:custDataLst>
              <p:tags r:id="rId7"/>
            </p:custDataLst>
          </p:nvPr>
        </p:nvSpPr>
        <p:spPr>
          <a:xfrm>
            <a:off x="6553200" y="4800600"/>
            <a:ext cx="2514600" cy="457200"/>
          </a:xfrm>
          <a:prstGeom prst="wedgeRectCallout">
            <a:avLst>
              <a:gd name="adj1" fmla="val -93263"/>
              <a:gd name="adj2" fmla="val -3062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3) Extract the relevant part.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35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Digression: Lexicographic Order</a:t>
            </a: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914400" y="1676400"/>
            <a:ext cx="2438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Aaron</a:t>
            </a:r>
          </a:p>
          <a:p>
            <a:r>
              <a:rPr lang="en-US" sz="2400"/>
              <a:t>Andrew</a:t>
            </a:r>
          </a:p>
          <a:p>
            <a:r>
              <a:rPr lang="en-US" sz="2400"/>
              <a:t>Angie</a:t>
            </a: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914400" y="3248131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</a:t>
            </a:r>
            <a:r>
              <a:rPr lang="en-US" sz="2800" dirty="0" smtClean="0"/>
              <a:t>ith</a:t>
            </a:r>
          </a:p>
          <a:p>
            <a:r>
              <a:rPr lang="en-US" sz="2800" dirty="0" smtClean="0"/>
              <a:t>withhold</a:t>
            </a:r>
          </a:p>
          <a:p>
            <a:r>
              <a:rPr lang="en-US" sz="2800" dirty="0" smtClean="0"/>
              <a:t>withholding</a:t>
            </a:r>
            <a:endParaRPr lang="en-US" sz="2800" dirty="0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5410200" y="16764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[1, 9, 9]</a:t>
            </a:r>
          </a:p>
          <a:p>
            <a:r>
              <a:rPr lang="en-US" sz="2800"/>
              <a:t>[2, 1]</a:t>
            </a:r>
          </a:p>
          <a:p>
            <a:r>
              <a:rPr lang="en-US" sz="2800"/>
              <a:t>[3]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5257800" y="34290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[1]</a:t>
            </a:r>
          </a:p>
          <a:p>
            <a:r>
              <a:rPr lang="en-US" sz="2800" dirty="0"/>
              <a:t>[1</a:t>
            </a:r>
            <a:r>
              <a:rPr lang="en-US" sz="2800" dirty="0" smtClean="0"/>
              <a:t>, 1</a:t>
            </a:r>
            <a:r>
              <a:rPr lang="en-US" sz="2800" dirty="0"/>
              <a:t>]</a:t>
            </a:r>
          </a:p>
          <a:p>
            <a:r>
              <a:rPr lang="en-US" sz="2800" dirty="0"/>
              <a:t>[1</a:t>
            </a:r>
            <a:r>
              <a:rPr lang="en-US" sz="2800" dirty="0" smtClean="0"/>
              <a:t>, 1, 1</a:t>
            </a:r>
            <a:r>
              <a:rPr lang="en-US" sz="2800" dirty="0"/>
              <a:t>]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914400" y="4876800"/>
            <a:ext cx="2438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Able</a:t>
            </a:r>
          </a:p>
          <a:p>
            <a:r>
              <a:rPr lang="en-US" sz="2800" dirty="0"/>
              <a:t>Charlie</a:t>
            </a:r>
          </a:p>
          <a:p>
            <a:r>
              <a:rPr lang="en-US" sz="2800" dirty="0" smtClean="0"/>
              <a:t>baker</a:t>
            </a:r>
          </a:p>
          <a:p>
            <a:r>
              <a:rPr lang="en-US" sz="2800" dirty="0" smtClean="0"/>
              <a:t>delta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6</a:t>
            </a:fld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5257800" y="51816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[</a:t>
            </a:r>
            <a:r>
              <a:rPr lang="en-US" sz="2800" dirty="0" smtClean="0"/>
              <a:t>1, 1]</a:t>
            </a:r>
            <a:endParaRPr lang="en-US" sz="2800" dirty="0"/>
          </a:p>
          <a:p>
            <a:r>
              <a:rPr lang="en-US" sz="2800" dirty="0"/>
              <a:t>[1</a:t>
            </a:r>
            <a:r>
              <a:rPr lang="en-US" sz="2800" dirty="0" smtClean="0"/>
              <a:t>, 1, 2]</a:t>
            </a:r>
            <a:endParaRPr lang="en-US" sz="2800" dirty="0"/>
          </a:p>
          <a:p>
            <a:r>
              <a:rPr lang="en-US" sz="2800" dirty="0"/>
              <a:t>[</a:t>
            </a:r>
            <a:r>
              <a:rPr lang="en-US" sz="2800" dirty="0" smtClean="0"/>
              <a:t>1, 2]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859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Use a sort key as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dirty="0" smtClean="0"/>
              <a:t>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Supply </a:t>
            </a:r>
            <a:r>
              <a:rPr lang="en-US" sz="2000" dirty="0"/>
              <a:t>the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dirty="0">
                <a:solidFill>
                  <a:srgbClr val="FF0000"/>
                </a:solidFill>
              </a:rPr>
              <a:t> argument </a:t>
            </a:r>
            <a:r>
              <a:rPr lang="en-US" sz="2000" dirty="0"/>
              <a:t>to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sorted</a:t>
            </a:r>
            <a:r>
              <a:rPr lang="en-US" sz="2000" dirty="0"/>
              <a:t> function or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000" dirty="0"/>
              <a:t> function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 ")[1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names = ["Isaac Newton", "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Fig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Newton", "Niels Bohr"]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sorted(names, key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sorted(names, key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(name):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(name))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sorted(names, key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378737" y="1286877"/>
            <a:ext cx="822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6804212" y="3886200"/>
            <a:ext cx="2209800" cy="914400"/>
          </a:xfrm>
          <a:prstGeom prst="wedgeRectCallout">
            <a:avLst>
              <a:gd name="adj1" fmla="val -112933"/>
              <a:gd name="adj2" fmla="val -11628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If there is a tie in last names, preserves original order of values.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17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temgetter</a:t>
            </a:r>
            <a:r>
              <a:rPr lang="en-US" dirty="0" smtClean="0"/>
              <a:t> is a function</a:t>
            </a:r>
            <a:br>
              <a:rPr lang="en-US" dirty="0" smtClean="0"/>
            </a:br>
            <a:r>
              <a:rPr lang="en-US" dirty="0" smtClean="0"/>
              <a:t>that returns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/>
              </a:rPr>
              <a:t>import operator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(2, 7, 9, 10</a:t>
            </a:r>
            <a:r>
              <a:rPr lang="en-US" sz="2000" b="1" dirty="0" smtClean="0">
                <a:latin typeface="Courier New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/>
            </a:endParaRPr>
          </a:p>
          <a:p>
            <a:pPr marL="0" indent="0">
              <a:buNone/>
            </a:pPr>
            <a:endParaRPr lang="en-US" sz="2000" b="1" dirty="0" smtClean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(2</a:t>
            </a:r>
            <a:r>
              <a:rPr lang="en-US" sz="2000" b="1" dirty="0">
                <a:latin typeface="Courier New"/>
              </a:rPr>
              <a:t>, 7, 9, 10)("</a:t>
            </a:r>
            <a:r>
              <a:rPr lang="en-US" sz="2000" b="1" dirty="0" err="1">
                <a:latin typeface="Courier New"/>
              </a:rPr>
              <a:t>dumbstricken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5, 7, 9)("homesickness")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7, 9, 10)("pumpernickel")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3, 6, 7)("</a:t>
            </a:r>
            <a:r>
              <a:rPr lang="en-US" sz="2000" b="1" dirty="0" err="1">
                <a:latin typeface="Courier New"/>
              </a:rPr>
              <a:t>seminaked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nb-NO" sz="2000" b="1" dirty="0">
                <a:latin typeface="Courier New"/>
              </a:rPr>
              <a:t>operator.itemgetter(1, 2, 4, 5)("smirker</a:t>
            </a:r>
            <a:r>
              <a:rPr lang="nb-NO" sz="2000" b="1" dirty="0" smtClean="0">
                <a:latin typeface="Courier New"/>
              </a:rPr>
              <a:t>")</a:t>
            </a:r>
          </a:p>
          <a:p>
            <a:pPr marL="0" indent="0">
              <a:buNone/>
            </a:pPr>
            <a:endParaRPr lang="nb-NO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(9, 7, 6, 1)("</a:t>
            </a:r>
            <a:r>
              <a:rPr lang="en-US" sz="2000" b="1" dirty="0" err="1">
                <a:latin typeface="Courier New"/>
              </a:rPr>
              <a:t>beatnikism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(14, 13, 5, 1)("</a:t>
            </a:r>
            <a:r>
              <a:rPr lang="en-US" sz="2000" b="1" dirty="0" err="1">
                <a:latin typeface="Courier New"/>
              </a:rPr>
              <a:t>Gedankenexperiment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(12, 10, 9, 5)("</a:t>
            </a:r>
            <a:r>
              <a:rPr lang="en-US" sz="2000" b="1" dirty="0" err="1">
                <a:latin typeface="Courier New"/>
              </a:rPr>
              <a:t>mountebankism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804212" y="1524000"/>
            <a:ext cx="1806388" cy="457200"/>
          </a:xfrm>
          <a:prstGeom prst="wedgeRectCallout">
            <a:avLst>
              <a:gd name="adj1" fmla="val -124371"/>
              <a:gd name="adj2" fmla="val 6754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Returns a function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Left Brace 5"/>
          <p:cNvSpPr/>
          <p:nvPr>
            <p:custDataLst>
              <p:tags r:id="rId5"/>
            </p:custDataLst>
          </p:nvPr>
        </p:nvSpPr>
        <p:spPr>
          <a:xfrm rot="5400000">
            <a:off x="2781859" y="419660"/>
            <a:ext cx="379881" cy="4876800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6772836" y="2219884"/>
            <a:ext cx="1806388" cy="457200"/>
          </a:xfrm>
          <a:prstGeom prst="wedgeRectCallout">
            <a:avLst>
              <a:gd name="adj1" fmla="val -259111"/>
              <a:gd name="adj2" fmla="val 7930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Returns a function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15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/>
              <a:t>i</a:t>
            </a:r>
            <a:r>
              <a:rPr lang="en-US" dirty="0" err="1" smtClean="0"/>
              <a:t>temgetter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'Robert', 8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(0)(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 smtClean="0">
                <a:sym typeface="Symbol"/>
              </a:rPr>
              <a:t>  “</a:t>
            </a:r>
            <a:r>
              <a:rPr lang="en-US" sz="2400" dirty="0" smtClean="0"/>
              <a:t>Robert”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(1)(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8</a:t>
            </a:r>
            <a:endParaRPr lang="en-US" sz="2400" dirty="0"/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[('Robert', 8), ('Alice', 9), ('Tina', 7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)]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dirty="0" smtClean="0"/>
              <a:t>Sort </a:t>
            </a:r>
            <a:r>
              <a:rPr lang="en-US" dirty="0"/>
              <a:t>the list by </a:t>
            </a:r>
            <a:r>
              <a:rPr lang="en-US" dirty="0" smtClean="0">
                <a:solidFill>
                  <a:srgbClr val="FF0000"/>
                </a:solidFill>
              </a:rPr>
              <a:t>name</a:t>
            </a:r>
            <a:r>
              <a:rPr lang="en-US" dirty="0" smtClean="0"/>
              <a:t>:</a:t>
            </a:r>
            <a:endParaRPr lang="en-US" dirty="0"/>
          </a:p>
          <a:p>
            <a:pPr marL="400050" lvl="1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Sort the list by </a:t>
            </a:r>
            <a:r>
              <a:rPr lang="en-US" dirty="0">
                <a:solidFill>
                  <a:srgbClr val="FF0000"/>
                </a:solidFill>
              </a:rPr>
              <a:t>score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804212" y="1219200"/>
            <a:ext cx="2209800" cy="914400"/>
          </a:xfrm>
          <a:prstGeom prst="wedgeRectCallout">
            <a:avLst>
              <a:gd name="adj1" fmla="val -92852"/>
              <a:gd name="adj2" fmla="val 1165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Another way to import, allows you to can call </a:t>
            </a:r>
            <a:r>
              <a:rPr lang="en-US" sz="1600" dirty="0" err="1" smtClean="0">
                <a:solidFill>
                  <a:schemeClr val="tx1"/>
                </a:solidFill>
              </a:rPr>
              <a:t>itemgetter</a:t>
            </a:r>
            <a:r>
              <a:rPr lang="en-US" sz="1600" dirty="0" smtClean="0">
                <a:solidFill>
                  <a:schemeClr val="tx1"/>
                </a:solidFill>
              </a:rPr>
              <a:t> directly.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16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1568</Words>
  <Application>Microsoft Office PowerPoint</Application>
  <PresentationFormat>On-screen Show (4:3)</PresentationFormat>
  <Paragraphs>289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Sorting</vt:lpstr>
      <vt:lpstr>sorted vs. sort</vt:lpstr>
      <vt:lpstr>Customizing the sort order</vt:lpstr>
      <vt:lpstr>Sort key</vt:lpstr>
      <vt:lpstr>1. Use a sort key to create a new list</vt:lpstr>
      <vt:lpstr>Digression: Lexicographic Order</vt:lpstr>
      <vt:lpstr>2. Use a sort key as the key argument</vt:lpstr>
      <vt:lpstr>itemgetter is a function that returns a function</vt:lpstr>
      <vt:lpstr>Using itemgetter</vt:lpstr>
      <vt:lpstr>Two ways to Import itemgetter</vt:lpstr>
      <vt:lpstr>Sorting based on two criteria</vt:lpstr>
      <vt:lpstr>Sort on most important criteria LAST</vt:lpstr>
      <vt:lpstr>More sorting based on two criteria</vt:lpstr>
      <vt:lpstr>Sorting:  strings vs. numbers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Sorting</dc:title>
  <dc:creator>CSE</dc:creator>
  <cp:lastModifiedBy>CSE</cp:lastModifiedBy>
  <cp:revision>63</cp:revision>
  <cp:lastPrinted>2015-04-17T19:29:02Z</cp:lastPrinted>
  <dcterms:created xsi:type="dcterms:W3CDTF">2012-11-24T16:44:25Z</dcterms:created>
  <dcterms:modified xsi:type="dcterms:W3CDTF">2015-04-17T19:29:04Z</dcterms:modified>
</cp:coreProperties>
</file>