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C937"/>
    <a:srgbClr val="EB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3/11/2016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shington.edu/itconnect/web/publishin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taccesstools.com/htpasswd-generator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stepbook.com/supplements/databases/simpsons.sql" TargetMode="External"/><Relationship Id="rId2" Type="http://schemas.openxmlformats.org/officeDocument/2006/relationships/hyperlink" Target="http://www.washington.edu/itconnect/web/publishing/mysql-installed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ebstepbook.com/supplements/databases/imdb.sql" TargetMode="External"/><Relationship Id="rId5" Type="http://schemas.openxmlformats.org/officeDocument/2006/relationships/hyperlink" Target="http://www.webstepbook.com/supplements/databases/imdb_small.sql" TargetMode="External"/><Relationship Id="rId4" Type="http://schemas.openxmlformats.org/officeDocument/2006/relationships/hyperlink" Target="http://www.webstepbook.com/supplements/databases/world.sq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achefriends.org/en/xampp.html" TargetMode="External"/><Relationship Id="rId2" Type="http://schemas.openxmlformats.org/officeDocument/2006/relationships/hyperlink" Target="http://www.debianadmin.com/ubuntu-lamp-server-installation-with-screenshot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xdebug.org/s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courses.cs.washington.edu/courses/cse154/14sp/lectures/slides/www.google.com/adsense" TargetMode="External"/><Relationship Id="rId13" Type="http://schemas.openxmlformats.org/officeDocument/2006/relationships/image" Target="../media/image18.png"/><Relationship Id="rId3" Type="http://schemas.openxmlformats.org/officeDocument/2006/relationships/hyperlink" Target="http://www.google.com/analytics" TargetMode="External"/><Relationship Id="rId7" Type="http://schemas.openxmlformats.org/officeDocument/2006/relationships/hyperlink" Target="http://webdesign.about.com/cs/metatags/a/aa083099.htm" TargetMode="External"/><Relationship Id="rId12" Type="http://schemas.openxmlformats.org/officeDocument/2006/relationships/image" Target="../media/image17.png"/><Relationship Id="rId2" Type="http://schemas.openxmlformats.org/officeDocument/2006/relationships/hyperlink" Target="http://www.dreamhos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earch_engine_optimization" TargetMode="External"/><Relationship Id="rId11" Type="http://schemas.openxmlformats.org/officeDocument/2006/relationships/image" Target="../media/image16.png"/><Relationship Id="rId5" Type="http://schemas.openxmlformats.org/officeDocument/2006/relationships/hyperlink" Target="http://en.wikipedia.org/wiki/PageRank" TargetMode="External"/><Relationship Id="rId10" Type="http://schemas.openxmlformats.org/officeDocument/2006/relationships/hyperlink" Target="http://www.google.com/webmasters" TargetMode="External"/><Relationship Id="rId4" Type="http://schemas.openxmlformats.org/officeDocument/2006/relationships/image" Target="../media/image15.png"/><Relationship Id="rId9" Type="http://schemas.openxmlformats.org/officeDocument/2006/relationships/hyperlink" Target="http://adwords.google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iveintohtml5.org/video.html" TargetMode="External"/><Relationship Id="rId13" Type="http://schemas.openxmlformats.org/officeDocument/2006/relationships/image" Target="../media/image8.png"/><Relationship Id="rId3" Type="http://schemas.openxmlformats.org/officeDocument/2006/relationships/hyperlink" Target="http://www.w3schools.com/html5/html5_reference.asp" TargetMode="External"/><Relationship Id="rId7" Type="http://schemas.openxmlformats.org/officeDocument/2006/relationships/image" Target="../media/image6.png"/><Relationship Id="rId12" Type="http://schemas.openxmlformats.org/officeDocument/2006/relationships/hyperlink" Target="https://developer.mozilla.org/en/canvas_tutorial" TargetMode="External"/><Relationship Id="rId2" Type="http://schemas.openxmlformats.org/officeDocument/2006/relationships/hyperlink" Target="http://slides.html5rocks.com/#slide16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hyperlink" Target="http://blog.nihilogic.dk/2009/02/html5-canvas-cheat-sheet.html" TargetMode="External"/><Relationship Id="rId5" Type="http://schemas.openxmlformats.org/officeDocument/2006/relationships/image" Target="../media/image4.png"/><Relationship Id="rId10" Type="http://schemas.openxmlformats.org/officeDocument/2006/relationships/hyperlink" Target="http://thinkvitamin.com/dev/html-5-dev/how-to-draw-with-html-5-canvas/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hyperlink" Target="http://diveintohtml5.org/extensibility.html" TargetMode="External"/><Relationship Id="rId7" Type="http://schemas.openxmlformats.org/officeDocument/2006/relationships/hyperlink" Target="http://diveintohtml5.org/geolocation.html" TargetMode="External"/><Relationship Id="rId2" Type="http://schemas.openxmlformats.org/officeDocument/2006/relationships/hyperlink" Target="http://en.wikipedia.org/wiki/Semantic_We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vg" TargetMode="External"/><Relationship Id="rId5" Type="http://schemas.openxmlformats.org/officeDocument/2006/relationships/hyperlink" Target="http://standardssuck.org/aria-in-html5" TargetMode="Externa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slides.html5rocks.com/#slide2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twitter.github.io/bootstrap/" TargetMode="External"/><Relationship Id="rId3" Type="http://schemas.openxmlformats.org/officeDocument/2006/relationships/hyperlink" Target="http://courses.cs.washington.edu/courses/cse154/14sp/lectures/slides/lectureXX-js-validation.shtml" TargetMode="External"/><Relationship Id="rId7" Type="http://schemas.openxmlformats.org/officeDocument/2006/relationships/hyperlink" Target="http://backbonejs.org/" TargetMode="External"/><Relationship Id="rId2" Type="http://schemas.openxmlformats.org/officeDocument/2006/relationships/hyperlink" Target="http://courses.cs.washington.edu/courses/cse154/14sp/lectures/slides/extra-oo-javascript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veloper.yahoo.com/yui/" TargetMode="External"/><Relationship Id="rId11" Type="http://schemas.openxmlformats.org/officeDocument/2006/relationships/image" Target="../media/image14.jpeg"/><Relationship Id="rId5" Type="http://schemas.openxmlformats.org/officeDocument/2006/relationships/hyperlink" Target="http://jquery.com/" TargetMode="External"/><Relationship Id="rId10" Type="http://schemas.openxmlformats.org/officeDocument/2006/relationships/hyperlink" Target="http://nodejs.org/" TargetMode="External"/><Relationship Id="rId4" Type="http://schemas.openxmlformats.org/officeDocument/2006/relationships/hyperlink" Target="http://courses.cs.washington.edu/courses/cse154/14sp/lectures/slides/lectureXX-more-js.shtml" TargetMode="External"/><Relationship Id="rId9" Type="http://schemas.openxmlformats.org/officeDocument/2006/relationships/hyperlink" Target="http://yuilibrary.com/theater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Flash/default.asp" TargetMode="External"/><Relationship Id="rId13" Type="http://schemas.openxmlformats.org/officeDocument/2006/relationships/hyperlink" Target="http://www.dgp.toronto.edu/~mjmcguff/learn/java/" TargetMode="External"/><Relationship Id="rId3" Type="http://schemas.openxmlformats.org/officeDocument/2006/relationships/hyperlink" Target="http://courses.cs.washington.edu/courses/cse154/14sp/lectures/slides/extra-oo-php.shtml" TargetMode="External"/><Relationship Id="rId7" Type="http://schemas.openxmlformats.org/officeDocument/2006/relationships/hyperlink" Target="http://courses.cs.washington.edu/courses/cse154/14sp/lectures/slides/lectureXX-going-live.ppt" TargetMode="External"/><Relationship Id="rId12" Type="http://schemas.openxmlformats.org/officeDocument/2006/relationships/hyperlink" Target="http://java.sun.com/products/servlet/articles/tutorial/" TargetMode="External"/><Relationship Id="rId2" Type="http://schemas.openxmlformats.org/officeDocument/2006/relationships/hyperlink" Target="http://courses.cs.washington.edu/courses/cse154/14sp/lectures/slides/lectureXX-web-design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ebstepbook.com/supplements-2ed.shtml#chapters" TargetMode="External"/><Relationship Id="rId11" Type="http://schemas.openxmlformats.org/officeDocument/2006/relationships/hyperlink" Target="http://www.apl.jhu.edu/~hall/java/Servlet-Tutorial/" TargetMode="External"/><Relationship Id="rId5" Type="http://schemas.openxmlformats.org/officeDocument/2006/relationships/hyperlink" Target="http://cakephp.org/" TargetMode="External"/><Relationship Id="rId10" Type="http://schemas.openxmlformats.org/officeDocument/2006/relationships/hyperlink" Target="http://www.adobe.com/support/flash/tutorial_index.html" TargetMode="External"/><Relationship Id="rId4" Type="http://schemas.openxmlformats.org/officeDocument/2006/relationships/hyperlink" Target="http://framework.zend.com/" TargetMode="External"/><Relationship Id="rId9" Type="http://schemas.openxmlformats.org/officeDocument/2006/relationships/hyperlink" Target="http://www.echoecho.com/flash.htm" TargetMode="External"/><Relationship Id="rId14" Type="http://schemas.openxmlformats.org/officeDocument/2006/relationships/hyperlink" Target="http://java.sun.com/docs/books/tutorial/deployment/applet/index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s.washington.edu/info343/" TargetMode="External"/><Relationship Id="rId7" Type="http://schemas.openxmlformats.org/officeDocument/2006/relationships/hyperlink" Target="http://www.cs.washington.edu/education/courses/cse499/" TargetMode="External"/><Relationship Id="rId2" Type="http://schemas.openxmlformats.org/officeDocument/2006/relationships/hyperlink" Target="http://www.cs.washington.edu/14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.washington.edu/education/courses/cse403/12wi/" TargetMode="External"/><Relationship Id="rId5" Type="http://schemas.openxmlformats.org/officeDocument/2006/relationships/hyperlink" Target="http://courses.washington.edu/info340/" TargetMode="External"/><Relationship Id="rId4" Type="http://schemas.openxmlformats.org/officeDocument/2006/relationships/hyperlink" Target="http://courses.washington.edu/info344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oracleofbacon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27: </a:t>
            </a:r>
            <a:r>
              <a:rPr lang="en-US" dirty="0" smtClean="0"/>
              <a:t>What’s next</a:t>
            </a:r>
            <a:endParaRPr lang="en-US" dirty="0"/>
          </a:p>
        </p:txBody>
      </p:sp>
      <p:pic>
        <p:nvPicPr>
          <p:cNvPr id="1026" name="Picture 2" descr="http://old-classes.design4complexity.com/7702-F13/comics/foxtrot-end%20of%20school%20-%2003053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427" y="2212423"/>
            <a:ext cx="57150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19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your work with </a:t>
            </a:r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76625"/>
            <a:ext cx="1015381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show off your awesome programs to your friends!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put your web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dev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skillz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(and links to your programs) on your resume!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set up your UW web space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your UW web site will be at http://students.washington.edu/YOUR_UWNETID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Suggestion: put this line at the top of your PHP code: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021532"/>
            <a:ext cx="10058400" cy="92333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error_reporting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(E_ALL);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makes UW server show error messages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93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Protecting web </a:t>
            </a:r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737360"/>
            <a:ext cx="10058400" cy="3167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Please don't post your HW solutions on the web unprotected!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(we want to be able to assign some of these programs again)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posting resources with a shared password: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create files named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htaccess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htpasswd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with proper contents and put them in your HW root folder on UW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doesn't require a UW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NetID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 give password to friends / family / employers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07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err="1"/>
              <a:t>htaccess</a:t>
            </a:r>
            <a:r>
              <a:rPr lang="en-US" dirty="0"/>
              <a:t>, </a:t>
            </a:r>
            <a:r>
              <a:rPr lang="en-US" dirty="0" err="1"/>
              <a:t>htpasswd</a:t>
            </a:r>
            <a:r>
              <a:rPr lang="en-US" dirty="0"/>
              <a:t> files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1946797"/>
            <a:ext cx="100584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.htaccess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: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06002" y="2421332"/>
            <a:ext cx="9849678" cy="1200329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AuthUserFile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full/path/to/.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htpasswd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AuthName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"Restricted Access"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AuthType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Basic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require user username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97280" y="3924684"/>
            <a:ext cx="718599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.htpasswd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: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06002" y="4443150"/>
            <a:ext cx="9849678" cy="369332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username:encryptedPassword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97280" y="4727492"/>
            <a:ext cx="9550987" cy="18129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place these files in the top folder of the content you want to protect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htpasswd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 generator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(gives you the text to copy-paste into your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htpasswd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file)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or from *nix terminal: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htpasswd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-c .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htpasswd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username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12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 on </a:t>
            </a:r>
            <a:r>
              <a:rPr lang="en-US" dirty="0" smtClean="0"/>
              <a:t>UW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488425"/>
            <a:ext cx="10058400" cy="461664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How to use MySQL on UW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download our databases: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3"/>
              </a:rPr>
              <a:t>simpsons.sql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4"/>
              </a:rPr>
              <a:t>world.sql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5"/>
              </a:rPr>
              <a:t>imdb_small.sql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6"/>
              </a:rPr>
              <a:t>imdb.sql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importing a database into MySQL from a file: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upload one of the above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sql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files to your UW space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open an SSH terminal window on UW server and type: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mysql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-u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username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-p 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databaseName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&lt; 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filename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.sql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exporting a database from MySQL to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sql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file: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mysqldump -u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username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-p 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databaseName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&gt; 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filename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.sql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67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up your own web </a:t>
            </a:r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18326"/>
            <a:ext cx="100584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why?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test your web apps locally without needing to upload them to Dante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host your own projects from your house and connect to them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other useful services: SSH, VNC, SMB (Samba), CVS, ...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how?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Linux: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Linux (LAMP) server tutorial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Windows: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3"/>
              </a:rPr>
              <a:t>XAMPP server software download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getting the helpful orange PHP error messages: 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4"/>
              </a:rPr>
              <a:t>Xdebug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45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a web site "live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747211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buy your own domain name (e.g.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allisonobourn.com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): 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DreamHost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learn about (stalk) your users with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3"/>
              </a:rPr>
              <a:t>Google Analytics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1266" name="Picture 2" descr="Google Webmaster Tool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088" y="2516652"/>
            <a:ext cx="408622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97280" y="3829968"/>
            <a:ext cx="10058400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improve your page / improve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5"/>
              </a:rPr>
              <a:t>PageRank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6"/>
              </a:rPr>
              <a:t>SEO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7"/>
              </a:rPr>
              <a:t>meta tags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make a few bucks with ads: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8"/>
              </a:rPr>
              <a:t>Google AdSense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get the word out: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9"/>
              </a:rPr>
              <a:t>Google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9"/>
              </a:rPr>
              <a:t>AdWords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10"/>
              </a:rPr>
              <a:t>Webmaster Tools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269" name="Picture 5" descr="words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671" y="4979511"/>
            <a:ext cx="544830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7" descr="PageRank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605" y="2120859"/>
            <a:ext cx="21240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3" name="Picture 9" descr="sens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6855" y="3988910"/>
            <a:ext cx="2028825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51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Congratulations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073462"/>
            <a:ext cx="6096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You now know more than the average web developer. (Really!)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You know an introductory amount about many topics/languages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You're capable of teaching yourself more...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26" name="Picture 2" descr="HTML tatt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305" y="2073462"/>
            <a:ext cx="3000375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69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r>
              <a:rPr lang="en-US" dirty="0"/>
              <a:t>earn more about </a:t>
            </a:r>
            <a:r>
              <a:rPr lang="en-US" dirty="0" smtClean="0">
                <a:hlinkClick r:id="rId2"/>
              </a:rPr>
              <a:t>HTML5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656263"/>
            <a:ext cx="8165990" cy="187451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semantic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3"/>
              </a:rPr>
              <a:t>tags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nav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aside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header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footer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section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aside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  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article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Forms</a:t>
            </a:r>
            <a:r>
              <a:rPr lang="en-US" sz="2400" dirty="0"/>
              <a:t> 2.0: sliders, search bars, color/number/email/</a:t>
            </a:r>
            <a:r>
              <a:rPr lang="en-US" sz="2400" dirty="0" err="1"/>
              <a:t>url</a:t>
            </a:r>
            <a:r>
              <a:rPr lang="en-US" sz="2400" dirty="0"/>
              <a:t>/date/time, placeholders, ... 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3" descr="date/ti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7627" y="1924533"/>
            <a:ext cx="2143125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slid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662" y="3505684"/>
            <a:ext cx="166687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search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000" y="3496159"/>
            <a:ext cx="181927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numb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738" y="3477109"/>
            <a:ext cx="135255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1097280" y="3819844"/>
            <a:ext cx="6380529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audio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8"/>
              </a:rPr>
              <a:t>video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tags for embedding multimedia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1447662" y="4355132"/>
            <a:ext cx="8014390" cy="369332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&lt;video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video.ogv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width="425" height="350"&gt;&lt;/video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060" name="Picture 12" descr="video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5120" y="4177192"/>
            <a:ext cx="2115632" cy="127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1097281" y="4902444"/>
            <a:ext cx="8255442" cy="76944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canvas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tag for drawing 2D shapes in HTML/JS (like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DrawingPanel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(ref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10"/>
              </a:rPr>
              <a:t>1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11"/>
              </a:rPr>
              <a:t>2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12"/>
              </a:rPr>
              <a:t>3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pic>
        <p:nvPicPr>
          <p:cNvPr id="2063" name="Picture 15" descr="canva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488" y="5483558"/>
            <a:ext cx="1590675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95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more about HTML5, </a:t>
            </a: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040739"/>
            <a:ext cx="10601077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semantic web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/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3"/>
              </a:rPr>
              <a:t>microdata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attributes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="..."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itemscope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itemtype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itemprop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pic>
        <p:nvPicPr>
          <p:cNvPr id="3075" name="Picture 3" descr="microdat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114" y="2531261"/>
            <a:ext cx="3619500" cy="60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97280" y="3131337"/>
            <a:ext cx="774854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accessibility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features ("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5"/>
              </a:rPr>
              <a:t>ARIA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")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embedding of rich XML-like formats such as </a:t>
            </a:r>
            <a:r>
              <a:rPr lang="en-US" sz="2200" b="1" dirty="0">
                <a:solidFill>
                  <a:srgbClr val="335177"/>
                </a:solidFill>
                <a:latin typeface="Calibri" panose="020F0502020204030204" pitchFamily="34" charset="0"/>
                <a:hlinkClick r:id="rId6"/>
              </a:rPr>
              <a:t>SVG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vector graphics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other stuff: offline apps, 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7"/>
              </a:rPr>
              <a:t>geolocation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 cross-document messaging, MIME type registration, history management, ...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3077" name="Picture 5" descr="SV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555" y="3309514"/>
            <a:ext cx="1762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68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r>
              <a:rPr lang="en-US" dirty="0"/>
              <a:t>earn more about </a:t>
            </a:r>
            <a:r>
              <a:rPr lang="en-US" dirty="0" smtClean="0">
                <a:hlinkClick r:id="rId2"/>
              </a:rPr>
              <a:t>CSS3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904734"/>
            <a:ext cx="10058400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new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selectors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nth-child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inline-block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:not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ability to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embed fonts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in a page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(yay)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easy built-in support for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multi-column layouts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9" name="Picture 3" descr="multi-column layou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005" y="3003718"/>
            <a:ext cx="9632950" cy="527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76517" y="3625359"/>
            <a:ext cx="6738486" cy="24285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transparency/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opacity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color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gradients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shadows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animations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 transitions (like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Scriptaculous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affine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transformations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(scaling, rotation, perspective) 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4101" name="Picture 5" descr="color gradie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479" y="3982822"/>
            <a:ext cx="11430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transformation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379" y="5395036"/>
            <a:ext cx="16002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079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more about </a:t>
            </a:r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95206"/>
            <a:ext cx="772866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JavaScript objects/OOP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;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3"/>
              </a:rPr>
              <a:t>JS form validation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;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4"/>
              </a:rPr>
              <a:t>more JS syntax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JS libraries such as 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5"/>
              </a:rPr>
              <a:t>jQuery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or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6"/>
              </a:rPr>
              <a:t>Yahoo! UI (YUI)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JS site frameworks such as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7"/>
              </a:rPr>
              <a:t>Backbone.js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or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8"/>
              </a:rPr>
              <a:t>Twitter Bootstrap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9"/>
              </a:rPr>
              <a:t>Yahoo! web developer videos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featuring Douglas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Crockford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JS on the server, such as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10"/>
              </a:rPr>
              <a:t>Node.js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5122" name="Picture 2" descr="Douglas Crockford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230" y="1995763"/>
            <a:ext cx="1695450" cy="141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29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more about other </a:t>
            </a:r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97151"/>
            <a:ext cx="100584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Web design and usability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3"/>
              </a:rPr>
              <a:t>PHP objects/OOP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PHP web frameworks such as 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4"/>
              </a:rPr>
              <a:t>Zend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5"/>
              </a:rPr>
              <a:t>CakePHP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6"/>
              </a:rPr>
              <a:t>Supplemental book chapters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on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7"/>
              </a:rPr>
              <a:t>Taking a web site "live"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 Database Design, IE Hacks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Macromedia Flash: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8"/>
              </a:rPr>
              <a:t>tutorial 1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9"/>
              </a:rPr>
              <a:t>tutorial 2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10"/>
              </a:rPr>
              <a:t>tutorial 3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server-side web programming in Java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JSP / servlets (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11"/>
              </a:rPr>
              <a:t>#1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12"/>
              </a:rPr>
              <a:t>#2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), applets (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13"/>
              </a:rPr>
              <a:t>#1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14"/>
              </a:rPr>
              <a:t>#2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02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Courses to </a:t>
            </a:r>
            <a:r>
              <a:rPr lang="en-US" dirty="0" smtClean="0"/>
              <a:t>take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57394"/>
            <a:ext cx="1049174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CSE 143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- learn more about structuring data and algorithms (if you haven't taken it yet!)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INFO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3"/>
              </a:rPr>
              <a:t>343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/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4"/>
              </a:rPr>
              <a:t>344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/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5"/>
              </a:rPr>
              <a:t>340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- web design, web tools/development, databases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ENTRE 475/476 - business aspects of web development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6"/>
              </a:rPr>
              <a:t>CSE 403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- software engineering (large software projects)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u="sng" dirty="0">
                <a:solidFill>
                  <a:srgbClr val="92D050"/>
                </a:solidFill>
                <a:latin typeface="Calibri" panose="020F0502020204030204" pitchFamily="34" charset="0"/>
              </a:rPr>
              <a:t>CSE </a:t>
            </a:r>
            <a:r>
              <a:rPr lang="en-US" sz="2200" u="sng" dirty="0" smtClean="0">
                <a:solidFill>
                  <a:srgbClr val="92D050"/>
                </a:solidFill>
                <a:latin typeface="Calibri" panose="020F0502020204030204" pitchFamily="34" charset="0"/>
              </a:rPr>
              <a:t>452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- distributed systems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7"/>
              </a:rPr>
              <a:t>CSE 498/499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- senior capstones and project courses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60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past homework </a:t>
            </a:r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74035" y="1452666"/>
            <a:ext cx="10073373" cy="542933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come up with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your own web project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build it (anything!)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create a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personal web site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with info about you, your resume, etc.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try writing extensions to the assignments from this course: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HW1-3: Pick other web sites and try to mimic them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HW4: implement persistent dating data, uploading of images, a login system, cookies/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localStorage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HW5: add use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Scriptaculous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jQuery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to add effects; save to-do items using Ajax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HW6: implement the real 6 degrees of Kevin Bacon as seen at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oracleofbacon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HW7: write code to read/write ASCII art to the server using Ajax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HW8: use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Scriptaculous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jQuery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to add effects and animate the tiles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HW9: write the PHP that reads data from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OpenWeatherMap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 feeds XML/JSON to a client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make your assignments compatible w/ IE, Opera, Safari, etc.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go back and look at the "extra session" notes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8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1456</TotalTime>
  <Words>321</Words>
  <Application>Microsoft Office PowerPoint</Application>
  <PresentationFormat>Widescreen</PresentationFormat>
  <Paragraphs>113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Consolas</vt:lpstr>
      <vt:lpstr>Courier New</vt:lpstr>
      <vt:lpstr>Helvetica</vt:lpstr>
      <vt:lpstr>Retrospect</vt:lpstr>
      <vt:lpstr>CSE 154</vt:lpstr>
      <vt:lpstr>Congratulations!</vt:lpstr>
      <vt:lpstr>Learn more about HTML5</vt:lpstr>
      <vt:lpstr>Learn more about HTML5, continued</vt:lpstr>
      <vt:lpstr>Learn more about CSS3</vt:lpstr>
      <vt:lpstr>Learn more about JavaScript</vt:lpstr>
      <vt:lpstr>Learn more about other topics</vt:lpstr>
      <vt:lpstr>Courses to take</vt:lpstr>
      <vt:lpstr>Revisiting past homework assignments</vt:lpstr>
      <vt:lpstr>Sharing your work with others</vt:lpstr>
      <vt:lpstr>Protecting web resources</vt:lpstr>
      <vt:lpstr>Example htaccess, htpasswd files</vt:lpstr>
      <vt:lpstr>MySQL on UW</vt:lpstr>
      <vt:lpstr>Setting up your own web server</vt:lpstr>
      <vt:lpstr>Taking a web site "live"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13</cp:revision>
  <dcterms:created xsi:type="dcterms:W3CDTF">2014-11-14T01:53:43Z</dcterms:created>
  <dcterms:modified xsi:type="dcterms:W3CDTF">2016-03-11T19:50:39Z</dcterms:modified>
</cp:coreProperties>
</file>