
<file path=[Content_Types].xml><?xml version="1.0" encoding="utf-8"?>
<Types xmlns="http://schemas.openxmlformats.org/package/2006/content-types">
  <Default Extension="png" ContentType="image/png"/>
  <Default Extension="bin" ContentType="application/vnd.ms-office.activeX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activeX/activeX1.xml" ContentType="application/vnd.ms-office.activeX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7F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21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activeX/_rels/activeX1.xml.rels><?xml version="1.0" encoding="UTF-8" standalone="yes"?>
<Relationships xmlns="http://schemas.openxmlformats.org/package/2006/relationships"><Relationship Id="rId1" Type="http://schemas.microsoft.com/office/2006/relationships/activeXControlBinary" Target="activeX1.bin"/></Relationships>
</file>

<file path=ppt/activeX/activeX1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3/7/2016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3/7/2016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3/7/2016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CEF3B-A037-46D0-B02C-1428F07E9383}" type="datetimeFigureOut">
              <a:rPr lang="en-US" dirty="0"/>
              <a:t>3/7/2016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482DC-2269-4F26-9D2A-7E44B1A4CD8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3/7/2016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3/7/2016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3/7/2016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3/7/2016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pPr/>
              <a:t>3/7/2016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96DFF08F-DC6B-4601-B491-B0F83F6DD2DA}" type="datetimeFigureOut">
              <a:rPr lang="en-US" dirty="0"/>
              <a:pPr/>
              <a:t>3/7/2016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3/7/2016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3/7/2016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hyperlink" Target="http://codebutler.com/firesheep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hyperlink" Target="https://webster.cs.washington.edu/stepp/security/8ball/8ball.html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hp.net/htmlspecialchars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hyperlink" Target="https://webster.cs.washington.edu/stepp/security/buyagrade/buyagrade.html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hyperlink" Target="https://webster.cs.washington.edu/stepp/security/simpsons/start.php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control" Target="../activeX/activeX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3.wmf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://php.net/manual/en/pdo.quote.php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codebutler.com/firesheep" TargetMode="External"/><Relationship Id="rId3" Type="http://schemas.openxmlformats.org/officeDocument/2006/relationships/hyperlink" Target="https://addons.mozilla.org/en-US/firefox/addon/web-developer/" TargetMode="External"/><Relationship Id="rId7" Type="http://schemas.openxmlformats.org/officeDocument/2006/relationships/hyperlink" Target="http://www.etherdetect.com/" TargetMode="External"/><Relationship Id="rId2" Type="http://schemas.openxmlformats.org/officeDocument/2006/relationships/hyperlink" Target="http://getfirebug.com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wireshark.org/" TargetMode="External"/><Relationship Id="rId5" Type="http://schemas.openxmlformats.org/officeDocument/2006/relationships/hyperlink" Target="http://nmap.org/" TargetMode="External"/><Relationship Id="rId4" Type="http://schemas.openxmlformats.org/officeDocument/2006/relationships/hyperlink" Target="http://en.wikipedia.org/wiki/Port_scanner" TargetMode="External"/><Relationship Id="rId9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http://en.wikipedia.org/wiki/HTTP_Secure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CSE 154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Lecture </a:t>
            </a:r>
            <a:r>
              <a:rPr lang="en-US" dirty="0" smtClean="0"/>
              <a:t>25: </a:t>
            </a:r>
            <a:r>
              <a:rPr lang="en-US" dirty="0" smtClean="0"/>
              <a:t>web security</a:t>
            </a:r>
            <a:endParaRPr lang="en-US" dirty="0"/>
          </a:p>
        </p:txBody>
      </p:sp>
      <p:pic>
        <p:nvPicPr>
          <p:cNvPr id="15362" name="Picture 2" descr="http://agilewebstrategy.files.wordpress.com/2014/01/not-invented-here-web-security-comic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31344" y="2107096"/>
            <a:ext cx="5915741" cy="21304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1358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Session </a:t>
            </a:r>
            <a:r>
              <a:rPr lang="en-US" dirty="0" smtClean="0"/>
              <a:t>hijacking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60144"/>
          </a:xfrm>
        </p:spPr>
        <p:txBody>
          <a:bodyPr/>
          <a:lstStyle/>
          <a:p>
            <a:pPr algn="ctr"/>
            <a:r>
              <a:rPr lang="en-US" i="1" dirty="0"/>
              <a:t>when the attacker gets a hold of your session ID and masquerades as you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097280" y="2266122"/>
            <a:ext cx="7182016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exploit sites that use HTTPS for only the initial login: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HTTPS: browser → server (POST </a:t>
            </a:r>
            <a:r>
              <a:rPr lang="en-US" sz="2200" dirty="0" err="1">
                <a:solidFill>
                  <a:srgbClr val="000000"/>
                </a:solidFill>
                <a:latin typeface="Calibri" panose="020F0502020204030204" pitchFamily="34" charset="0"/>
              </a:rPr>
              <a:t>login.php</a:t>
            </a: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HTTPS: browser ← server (</a:t>
            </a:r>
            <a:r>
              <a:rPr lang="en-US" sz="2200" dirty="0" err="1">
                <a:solidFill>
                  <a:srgbClr val="000000"/>
                </a:solidFill>
                <a:latin typeface="Calibri" panose="020F0502020204030204" pitchFamily="34" charset="0"/>
              </a:rPr>
              <a:t>login.php</a:t>
            </a: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 + </a:t>
            </a:r>
            <a:r>
              <a:rPr lang="en-US" sz="2200" b="1" dirty="0">
                <a:solidFill>
                  <a:srgbClr val="000000"/>
                </a:solidFill>
                <a:latin typeface="Calibri" panose="020F0502020204030204" pitchFamily="34" charset="0"/>
              </a:rPr>
              <a:t>PHPSESSID cookie</a:t>
            </a: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200" b="1" i="1" dirty="0">
                <a:solidFill>
                  <a:srgbClr val="CC0000"/>
                </a:solidFill>
                <a:latin typeface="Calibri" panose="020F0502020204030204" pitchFamily="34" charset="0"/>
              </a:rPr>
              <a:t>HTTP</a:t>
            </a: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: browser → server (GET </a:t>
            </a:r>
            <a:r>
              <a:rPr lang="en-US" sz="2200" dirty="0" err="1">
                <a:solidFill>
                  <a:srgbClr val="000000"/>
                </a:solidFill>
                <a:latin typeface="Calibri" panose="020F0502020204030204" pitchFamily="34" charset="0"/>
              </a:rPr>
              <a:t>whatever.php</a:t>
            </a: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 + </a:t>
            </a:r>
            <a:r>
              <a:rPr lang="en-US" sz="2200" b="1" i="1" dirty="0">
                <a:solidFill>
                  <a:srgbClr val="CC0000"/>
                </a:solidFill>
                <a:latin typeface="Calibri" panose="020F0502020204030204" pitchFamily="34" charset="0"/>
              </a:rPr>
              <a:t>PHPSESSID cookie</a:t>
            </a: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200" b="1" i="1" dirty="0">
                <a:solidFill>
                  <a:srgbClr val="CC0000"/>
                </a:solidFill>
                <a:latin typeface="Calibri" panose="020F0502020204030204" pitchFamily="34" charset="0"/>
              </a:rPr>
              <a:t>HTTP</a:t>
            </a: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: browser ← server (</a:t>
            </a:r>
            <a:r>
              <a:rPr lang="en-US" sz="2200" dirty="0" err="1">
                <a:solidFill>
                  <a:srgbClr val="000000"/>
                </a:solidFill>
                <a:latin typeface="Calibri" panose="020F0502020204030204" pitchFamily="34" charset="0"/>
              </a:rPr>
              <a:t>whatever.php</a:t>
            </a: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 + </a:t>
            </a:r>
            <a:r>
              <a:rPr lang="en-US" sz="2200" b="1" i="1" dirty="0">
                <a:solidFill>
                  <a:srgbClr val="CC0000"/>
                </a:solidFill>
                <a:latin typeface="Calibri" panose="020F0502020204030204" pitchFamily="34" charset="0"/>
              </a:rPr>
              <a:t>PHPSESSID cookie</a:t>
            </a: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attacker can listen to the network, get your session ID cookie, and make requests to the same server with that same session ID cookie to masquerade as you!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example: </a:t>
            </a:r>
            <a:r>
              <a:rPr lang="en-US" sz="2200" dirty="0" err="1">
                <a:solidFill>
                  <a:srgbClr val="335177"/>
                </a:solidFill>
                <a:latin typeface="Calibri" panose="020F0502020204030204" pitchFamily="34" charset="0"/>
                <a:hlinkClick r:id="rId2"/>
              </a:rPr>
              <a:t>Firesheep</a:t>
            </a:r>
            <a:endParaRPr lang="en-US" sz="220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  <p:pic>
        <p:nvPicPr>
          <p:cNvPr id="8194" name="Picture 2" descr="firesheep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12480" y="2315817"/>
            <a:ext cx="2743200" cy="22193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26920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HTML </a:t>
            </a:r>
            <a:r>
              <a:rPr lang="en-US" dirty="0" smtClean="0"/>
              <a:t>injection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80023"/>
          </a:xfrm>
        </p:spPr>
        <p:txBody>
          <a:bodyPr/>
          <a:lstStyle/>
          <a:p>
            <a:pPr algn="ctr"/>
            <a:r>
              <a:rPr lang="en-US" i="1" dirty="0"/>
              <a:t>a flaw where a user is able to inject arbitrary HTML content into your page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097279" y="2325757"/>
            <a:ext cx="6645303" cy="2092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This flaw often exists when a page accepts user input and inserts it bare into the page.</a:t>
            </a: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example: magic 8-ball (</a:t>
            </a:r>
            <a:r>
              <a:rPr lang="en-US" sz="2200" dirty="0">
                <a:solidFill>
                  <a:srgbClr val="335177"/>
                </a:solidFill>
                <a:latin typeface="Calibri" panose="020F0502020204030204" pitchFamily="34" charset="0"/>
                <a:hlinkClick r:id="rId2"/>
              </a:rPr>
              <a:t>8ball.html</a:t>
            </a: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)</a:t>
            </a: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What kinds of silly or malicious content can we inject into the page? Why is this bad?</a:t>
            </a:r>
            <a:endParaRPr lang="en-US" sz="220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  <p:pic>
        <p:nvPicPr>
          <p:cNvPr id="9218" name="Picture 2" descr="8-bal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2955" y="2610806"/>
            <a:ext cx="2752725" cy="3009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55719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Injecting HTML </a:t>
            </a:r>
            <a:r>
              <a:rPr lang="en-US" dirty="0" smtClean="0"/>
              <a:t>content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390570"/>
          </a:xfrm>
          <a:solidFill>
            <a:srgbClr val="E7F6FF"/>
          </a:solidFill>
          <a:ln w="19050">
            <a:solidFill>
              <a:schemeClr val="tx1"/>
            </a:solidFill>
          </a:ln>
        </p:spPr>
        <p:txBody>
          <a:bodyPr/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8ball.php?question=</a:t>
            </a:r>
            <a:r>
              <a:rPr lang="en-US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em</a:t>
            </a:r>
            <a:r>
              <a:rPr lang="en-US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r>
              <a:rPr lang="en-US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lololol</a:t>
            </a:r>
            <a:r>
              <a:rPr lang="en-US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&lt;/</a:t>
            </a:r>
            <a:r>
              <a:rPr lang="en-US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em</a:t>
            </a:r>
            <a:r>
              <a:rPr lang="en-US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</p:txBody>
      </p:sp>
      <p:sp>
        <p:nvSpPr>
          <p:cNvPr id="4" name="Rectangle 3"/>
          <p:cNvSpPr/>
          <p:nvPr/>
        </p:nvSpPr>
        <p:spPr>
          <a:xfrm>
            <a:off x="1097280" y="2344678"/>
            <a:ext cx="6096000" cy="3816429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injected content can lead to: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annoyance / confusion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damage to data on the server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exposure of private data on the server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financial gain/loss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end of the human race as we know it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why is HTML injection bad? It allows others to: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disrupt the flow/layout of your site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put words into your mouth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possibly run malicious code on your users' computers</a:t>
            </a:r>
            <a:endParaRPr lang="en-US" sz="220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0384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Cross-site scripting (XSS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89962"/>
          </a:xfrm>
        </p:spPr>
        <p:txBody>
          <a:bodyPr/>
          <a:lstStyle/>
          <a:p>
            <a:pPr algn="ctr"/>
            <a:r>
              <a:rPr lang="en-US" i="1" dirty="0"/>
              <a:t>a flaw where a user is able to inject and execute arbitrary JavaScript code in your page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097279" y="2444070"/>
            <a:ext cx="10372477" cy="369332"/>
          </a:xfrm>
          <a:prstGeom prst="rect">
            <a:avLst/>
          </a:prstGeom>
          <a:solidFill>
            <a:srgbClr val="E7F6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8ball.php?question=</a:t>
            </a:r>
            <a:r>
              <a:rPr lang="en-US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&lt;script type='text/</a:t>
            </a:r>
            <a:r>
              <a:rPr lang="en-US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javascript</a:t>
            </a:r>
            <a:r>
              <a:rPr lang="en-US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'&gt;alert('</a:t>
            </a:r>
            <a:r>
              <a:rPr lang="en-US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pwned</a:t>
            </a:r>
            <a:r>
              <a:rPr lang="en-US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');&lt;/script&gt;</a:t>
            </a: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097278" y="2459718"/>
            <a:ext cx="10058401" cy="4398282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79350" tIns="0" rIns="0" bIns="119025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JavaScript is often able to be injected because of a previous HTML injection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Try submitting this as the 8-ball's question in Firefox:</a:t>
            </a: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&lt;script type="text/</a:t>
            </a:r>
            <a:r>
              <a:rPr kumimoji="0" lang="en-US" sz="10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javascript</a:t>
            </a: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" </a:t>
            </a:r>
            <a:r>
              <a:rPr kumimoji="0" lang="en-US" sz="10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src</a:t>
            </a: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="http://panzi.github.com/Browser-Ponies/basecfg.js" id="browser-ponies-</a:t>
            </a:r>
            <a:r>
              <a:rPr kumimoji="0" lang="en-US" sz="10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config</a:t>
            </a: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"&gt;&lt;/script&gt;&lt;script type="text/</a:t>
            </a:r>
            <a:r>
              <a:rPr kumimoji="0" lang="en-US" sz="10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javascript</a:t>
            </a: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" </a:t>
            </a:r>
            <a:r>
              <a:rPr kumimoji="0" lang="en-US" sz="10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src</a:t>
            </a: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="http://panzi.github.com/Browser-Ponies/browserponies.js" id="browser-ponies-script"&gt;&lt;/script&gt;&lt;script type="text/</a:t>
            </a:r>
            <a:r>
              <a:rPr kumimoji="0" lang="en-US" sz="10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javascript</a:t>
            </a: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"&gt;/* &lt;![CDATA[ */ (function (</a:t>
            </a:r>
            <a:r>
              <a:rPr kumimoji="0" lang="en-US" sz="10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cfg</a:t>
            </a: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) {</a:t>
            </a:r>
            <a:r>
              <a:rPr kumimoji="0" lang="en-US" sz="10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BrowserPonies.setBaseUrl</a:t>
            </a: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kumimoji="0" lang="en-US" sz="10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cfg.baseurl</a:t>
            </a: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  <a:r>
              <a:rPr kumimoji="0" lang="en-US" sz="10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BrowserPonies.loadConfig</a:t>
            </a: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kumimoji="0" lang="en-US" sz="10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BrowserPoniesBaseConfig</a:t>
            </a: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  <a:r>
              <a:rPr kumimoji="0" lang="en-US" sz="10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BrowserPonies.loadConfig</a:t>
            </a: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kumimoji="0" lang="en-US" sz="10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cfg</a:t>
            </a: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);})({"</a:t>
            </a:r>
            <a:r>
              <a:rPr kumimoji="0" lang="en-US" sz="10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baseurl</a:t>
            </a: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":"http://panzi.github.com/Browser-Ponies/","fadeDuration":500,"volume":1,"fps":25,"speed":3,"audioEnabled":false,"showFps":false,"showLoadProgress":true,"speakProbability":0.1,"spawn":{"applejack":1,"fluttershy":1,"pinkie pie":1,"rainbow dash":1,"rarity":1,"twilight sparkle":1},"</a:t>
            </a:r>
            <a:r>
              <a:rPr kumimoji="0" lang="en-US" sz="10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autostart</a:t>
            </a: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":true}); /* ]]&gt; */&lt;/script&gt;</a:t>
            </a: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injected script code can:</a:t>
            </a: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masquerade as the original page and trick the user into entering sensitive data</a:t>
            </a: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steal the user's cookies</a:t>
            </a: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masquerade as the user and submit data on their behalf (submit forms, click buttons, etc.)</a:t>
            </a: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...</a:t>
            </a:r>
          </a:p>
        </p:txBody>
      </p:sp>
    </p:spTree>
    <p:extLst>
      <p:ext uri="{BB962C8B-B14F-4D97-AF65-F5344CB8AC3E}">
        <p14:creationId xmlns:p14="http://schemas.microsoft.com/office/powerpoint/2010/main" val="2308761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Securing against HTML injection / </a:t>
            </a:r>
            <a:r>
              <a:rPr lang="en-US" dirty="0" smtClean="0"/>
              <a:t>XSS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097280" y="1934962"/>
            <a:ext cx="10173694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one idea: disallow harmful characters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HTML injection is impossible without &lt; &gt;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can strip those characters from input, or reject the entire request if they are present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another idea: allow them, but </a:t>
            </a:r>
            <a:r>
              <a:rPr lang="en-US" sz="2200" b="1" dirty="0">
                <a:solidFill>
                  <a:srgbClr val="000000"/>
                </a:solidFill>
                <a:latin typeface="Calibri" panose="020F0502020204030204" pitchFamily="34" charset="0"/>
              </a:rPr>
              <a:t>escape</a:t>
            </a: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 them</a:t>
            </a:r>
            <a:endParaRPr lang="en-US" sz="220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1962594"/>
              </p:ext>
            </p:extLst>
          </p:nvPr>
        </p:nvGraphicFramePr>
        <p:xfrm>
          <a:off x="2295939" y="3933604"/>
          <a:ext cx="7766120" cy="386080"/>
        </p:xfrm>
        <a:graphic>
          <a:graphicData uri="http://schemas.openxmlformats.org/drawingml/2006/table">
            <a:tbl>
              <a:tblPr/>
              <a:tblGrid>
                <a:gridCol w="2156792"/>
                <a:gridCol w="5609328"/>
              </a:tblGrid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sz="2200" dirty="0" err="1">
                          <a:solidFill>
                            <a:srgbClr val="335177"/>
                          </a:solidFill>
                          <a:effectLst/>
                          <a:hlinkClick r:id="rId2"/>
                        </a:rPr>
                        <a:t>htmlspecialchars</a:t>
                      </a:r>
                      <a:endParaRPr lang="en-US" sz="2200" dirty="0">
                        <a:effectLst/>
                      </a:endParaRP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200" dirty="0">
                          <a:effectLst/>
                        </a:rPr>
                        <a:t>returns an HTML-escaped version of a string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1097280" y="4686804"/>
            <a:ext cx="10173694" cy="646331"/>
          </a:xfrm>
          <a:prstGeom prst="rect">
            <a:avLst/>
          </a:prstGeom>
          <a:solidFill>
            <a:srgbClr val="E7F6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$text = "&lt;p&gt;hi 2 u &amp; me&lt;/p&gt;";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$text = </a:t>
            </a:r>
            <a:r>
              <a:rPr lang="en-US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htmlspecialchars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($text);   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"&amp;</a:t>
            </a:r>
            <a:r>
              <a:rPr lang="en-US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lt;p&amp;gt;hi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2 u &amp;amp; </a:t>
            </a:r>
            <a:r>
              <a:rPr lang="en-US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me&amp;lt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;/</a:t>
            </a:r>
            <a:r>
              <a:rPr lang="en-US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p&amp;gt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;"</a:t>
            </a:r>
          </a:p>
        </p:txBody>
      </p:sp>
    </p:spTree>
    <p:extLst>
      <p:ext uri="{BB962C8B-B14F-4D97-AF65-F5344CB8AC3E}">
        <p14:creationId xmlns:p14="http://schemas.microsoft.com/office/powerpoint/2010/main" val="1103346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Another XSS </a:t>
            </a:r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097280" y="1995246"/>
            <a:ext cx="6096000" cy="3262432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example: Lab 4, Buy-a-Grade (</a:t>
            </a:r>
            <a:r>
              <a:rPr lang="en-US" sz="2200" dirty="0">
                <a:solidFill>
                  <a:srgbClr val="335177"/>
                </a:solidFill>
                <a:latin typeface="Calibri" panose="020F0502020204030204" pitchFamily="34" charset="0"/>
                <a:hlinkClick r:id="rId2"/>
              </a:rPr>
              <a:t>buyagrade.html</a:t>
            </a: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)</a:t>
            </a: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Recall that the user submits his name, section, and credit card number to the server, which are then displayed on the page.</a:t>
            </a: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How can we inject HTML/JavaScript into the page? Be creative...</a:t>
            </a: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What could we do to steal the user's sensitive information?</a:t>
            </a:r>
            <a:endParaRPr lang="en-US" sz="220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  <p:pic>
        <p:nvPicPr>
          <p:cNvPr id="12290" name="Picture 2" descr="Buy-a-Grad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4280" y="1995246"/>
            <a:ext cx="3581400" cy="3581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988871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SQL </a:t>
            </a:r>
            <a:r>
              <a:rPr lang="en-US" dirty="0" smtClean="0"/>
              <a:t>injection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509840"/>
          </a:xfrm>
        </p:spPr>
        <p:txBody>
          <a:bodyPr/>
          <a:lstStyle/>
          <a:p>
            <a:pPr algn="ctr"/>
            <a:r>
              <a:rPr lang="en-US" i="1" dirty="0"/>
              <a:t>a flaw where the user is able to inject arbitrary SQL into your query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097280" y="2463948"/>
            <a:ext cx="6096000" cy="2092881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This flaw often exists when a page accepts user input and inserts it bare into the query.</a:t>
            </a:r>
          </a:p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example: </a:t>
            </a:r>
            <a:r>
              <a:rPr lang="en-US" sz="2200" dirty="0" err="1">
                <a:solidFill>
                  <a:srgbClr val="000000"/>
                </a:solidFill>
                <a:latin typeface="Calibri" panose="020F0502020204030204" pitchFamily="34" charset="0"/>
              </a:rPr>
              <a:t>simpsons</a:t>
            </a: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 grade lookup (</a:t>
            </a:r>
            <a:r>
              <a:rPr lang="en-US" sz="2200" dirty="0" err="1">
                <a:solidFill>
                  <a:srgbClr val="335177"/>
                </a:solidFill>
                <a:latin typeface="Calibri" panose="020F0502020204030204" pitchFamily="34" charset="0"/>
                <a:hlinkClick r:id="rId2"/>
              </a:rPr>
              <a:t>start.php</a:t>
            </a: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)</a:t>
            </a:r>
          </a:p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What kinds of SQL can we inject into the query? Why is this bad?</a:t>
            </a:r>
            <a:endParaRPr lang="en-US" sz="220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  <p:pic>
        <p:nvPicPr>
          <p:cNvPr id="13314" name="Picture 2" descr="grade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9980" y="2566104"/>
            <a:ext cx="3695700" cy="1990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64745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SQL injection </a:t>
            </a:r>
            <a:r>
              <a:rPr lang="en-US" dirty="0" smtClean="0"/>
              <a:t>attack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097280" y="1932368"/>
            <a:ext cx="4962449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The query in the Simpsons PHP code is:</a:t>
            </a:r>
            <a:endParaRPr lang="en-US" sz="2200" dirty="0"/>
          </a:p>
        </p:txBody>
      </p:sp>
      <p:sp>
        <p:nvSpPr>
          <p:cNvPr id="5" name="Rectangle 4"/>
          <p:cNvSpPr/>
          <p:nvPr/>
        </p:nvSpPr>
        <p:spPr>
          <a:xfrm>
            <a:off x="1507434" y="2450500"/>
            <a:ext cx="9648245" cy="646331"/>
          </a:xfrm>
          <a:prstGeom prst="rect">
            <a:avLst/>
          </a:prstGeom>
          <a:solidFill>
            <a:srgbClr val="E7F6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$query = "SELECT * FROM students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WHERE username = '$username' AND password = '$password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'";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SQL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097279" y="3344374"/>
            <a:ext cx="10058399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Are there malicious values for the user name and password that we could enter?</a:t>
            </a:r>
            <a:endParaRPr lang="en-US" sz="220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1097279" y="3628088"/>
            <a:ext cx="10058399" cy="21515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79350" tIns="0" rIns="0" bIns="119025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Password: </a:t>
            </a: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rgbClr val="770022"/>
              </a:solidFill>
              <a:effectLst/>
              <a:latin typeface="Calibri" panose="020F050202020403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770022"/>
                </a:solidFill>
                <a:effectLst/>
                <a:latin typeface="Calibri" panose="020F0502020204030204" pitchFamily="34" charset="0"/>
              </a:rPr>
              <a:t>This causes the query to be executed as: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$query = "SELECT * FROM students WHERE username = '$username' AND password = '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66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' OR '1'='1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'"; </a:t>
            </a: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rgbClr val="770022"/>
              </a:solidFill>
              <a:effectLst/>
              <a:latin typeface="Calibri" panose="020F0502020204030204" pitchFamily="34" charset="0"/>
            </a:endParaRP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770022"/>
                </a:solidFill>
                <a:effectLst/>
                <a:latin typeface="Calibri" panose="020F0502020204030204" pitchFamily="34" charset="0"/>
              </a:rPr>
              <a:t>What will the above query return? Why is this bad?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controls>
      <mc:AlternateContent xmlns:mc="http://schemas.openxmlformats.org/markup-compatibility/2006">
        <mc:Choice xmlns:v="urn:schemas-microsoft-com:vml" Requires="v">
          <p:control spid="14353" name="HTMLText1" r:id="rId2" imgW="1104840" imgH="311040"/>
        </mc:Choice>
        <mc:Fallback>
          <p:control name="HTMLText1" r:id="rId2" imgW="1104840" imgH="311040">
            <p:pic>
              <p:nvPicPr>
                <p:cNvPr id="11" name="HTMLText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4"/>
                <a:srcRect/>
                <a:stretch>
                  <a:fillRect/>
                </a:stretch>
              </p:blipFill>
              <p:spPr bwMode="auto">
                <a:xfrm>
                  <a:off x="2792894" y="4022803"/>
                  <a:ext cx="1103245" cy="310658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  <p:extLst>
      <p:ext uri="{BB962C8B-B14F-4D97-AF65-F5344CB8AC3E}">
        <p14:creationId xmlns:p14="http://schemas.microsoft.com/office/powerpoint/2010/main" val="1781641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Too true</a:t>
            </a:r>
            <a:r>
              <a:rPr lang="en-US" dirty="0" smtClean="0"/>
              <a:t>...</a:t>
            </a:r>
            <a:endParaRPr lang="en-US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097280" y="3868531"/>
            <a:ext cx="9444933" cy="2828621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79350" tIns="0" rIns="0" bIns="119025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injected SQL can:</a:t>
            </a: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change the query to output others' data (revealing private information)</a:t>
            </a: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insert a query to modify existing data (increase bank account balance)</a:t>
            </a: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delete existing data (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; DROP TABLE students; --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)</a:t>
            </a: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bloat the query to slow down the server (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JOIN a JOIN b JOIN c ...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)</a:t>
            </a: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...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5363" name="Picture 3" descr="bobby tables xkcd comi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4655" y="1915906"/>
            <a:ext cx="6343650" cy="1952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32642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Securing against SQL </a:t>
            </a:r>
            <a:r>
              <a:rPr lang="en-US" dirty="0" smtClean="0"/>
              <a:t>injection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097279" y="1863444"/>
            <a:ext cx="10133937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similar to securing against HTML injection, escape the string before you include it in your query</a:t>
            </a:r>
            <a:endParaRPr lang="en-US" sz="220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0187095"/>
              </p:ext>
            </p:extLst>
          </p:nvPr>
        </p:nvGraphicFramePr>
        <p:xfrm>
          <a:off x="3120886" y="2632885"/>
          <a:ext cx="6464094" cy="386080"/>
        </p:xfrm>
        <a:graphic>
          <a:graphicData uri="http://schemas.openxmlformats.org/drawingml/2006/table">
            <a:tbl>
              <a:tblPr/>
              <a:tblGrid>
                <a:gridCol w="1003853"/>
                <a:gridCol w="5460241"/>
              </a:tblGrid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sz="2200" dirty="0">
                          <a:solidFill>
                            <a:srgbClr val="335177"/>
                          </a:solidFill>
                          <a:effectLst/>
                          <a:hlinkClick r:id="rId2"/>
                        </a:rPr>
                        <a:t>quote</a:t>
                      </a:r>
                      <a:endParaRPr lang="en-US" sz="2200" dirty="0">
                        <a:effectLst/>
                      </a:endParaRP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200" dirty="0">
                          <a:effectLst/>
                        </a:rPr>
                        <a:t>returns a SQL-escaped version of a string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1097278" y="3325792"/>
            <a:ext cx="10058401" cy="1200329"/>
          </a:xfrm>
          <a:prstGeom prst="rect">
            <a:avLst/>
          </a:prstGeom>
          <a:solidFill>
            <a:srgbClr val="E7F6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$username = 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$</a:t>
            </a:r>
            <a:r>
              <a:rPr lang="en-US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db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-&gt;quote($_POST["username"]);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$password = 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$</a:t>
            </a:r>
            <a:r>
              <a:rPr lang="en-US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db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-&gt;quote($_POST["password"]);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$query = "SELECT name,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ssn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dob FROM users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WHERE username = 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$username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AND password = 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$password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";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PHP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1097278" y="4978703"/>
            <a:ext cx="6302726" cy="113585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79350" tIns="0" rIns="0" bIns="119025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replaces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'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with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\'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 etc., and surrounds with quotes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9972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Our current view of </a:t>
            </a:r>
            <a:r>
              <a:rPr lang="en-US" dirty="0" smtClean="0"/>
              <a:t>security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097280" y="1885266"/>
            <a:ext cx="6096000" cy="2400657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until now, we have assumed:</a:t>
            </a:r>
          </a:p>
          <a:p>
            <a:pPr marL="742950" lvl="1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valid user input</a:t>
            </a:r>
          </a:p>
          <a:p>
            <a:pPr marL="742950" lvl="1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non-malicious users</a:t>
            </a:r>
          </a:p>
          <a:p>
            <a:pPr marL="742950" lvl="1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nothing will ever go wrong</a:t>
            </a: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this is unrealistic!</a:t>
            </a:r>
            <a:endParaRPr lang="en-US" sz="220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  <p:pic>
        <p:nvPicPr>
          <p:cNvPr id="1026" name="Picture 2" descr="group hu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87567" y="2017644"/>
            <a:ext cx="196215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57990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real </a:t>
            </a:r>
            <a:r>
              <a:rPr lang="en-US" dirty="0" smtClean="0"/>
              <a:t>world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097279" y="1857395"/>
            <a:ext cx="7301285" cy="38779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in order to write secure code, we must assume:</a:t>
            </a:r>
          </a:p>
          <a:p>
            <a:pPr marL="742950" lvl="1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invalid input</a:t>
            </a:r>
          </a:p>
          <a:p>
            <a:pPr marL="742950" lvl="1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evil users</a:t>
            </a:r>
          </a:p>
          <a:p>
            <a:pPr marL="742950" lvl="1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incompetent users</a:t>
            </a:r>
          </a:p>
          <a:p>
            <a:pPr marL="742950" lvl="1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everything that can go wrong, will go wrong</a:t>
            </a:r>
          </a:p>
          <a:p>
            <a:pPr marL="742950" lvl="1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everybody is out to get you</a:t>
            </a:r>
          </a:p>
          <a:p>
            <a:pPr marL="742950" lvl="1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botnets, hackers, script kiddies, KGB, etc. are out there</a:t>
            </a: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200" b="1" dirty="0">
                <a:solidFill>
                  <a:srgbClr val="000000"/>
                </a:solidFill>
                <a:latin typeface="Calibri" panose="020F0502020204030204" pitchFamily="34" charset="0"/>
              </a:rPr>
              <a:t>the security mindset:</a:t>
            </a: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 assume nothing; trust no one</a:t>
            </a:r>
            <a:endParaRPr lang="en-US" sz="220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  <p:pic>
        <p:nvPicPr>
          <p:cNvPr id="2050" name="Picture 2" descr="orcs (dorks?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5680" y="1857395"/>
            <a:ext cx="3810000" cy="2543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19881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Attackers' </a:t>
            </a:r>
            <a:r>
              <a:rPr lang="en-US" dirty="0" smtClean="0"/>
              <a:t>goals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097279" y="1968670"/>
            <a:ext cx="7619338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Why would an attacker target my site?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200" b="1" dirty="0">
                <a:solidFill>
                  <a:srgbClr val="000000"/>
                </a:solidFill>
                <a:latin typeface="Calibri" panose="020F0502020204030204" pitchFamily="34" charset="0"/>
              </a:rPr>
              <a:t>Read private data</a:t>
            </a: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 (user names, passwords, credit card numbers, grades, prices)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200" b="1" dirty="0">
                <a:solidFill>
                  <a:srgbClr val="000000"/>
                </a:solidFill>
                <a:latin typeface="Calibri" panose="020F0502020204030204" pitchFamily="34" charset="0"/>
              </a:rPr>
              <a:t>Change data</a:t>
            </a: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 (change a student's grades, prices of products, passwords)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200" b="1" dirty="0">
                <a:solidFill>
                  <a:srgbClr val="000000"/>
                </a:solidFill>
                <a:latin typeface="Calibri" panose="020F0502020204030204" pitchFamily="34" charset="0"/>
              </a:rPr>
              <a:t>Spoofing</a:t>
            </a: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 (pretending to be someone they are not)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200" b="1" dirty="0">
                <a:solidFill>
                  <a:srgbClr val="000000"/>
                </a:solidFill>
                <a:latin typeface="Calibri" panose="020F0502020204030204" pitchFamily="34" charset="0"/>
              </a:rPr>
              <a:t>Damage or shut down the site</a:t>
            </a: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, so that it cannot be successfully used by others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200" b="1" dirty="0">
                <a:solidFill>
                  <a:srgbClr val="000000"/>
                </a:solidFill>
                <a:latin typeface="Calibri" panose="020F0502020204030204" pitchFamily="34" charset="0"/>
              </a:rPr>
              <a:t>Harm the reputation or credibility</a:t>
            </a: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 of the organization running the site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200" b="1" dirty="0">
                <a:solidFill>
                  <a:srgbClr val="000000"/>
                </a:solidFill>
                <a:latin typeface="Calibri" panose="020F0502020204030204" pitchFamily="34" charset="0"/>
              </a:rPr>
              <a:t>Spread viruses</a:t>
            </a: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 and other malware</a:t>
            </a:r>
            <a:endParaRPr lang="en-US" sz="220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  <p:pic>
        <p:nvPicPr>
          <p:cNvPr id="5" name="Picture 4" descr="https://designcontest-com-designcontest.netdna-ssl.com/blog/wp-content/uploads/2011/06/csfwdaiat-1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49230" y="3272829"/>
            <a:ext cx="3339550" cy="1669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60066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Tools that attackers </a:t>
            </a:r>
            <a:r>
              <a:rPr lang="en-US" dirty="0" smtClean="0"/>
              <a:t>use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097279" y="1925671"/>
            <a:ext cx="7191955" cy="27392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Assume that the attacker knows about web </a:t>
            </a:r>
            <a:r>
              <a:rPr lang="en-US" sz="2200" dirty="0" err="1">
                <a:solidFill>
                  <a:srgbClr val="000000"/>
                </a:solidFill>
                <a:latin typeface="Calibri" panose="020F0502020204030204" pitchFamily="34" charset="0"/>
              </a:rPr>
              <a:t>dev</a:t>
            </a: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 and has the same tools you have:</a:t>
            </a:r>
          </a:p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335177"/>
                </a:solidFill>
                <a:latin typeface="Calibri" panose="020F0502020204030204" pitchFamily="34" charset="0"/>
                <a:hlinkClick r:id="rId2"/>
              </a:rPr>
              <a:t>Firebug</a:t>
            </a:r>
            <a:endParaRPr lang="en-US" sz="22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extensions e.g. </a:t>
            </a:r>
            <a:r>
              <a:rPr lang="en-US" sz="2200" dirty="0">
                <a:solidFill>
                  <a:srgbClr val="335177"/>
                </a:solidFill>
                <a:latin typeface="Calibri" panose="020F0502020204030204" pitchFamily="34" charset="0"/>
                <a:hlinkClick r:id="rId3"/>
              </a:rPr>
              <a:t>Web </a:t>
            </a:r>
            <a:r>
              <a:rPr lang="en-US" sz="2200" dirty="0" err="1">
                <a:solidFill>
                  <a:srgbClr val="335177"/>
                </a:solidFill>
                <a:latin typeface="Calibri" panose="020F0502020204030204" pitchFamily="34" charset="0"/>
                <a:hlinkClick r:id="rId3"/>
              </a:rPr>
              <a:t>Dev</a:t>
            </a:r>
            <a:r>
              <a:rPr lang="en-US" sz="2200" dirty="0">
                <a:solidFill>
                  <a:srgbClr val="335177"/>
                </a:solidFill>
                <a:latin typeface="Calibri" panose="020F0502020204030204" pitchFamily="34" charset="0"/>
                <a:hlinkClick r:id="rId3"/>
              </a:rPr>
              <a:t> Toolbar</a:t>
            </a:r>
            <a:endParaRPr lang="en-US" sz="22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335177"/>
                </a:solidFill>
                <a:latin typeface="Calibri" panose="020F0502020204030204" pitchFamily="34" charset="0"/>
                <a:hlinkClick r:id="rId4"/>
              </a:rPr>
              <a:t>port scanners</a:t>
            </a: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, e.g. </a:t>
            </a:r>
            <a:r>
              <a:rPr lang="en-US" sz="2200" dirty="0" err="1">
                <a:solidFill>
                  <a:srgbClr val="335177"/>
                </a:solidFill>
                <a:latin typeface="Calibri" panose="020F0502020204030204" pitchFamily="34" charset="0"/>
                <a:hlinkClick r:id="rId5"/>
              </a:rPr>
              <a:t>nmap</a:t>
            </a:r>
            <a:endParaRPr lang="en-US" sz="22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network sniffers, e.g. </a:t>
            </a:r>
            <a:r>
              <a:rPr lang="en-US" sz="2200" dirty="0" err="1">
                <a:solidFill>
                  <a:srgbClr val="335177"/>
                </a:solidFill>
                <a:latin typeface="Calibri" panose="020F0502020204030204" pitchFamily="34" charset="0"/>
                <a:hlinkClick r:id="rId6"/>
              </a:rPr>
              <a:t>Wireshark</a:t>
            </a: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, </a:t>
            </a:r>
            <a:r>
              <a:rPr lang="en-US" sz="2200" dirty="0" err="1">
                <a:solidFill>
                  <a:srgbClr val="335177"/>
                </a:solidFill>
                <a:latin typeface="Calibri" panose="020F0502020204030204" pitchFamily="34" charset="0"/>
                <a:hlinkClick r:id="rId7"/>
              </a:rPr>
              <a:t>EtherDetect</a:t>
            </a: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, </a:t>
            </a:r>
            <a:r>
              <a:rPr lang="en-US" sz="2200" dirty="0" err="1">
                <a:solidFill>
                  <a:srgbClr val="335177"/>
                </a:solidFill>
                <a:latin typeface="Calibri" panose="020F0502020204030204" pitchFamily="34" charset="0"/>
                <a:hlinkClick r:id="rId8"/>
              </a:rPr>
              <a:t>Firesheep</a:t>
            </a:r>
            <a:endParaRPr lang="en-US" sz="220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  <p:pic>
        <p:nvPicPr>
          <p:cNvPr id="4098" name="Picture 2" descr="firebu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5305" y="1925671"/>
            <a:ext cx="3000375" cy="2505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797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kinds of </a:t>
            </a:r>
            <a:r>
              <a:rPr lang="en-US" dirty="0" smtClean="0"/>
              <a:t>attacks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097279" y="1737360"/>
            <a:ext cx="10640833" cy="46935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200" b="1" dirty="0">
                <a:solidFill>
                  <a:srgbClr val="000000"/>
                </a:solidFill>
                <a:latin typeface="Calibri" panose="020F0502020204030204" pitchFamily="34" charset="0"/>
              </a:rPr>
              <a:t>Denial of Service (</a:t>
            </a:r>
            <a:r>
              <a:rPr lang="en-US" sz="2200" b="1" dirty="0" err="1">
                <a:solidFill>
                  <a:srgbClr val="000000"/>
                </a:solidFill>
                <a:latin typeface="Calibri" panose="020F0502020204030204" pitchFamily="34" charset="0"/>
              </a:rPr>
              <a:t>DoS</a:t>
            </a:r>
            <a:r>
              <a:rPr lang="en-US" sz="2200" b="1" dirty="0">
                <a:solidFill>
                  <a:srgbClr val="000000"/>
                </a:solidFill>
                <a:latin typeface="Calibri" panose="020F0502020204030204" pitchFamily="34" charset="0"/>
              </a:rPr>
              <a:t>)</a:t>
            </a: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: Making a server unavailable by bombarding it with requests.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200" b="1" dirty="0">
                <a:solidFill>
                  <a:srgbClr val="000000"/>
                </a:solidFill>
                <a:latin typeface="Calibri" panose="020F0502020204030204" pitchFamily="34" charset="0"/>
              </a:rPr>
              <a:t>Social Engineering</a:t>
            </a: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: Tricking a user into willingly compromising the security of a site (e.g. phishing).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200" b="1" dirty="0">
                <a:solidFill>
                  <a:srgbClr val="000000"/>
                </a:solidFill>
                <a:latin typeface="Calibri" panose="020F0502020204030204" pitchFamily="34" charset="0"/>
              </a:rPr>
              <a:t>Privilege Escalation</a:t>
            </a: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: Causing code to run as a "privileged" context (e.g. "root").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200" b="1" dirty="0">
                <a:solidFill>
                  <a:srgbClr val="000000"/>
                </a:solidFill>
                <a:latin typeface="Calibri" panose="020F0502020204030204" pitchFamily="34" charset="0"/>
              </a:rPr>
              <a:t>Information Leakage</a:t>
            </a: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: Allowing an attacker to look at data, files, etc. that he/she should not be allowed to see.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200" b="1" dirty="0">
                <a:solidFill>
                  <a:srgbClr val="000000"/>
                </a:solidFill>
                <a:latin typeface="Calibri" panose="020F0502020204030204" pitchFamily="34" charset="0"/>
              </a:rPr>
              <a:t>Man-in-the-Middle</a:t>
            </a: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: Placing a malicious machine in the network and using it to intercept traffic.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200" b="1" dirty="0">
                <a:solidFill>
                  <a:srgbClr val="000000"/>
                </a:solidFill>
                <a:latin typeface="Calibri" panose="020F0502020204030204" pitchFamily="34" charset="0"/>
              </a:rPr>
              <a:t>Session Hijacking</a:t>
            </a: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: Stealing another user's session cookie to masquerade as that user.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200" b="1" dirty="0">
                <a:solidFill>
                  <a:srgbClr val="000000"/>
                </a:solidFill>
                <a:latin typeface="Calibri" panose="020F0502020204030204" pitchFamily="34" charset="0"/>
              </a:rPr>
              <a:t>Cross-Site Scripting (XSS)</a:t>
            </a: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 or HTML Injection: Inserting malicious HTML or JavaScript content into a web page.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200" b="1" dirty="0">
                <a:solidFill>
                  <a:srgbClr val="000000"/>
                </a:solidFill>
                <a:latin typeface="Calibri" panose="020F0502020204030204" pitchFamily="34" charset="0"/>
              </a:rPr>
              <a:t>SQL Injection</a:t>
            </a: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: Inserting malicious SQL query code to reveal or modify sensitive data.</a:t>
            </a:r>
            <a:endParaRPr lang="en-US" sz="220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4265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Information </a:t>
            </a:r>
            <a:r>
              <a:rPr lang="en-US" dirty="0" smtClean="0"/>
              <a:t>leakage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50205"/>
          </a:xfrm>
        </p:spPr>
        <p:txBody>
          <a:bodyPr/>
          <a:lstStyle/>
          <a:p>
            <a:pPr algn="ctr"/>
            <a:r>
              <a:rPr lang="en-US" i="1" dirty="0"/>
              <a:t>when the attacker can look at data, files, etc. that he/she should not be allowed to see</a:t>
            </a:r>
            <a:endParaRPr lang="en-US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097280" y="2295939"/>
            <a:ext cx="7141995" cy="350573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79350" tIns="0" rIns="0" bIns="119025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files on web server that should not be there</a:t>
            </a: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or have too generous of permissions (read/write to all)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directories that list their contents (indexing)</a:t>
            </a: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can be disabled on web server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guess the names of files, directories, resources</a:t>
            </a: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see 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loginfail.php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 try 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loginsuccess.php</a:t>
            </a: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see 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user.php?id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=123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 try 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user.php?id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=456</a:t>
            </a: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see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/data/public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 try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/data/private</a:t>
            </a: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5123" name="Picture 3" descr="information leak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9275" y="2204499"/>
            <a:ext cx="3133725" cy="4029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48222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Man-in-the-middle </a:t>
            </a:r>
            <a:r>
              <a:rPr lang="en-US" dirty="0" smtClean="0"/>
              <a:t>attack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00509"/>
          </a:xfrm>
        </p:spPr>
        <p:txBody>
          <a:bodyPr/>
          <a:lstStyle/>
          <a:p>
            <a:pPr algn="ctr"/>
            <a:r>
              <a:rPr lang="en-US" i="1" dirty="0"/>
              <a:t>when the attacker listens on your network and reads and/or modifies your data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097280" y="2354617"/>
            <a:ext cx="6096000" cy="3477875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works if attacker can access and compromise any server/router between you and your server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also works if you are on the same local area network as the attacker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often, the attacker still sends your info back and forth to/from the real server, but he silently logs or modifies some of it along the way to his own benefit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e.g. listens for you to send your user name / password / credit card number / ...</a:t>
            </a:r>
            <a:endParaRPr lang="en-US" sz="220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  <p:pic>
        <p:nvPicPr>
          <p:cNvPr id="6146" name="Picture 2" descr="man in the midd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07655" y="2513288"/>
            <a:ext cx="3248025" cy="2238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09055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Secure HTTP (</a:t>
            </a:r>
            <a:r>
              <a:rPr lang="en-US" dirty="0" smtClean="0"/>
              <a:t>HTTPS)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097280" y="2003888"/>
            <a:ext cx="5514975" cy="243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335177"/>
                </a:solidFill>
                <a:latin typeface="Calibri" panose="020F0502020204030204" pitchFamily="34" charset="0"/>
                <a:hlinkClick r:id="rId2"/>
              </a:rPr>
              <a:t>HTTPS</a:t>
            </a: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: encrypted version of HTTP protocol</a:t>
            </a: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all messages between client and server are encrypted so men in the middle cannot easily read them</a:t>
            </a: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servers can have </a:t>
            </a:r>
            <a:r>
              <a:rPr lang="en-US" sz="2200" b="1" dirty="0">
                <a:solidFill>
                  <a:srgbClr val="000000"/>
                </a:solidFill>
                <a:latin typeface="Calibri" panose="020F0502020204030204" pitchFamily="34" charset="0"/>
              </a:rPr>
              <a:t>certificates</a:t>
            </a: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 that verify their identity</a:t>
            </a:r>
            <a:endParaRPr lang="en-US" sz="220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  <p:pic>
        <p:nvPicPr>
          <p:cNvPr id="7170" name="Picture 2" descr="http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2255" y="2140847"/>
            <a:ext cx="4543425" cy="1857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36235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2316</TotalTime>
  <Words>1213</Words>
  <Application>Microsoft Office PowerPoint</Application>
  <PresentationFormat>Widescreen</PresentationFormat>
  <Paragraphs>145</Paragraphs>
  <Slides>19</Slides>
  <Notes>0</Notes>
  <HiddenSlides>1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Arial</vt:lpstr>
      <vt:lpstr>Calibri</vt:lpstr>
      <vt:lpstr>Calibri Light</vt:lpstr>
      <vt:lpstr>Consolas</vt:lpstr>
      <vt:lpstr>Courier New</vt:lpstr>
      <vt:lpstr>Retrospect</vt:lpstr>
      <vt:lpstr>CSE 154</vt:lpstr>
      <vt:lpstr>Our current view of security</vt:lpstr>
      <vt:lpstr>The real world</vt:lpstr>
      <vt:lpstr>Attackers' goals</vt:lpstr>
      <vt:lpstr>Tools that attackers use</vt:lpstr>
      <vt:lpstr>Some kinds of attacks</vt:lpstr>
      <vt:lpstr>Information leakage</vt:lpstr>
      <vt:lpstr>Man-in-the-middle attack</vt:lpstr>
      <vt:lpstr>Secure HTTP (HTTPS)</vt:lpstr>
      <vt:lpstr>Session hijacking</vt:lpstr>
      <vt:lpstr>HTML injection</vt:lpstr>
      <vt:lpstr>Injecting HTML content</vt:lpstr>
      <vt:lpstr>Cross-site scripting (XSS)</vt:lpstr>
      <vt:lpstr>Securing against HTML injection / XSS</vt:lpstr>
      <vt:lpstr>Another XSS example</vt:lpstr>
      <vt:lpstr>SQL injection</vt:lpstr>
      <vt:lpstr>A SQL injection attack</vt:lpstr>
      <vt:lpstr>Too true...</vt:lpstr>
      <vt:lpstr>Securing against SQL injection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154</dc:title>
  <dc:creator>allison</dc:creator>
  <cp:lastModifiedBy>allison</cp:lastModifiedBy>
  <cp:revision>17</cp:revision>
  <dcterms:created xsi:type="dcterms:W3CDTF">2014-11-14T01:21:38Z</dcterms:created>
  <dcterms:modified xsi:type="dcterms:W3CDTF">2016-03-07T20:16:53Z</dcterms:modified>
</cp:coreProperties>
</file>