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p.net/phpinfo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php.net/manual/en/class.domdocument.php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p.net/manual/en/class.domelement.php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p.net/manual/en/function.json-encode.php" TargetMode="External"/><Relationship Id="rId2" Type="http://schemas.openxmlformats.org/officeDocument/2006/relationships/hyperlink" Target="http://www.php.net/manual/en/function.json-decode.php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s.cs.washington.edu/courses/cse154/14sp/lectures/slides/resources/animalgame.phps" TargetMode="External"/><Relationship Id="rId2" Type="http://schemas.openxmlformats.org/officeDocument/2006/relationships/hyperlink" Target="http://courses.cs.washington.edu/courses/cse154/14sp/lectures/slides/resources/quote.php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urses.cs.washington.edu/courses/cse154/14sp/lectures/slides/resources/babynames.phps" TargetMode="External"/><Relationship Id="rId5" Type="http://schemas.openxmlformats.org/officeDocument/2006/relationships/hyperlink" Target="http://courses.cs.washington.edu/courses/cse154/14sp/lectures/slides/resources/urban.phps" TargetMode="External"/><Relationship Id="rId4" Type="http://schemas.openxmlformats.org/officeDocument/2006/relationships/hyperlink" Target="http://courses.cs.washington.edu/courses/cse154/14sp/lectures/slides/resources/books_json.php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p.net/heade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media/media_mimeref.asp" TargetMode="External"/><Relationship Id="rId2" Type="http://schemas.openxmlformats.org/officeDocument/2006/relationships/hyperlink" Target="http://en.wikipedia.org/wiki/Mime_typ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bmaster-toolkit.com/mime-types.s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ourses.cs.washington.edu/courses/cse154/14sp/lectures/slides/resources/rank.tx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ashington.edu/education/courses/cse190d/07sp/lectures/" TargetMode="External"/><Relationship Id="rId2" Type="http://schemas.openxmlformats.org/officeDocument/2006/relationships/hyperlink" Target="http://clsc.net/research/google-302-page-hijack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Http_error_codes" TargetMode="External"/><Relationship Id="rId4" Type="http://schemas.openxmlformats.org/officeDocument/2006/relationships/hyperlink" Target="http://www.homestarrunner.com/404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17: </a:t>
            </a:r>
            <a:r>
              <a:rPr lang="en-US" dirty="0" smtClean="0"/>
              <a:t>Web services </a:t>
            </a:r>
            <a:endParaRPr lang="en-US" dirty="0"/>
          </a:p>
        </p:txBody>
      </p:sp>
      <p:pic>
        <p:nvPicPr>
          <p:cNvPr id="1026" name="Picture 2" descr="thum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371" y="1480586"/>
            <a:ext cx="5448754" cy="2122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17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Checking for a mandatory query </a:t>
            </a:r>
            <a:r>
              <a:rPr lang="en-US" dirty="0" smtClean="0"/>
              <a:t>parameter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2029602"/>
            <a:ext cx="10829677" cy="3139321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get_query_param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($name)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(!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($_GET[$name]))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header("HTTP/1.1 400 Invalid Request");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die("HTTP/1.1 400 Invalid Request: missing required parameter '$name'");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($_GET[$name] == "")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header("HTTP/1.1 400 Invalid Request");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die("HTTP/1.1 400 Invalid Request: parameter '$name' must be non-empty");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$_GET[$name];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32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$_SERVER </a:t>
            </a:r>
            <a:r>
              <a:rPr lang="en-US" dirty="0" err="1"/>
              <a:t>superglobal</a:t>
            </a:r>
            <a:r>
              <a:rPr lang="en-US" dirty="0"/>
              <a:t> array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923131"/>
              </p:ext>
            </p:extLst>
          </p:nvPr>
        </p:nvGraphicFramePr>
        <p:xfrm>
          <a:off x="1097280" y="1952846"/>
          <a:ext cx="10058400" cy="2875280"/>
        </p:xfrm>
        <a:graphic>
          <a:graphicData uri="http://schemas.openxmlformats.org/drawingml/2006/table">
            <a:tbl>
              <a:tblPr/>
              <a:tblGrid>
                <a:gridCol w="3352800"/>
                <a:gridCol w="3352800"/>
                <a:gridCol w="33528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index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example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$_SERVER["SERVER_NAME"]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name of this web server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"webster.cs.washington.edu"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$_SERVER["SERVER_ADDR"]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IP address of web server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"128.208.179.154"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$_SERVER["REMOTE_HOST"]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user's domain name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"hsd1.wa.comcast.net"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$_SERVER["REMOTE_ADDR"]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user's IP address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"57.170.55.93"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$_SERVER["HTTP_USER_AGENT"]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user's web browser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"Mozilla/5.0 (Windows; ..."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$_SERVER["HTTP_REFERER"]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where user was before this page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"http://www.google.com/"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$_SERVER["REQUEST_METHOD"]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HTTP method used to contact server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"GET" or "POST"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4888658"/>
            <a:ext cx="4918822" cy="1135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call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phpinfo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();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see a complete list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95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or POST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16381"/>
            <a:ext cx="10058400" cy="2031325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($_SERVER["REQUEST_METHOD"] == "GET")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process a GET request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($_SERVER["REQUEST_METHOD"] == "POST")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process a POST request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126727"/>
            <a:ext cx="10058400" cy="18129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some web services process both GET and POST requests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find out which kind of request we are currently processing, look at the global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$_SERVER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array's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"REQUEST_METHOD"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element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2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Emitting partial-page HTML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87212"/>
            <a:ext cx="10058400" cy="2308324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suppose my web service accepts a "type" query parameter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if ($_GET["type"] == "html") { ?&gt;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($students as $kid) { ?&gt;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&lt;li&gt; &lt;?= $kid ?&gt; &lt;/li&gt;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 ?&gt;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?&gt;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345388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some web services do output HTML, but not a complete page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partial-page HTML is meant to be fetched by Ajax and injected into an existing page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833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Baby name web service </a:t>
            </a:r>
            <a:r>
              <a:rPr lang="en-US" dirty="0" smtClean="0"/>
              <a:t>XML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851896"/>
            <a:ext cx="9807044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Modify our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babynames.php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service to produce its output as XML. For the data: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517374" y="2397319"/>
            <a:ext cx="9638306" cy="36933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Morgan m 375 410 392 478 579 507 636 499 446 291 278 332 518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3075369"/>
            <a:ext cx="570746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service should output the following XML: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1517374" y="3559237"/>
            <a:ext cx="9638306" cy="2031325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encoding="UTF-8"?&gt;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&lt;baby name="Morgan" gender="m"&gt;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&lt;rank year="1890"&gt;375&lt;/rank&gt;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&lt;rank year="1900"&gt;410&lt;/rank&gt;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&lt;rank year="2010"&gt;518&lt;/rank&gt;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&lt;/baby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5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Emitting XML data </a:t>
            </a:r>
            <a:r>
              <a:rPr lang="en-US" dirty="0" smtClean="0"/>
              <a:t>manually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9120" y="1927617"/>
            <a:ext cx="11094720" cy="2308324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header("Content-type: text/xml");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&lt;?xml version=\"1.0\" encoding=\"UTF-8\"?&gt;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\n";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&lt;books&gt;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\n";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($books as $book)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print "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&lt;book title=\"{$book['title']}\" author=\"{$book['author']}\" /&gt;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\n";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&lt;/books&gt;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79120" y="4184435"/>
            <a:ext cx="10491245" cy="21515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specify a content type of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text/xml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or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application/xml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print an XML prologue (the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&lt;?xml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line), then print XML data as output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important: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no whitespace output can precede the prologue; must be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messy; bad to embed XML syntax in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s; write-only (hard to read existing XML data)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22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PHP's XML DOM: </a:t>
            </a:r>
            <a:r>
              <a:rPr lang="en-US" dirty="0" err="1" smtClean="0"/>
              <a:t>DOMDocument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971166"/>
            <a:ext cx="9640973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PHP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DOMDocument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class represents an XML document. It has these methods: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187330"/>
              </p:ext>
            </p:extLst>
          </p:nvPr>
        </p:nvGraphicFramePr>
        <p:xfrm>
          <a:off x="1587973" y="2635859"/>
          <a:ext cx="9150280" cy="2773680"/>
        </p:xfrm>
        <a:graphic>
          <a:graphicData uri="http://schemas.openxmlformats.org/drawingml/2006/table">
            <a:tbl>
              <a:tblPr/>
              <a:tblGrid>
                <a:gridCol w="2938324"/>
                <a:gridCol w="6211956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createElement(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tag</a:t>
                      </a:r>
                      <a:r>
                        <a:rPr lang="en-US">
                          <a:effectLst/>
                        </a:rPr>
                        <a:t>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create a new element node to add to the document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createTextNode(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text</a:t>
                      </a:r>
                      <a:r>
                        <a:rPr lang="en-US">
                          <a:effectLst/>
                        </a:rPr>
                        <a:t>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create a new text node to add to the document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 err="1">
                          <a:effectLst/>
                        </a:rPr>
                        <a:t>getElementById</a:t>
                      </a:r>
                      <a:r>
                        <a:rPr lang="en-US" dirty="0">
                          <a:effectLst/>
                        </a:rPr>
                        <a:t>(</a:t>
                      </a:r>
                      <a:r>
                        <a:rPr lang="en-US" i="1" dirty="0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id</a:t>
                      </a:r>
                      <a:r>
                        <a:rPr lang="en-US" dirty="0">
                          <a:effectLst/>
                        </a:rPr>
                        <a:t>), 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 err="1">
                          <a:effectLst/>
                        </a:rPr>
                        <a:t>getElementsByTagName</a:t>
                      </a:r>
                      <a:r>
                        <a:rPr lang="en-US" dirty="0">
                          <a:effectLst/>
                        </a:rPr>
                        <a:t>(</a:t>
                      </a:r>
                      <a:r>
                        <a:rPr lang="en-US" i="1" dirty="0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tag</a:t>
                      </a:r>
                      <a:r>
                        <a:rPr lang="en-US" dirty="0">
                          <a:effectLst/>
                        </a:rPr>
                        <a:t>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search for elements in the document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load(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filename</a:t>
                      </a:r>
                      <a:r>
                        <a:rPr lang="en-US">
                          <a:effectLst/>
                        </a:rPr>
                        <a:t>),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loadXML(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string</a:t>
                      </a:r>
                      <a:r>
                        <a:rPr lang="en-US">
                          <a:effectLst/>
                        </a:rPr>
                        <a:t>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read XML data from a file on disk or from a string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save(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filename</a:t>
                      </a:r>
                      <a:r>
                        <a:rPr lang="en-US">
                          <a:effectLst/>
                        </a:rPr>
                        <a:t>),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saveXML()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write XML data to a file on disk or returns it as a string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validate()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return whether the current document consists of valid XML data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64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PHP's XML DOM: </a:t>
            </a:r>
            <a:r>
              <a:rPr lang="en-US" dirty="0" err="1" smtClean="0"/>
              <a:t>DOMElement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941349"/>
            <a:ext cx="10347897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PHP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DOMElement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class represents each DOM element. It has these fields/methods: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871830"/>
              </p:ext>
            </p:extLst>
          </p:nvPr>
        </p:nvGraphicFramePr>
        <p:xfrm>
          <a:off x="1949535" y="2576225"/>
          <a:ext cx="8643385" cy="3271520"/>
        </p:xfrm>
        <a:graphic>
          <a:graphicData uri="http://schemas.openxmlformats.org/drawingml/2006/table">
            <a:tbl>
              <a:tblPr/>
              <a:tblGrid>
                <a:gridCol w="3673820"/>
                <a:gridCol w="4969565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tagName, nodeValue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node's name (tag) and value (text)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parentNode, childNodes,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firstChild, lastChild,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previousSibling, nextSibling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references to nearby nodes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 err="1">
                          <a:effectLst/>
                        </a:rPr>
                        <a:t>appendChild</a:t>
                      </a:r>
                      <a:r>
                        <a:rPr lang="en-US" dirty="0">
                          <a:effectLst/>
                        </a:rPr>
                        <a:t>(</a:t>
                      </a:r>
                      <a:r>
                        <a:rPr lang="en-US" i="1" dirty="0" err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DOMNode</a:t>
                      </a:r>
                      <a:r>
                        <a:rPr lang="en-US" dirty="0">
                          <a:effectLst/>
                        </a:rPr>
                        <a:t>), 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 err="1">
                          <a:effectLst/>
                        </a:rPr>
                        <a:t>insertBefore</a:t>
                      </a:r>
                      <a:r>
                        <a:rPr lang="en-US" dirty="0">
                          <a:effectLst/>
                        </a:rPr>
                        <a:t>(</a:t>
                      </a:r>
                      <a:r>
                        <a:rPr lang="en-US" i="1" dirty="0" err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newNode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i="1" dirty="0" err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oldNode</a:t>
                      </a:r>
                      <a:r>
                        <a:rPr lang="en-US" dirty="0">
                          <a:effectLst/>
                        </a:rPr>
                        <a:t>), 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 err="1">
                          <a:effectLst/>
                        </a:rPr>
                        <a:t>removeChild</a:t>
                      </a:r>
                      <a:r>
                        <a:rPr lang="en-US" dirty="0">
                          <a:effectLst/>
                        </a:rPr>
                        <a:t>(</a:t>
                      </a:r>
                      <a:r>
                        <a:rPr lang="en-US" i="1" dirty="0" err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DOMNode</a:t>
                      </a:r>
                      <a:r>
                        <a:rPr lang="en-US" dirty="0">
                          <a:effectLst/>
                        </a:rPr>
                        <a:t>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manipulate this node's list of children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getElementsByTagName(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tag</a:t>
                      </a:r>
                      <a:r>
                        <a:rPr lang="en-US">
                          <a:effectLst/>
                        </a:rPr>
                        <a:t>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search for descendent elements within this element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getAttribute(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name</a:t>
                      </a:r>
                      <a:r>
                        <a:rPr lang="en-US">
                          <a:effectLst/>
                        </a:rPr>
                        <a:t>),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setAttribute(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name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value</a:t>
                      </a:r>
                      <a:r>
                        <a:rPr lang="en-US">
                          <a:effectLst/>
                        </a:rPr>
                        <a:t>),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removeAttribute(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name</a:t>
                      </a:r>
                      <a:r>
                        <a:rPr lang="en-US">
                          <a:effectLst/>
                        </a:rPr>
                        <a:t>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get/set the value of an attribute on this tag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64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XML DOM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6093" y="1861933"/>
            <a:ext cx="11140773" cy="3416320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xmldoc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DOMDocument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&lt;?xml version="1.0"?&gt;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books_tag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xmldoc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createElement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("books");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xmldoc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appendChild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books_tag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&lt;books&gt;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($books as $book) {                             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book_tag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xmldoc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createElement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("book");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&lt;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book_tag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setAttribute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("title", $book["title"]);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="Harry Potter" /&gt;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book_tag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setAttribute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("author", $book["author"]);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author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="J.K. Rowling" /&gt;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books_tag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appendChild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book_tag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&lt;/books&gt;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header("Content-type: text/xml");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xmldoc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saveXML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56093" y="5119229"/>
            <a:ext cx="6486751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much easier to read/write/manipulate complex XML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saveXML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automatically inserts the XML prolog for us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06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524" y="271197"/>
            <a:ext cx="10058400" cy="677493"/>
          </a:xfrm>
        </p:spPr>
        <p:txBody>
          <a:bodyPr>
            <a:normAutofit/>
          </a:bodyPr>
          <a:lstStyle/>
          <a:p>
            <a:r>
              <a:rPr lang="en-US" sz="4000" dirty="0"/>
              <a:t>Exercise solution: Baby name web service </a:t>
            </a:r>
            <a:r>
              <a:rPr lang="en-US" sz="4000" dirty="0" smtClean="0"/>
              <a:t>XML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1149627" y="948690"/>
            <a:ext cx="9966297" cy="5909310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takes a line of rankings and produces XML in the specified format</a:t>
            </a:r>
          </a:p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example:  Aaron m 147 193 187 199 250 237 230 178 52 34 34 41 55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generate_xml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($line, $name, $gender)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xmldom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DOMDocument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baby_tag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xmldom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createElement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("baby");     # &lt;baby&gt;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baby_tag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setAttribute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("name", $name);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baby_tag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setAttribute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("gender", $gender);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$year = 1890;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$tokens = explode(" ", $line);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 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2;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count($tokens);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rank_tag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xmldom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createElement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("rank");   # &lt;rank&gt;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rank_tag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setAttribute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("year", $year);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rank_tag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appendChild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xmldom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createTextNode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($tokens[$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]));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baby_tag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appendChild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rank_tag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$year += 10;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xmldom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appendChild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baby_tag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xmldom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18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web service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213161"/>
            <a:ext cx="10058400" cy="3167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web service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software functionality that can be invoked through the internet using common protocols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like a remote function(s) you can call by contacting a program on a web server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many web services accept parameters and produce results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 be written in PHP and contacted by the browser in HTML and/or Ajax code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service's output might be HTML but could be text, XML, JSON or other content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examples seen in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CSE</a:t>
            </a:r>
            <a:r>
              <a:rPr kumimoji="0" lang="en-US" sz="2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154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quote.php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animalgame.php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  <a:cs typeface="Consolas" panose="020B0609020204030204" pitchFamily="49" charset="0"/>
              </a:rPr>
              <a:t>   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books_json.php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urban.php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lang="en-US" sz="2200" dirty="0" err="1" smtClean="0">
                <a:solidFill>
                  <a:srgbClr val="22444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weather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.php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31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Baby name web service </a:t>
            </a:r>
            <a:r>
              <a:rPr lang="en-US" dirty="0" smtClean="0"/>
              <a:t>JSON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871774"/>
            <a:ext cx="9892003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Modify our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babynames.php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service to produce its output as JSON. For the data: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530626" y="2437075"/>
            <a:ext cx="9625054" cy="36933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Morgan m 375 410 392 478 579 507 636 499 446 291 278 332 518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3184699"/>
            <a:ext cx="579242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service should output the following JSON: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1530626" y="3754473"/>
            <a:ext cx="9625054" cy="1754326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"name": "Morgan",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"gender": "m",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"rankings": [375, 410, 392, 478, 579, 507, 636, 499, 446, 291, 278, 332, 518]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17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Emitting JSON data </a:t>
            </a:r>
            <a:r>
              <a:rPr lang="en-US" dirty="0" smtClean="0"/>
              <a:t>manually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917678"/>
            <a:ext cx="10133937" cy="2585323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header("Content-type: application/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"{\n";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  \"books\": [\n";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($books as $book)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print "  {\"author\": \"{$book['author']}\", \"title\": \"{$book['title']}\"}\n";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"\n";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79" y="4580233"/>
            <a:ext cx="10133937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specify a content type of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application/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json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messy, just like when manually printing XML (not recommended)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87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PHP's JSON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83322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PHP includes the following global functions for interacting with JSON data:</a:t>
            </a:r>
            <a:endParaRPr lang="en-US" sz="2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309999"/>
              </p:ext>
            </p:extLst>
          </p:nvPr>
        </p:nvGraphicFramePr>
        <p:xfrm>
          <a:off x="2100815" y="2455103"/>
          <a:ext cx="8146428" cy="1198880"/>
        </p:xfrm>
        <a:graphic>
          <a:graphicData uri="http://schemas.openxmlformats.org/drawingml/2006/table">
            <a:tbl>
              <a:tblPr/>
              <a:tblGrid>
                <a:gridCol w="2182950"/>
                <a:gridCol w="5963478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 err="1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json_decode</a:t>
                      </a:r>
                      <a:r>
                        <a:rPr lang="en-US" dirty="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(</a:t>
                      </a:r>
                      <a:r>
                        <a:rPr lang="en-US" i="1" dirty="0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  <a:hlinkClick r:id="rId2"/>
                        </a:rPr>
                        <a:t>string</a:t>
                      </a:r>
                      <a:r>
                        <a:rPr lang="en-US" dirty="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)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parses the given JSON data string and returns an equivalent associative array object (like JSON.parse in JavaScript)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json_encode(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  <a:hlinkClick r:id="rId3"/>
                        </a:rPr>
                        <a:t>object</a:t>
                      </a:r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)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returns JSON equivalent for the given object or array or value (like </a:t>
                      </a:r>
                      <a:r>
                        <a:rPr lang="en-US" dirty="0" err="1" smtClean="0">
                          <a:effectLst/>
                        </a:rPr>
                        <a:t>JSON.stringify</a:t>
                      </a:r>
                      <a:r>
                        <a:rPr lang="en-US" dirty="0" smtClean="0">
                          <a:effectLst/>
                        </a:rPr>
                        <a:t> in </a:t>
                      </a:r>
                      <a:r>
                        <a:rPr lang="en-US" dirty="0">
                          <a:effectLst/>
                        </a:rPr>
                        <a:t>JavaScript)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80" y="3815232"/>
            <a:ext cx="9898647" cy="1135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json_encode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will output associative arrays as objects and normal arrays as arrays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34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JSON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6368" y="1737360"/>
            <a:ext cx="10740224" cy="4524315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$data = array(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"library" =&gt;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Odegaard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"category" =&gt; "fantasy",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"year" =&gt; 2012,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"books" =&gt; array(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array("title" =&gt; "Harry Potter", "author" =&gt; "J.K. Rowling"),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array("title" =&gt; "The Hobbit", "author" =&gt; "J.R.R. Tolkien"),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array("title" =&gt; "Game of Thrones", "author" =&gt; "George R. R. Martin"),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array("title" =&gt; "Dragons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Krynn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"author" =&gt; "Margaret Weis"),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header("Content-type: application/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json_encode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($data);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?&gt;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95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JSON example - </a:t>
            </a:r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99096"/>
            <a:ext cx="10058400" cy="3139321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"library":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Odegaard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"category": "fantasy",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"year": 2012,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"books": [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{"title": "Harry Potter", "author": "J.K. Rowling"},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{"title": "The Hobbit", "author": "J.R.R. Tolkien"},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{"title": "Game of Thrones", "author": "George R. R. Martin"},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{"title": "Dragons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Krynn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"author": "Margaret Weis"},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]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2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reference: Provided web services </a:t>
            </a:r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881328"/>
            <a:ext cx="5108937" cy="34133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quote.php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animalgame.php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4"/>
              </a:rPr>
              <a:t>books_json.php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5"/>
              </a:rPr>
              <a:t>urban.php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(caution: contains profanity)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6"/>
              </a:rPr>
              <a:t>babynames.php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00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content type with header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1962186"/>
            <a:ext cx="10058400" cy="36933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header("Content-type: type/subtype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331518"/>
            <a:ext cx="10058400" cy="646331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header("Content-type: text/plain");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"This output will appear as plain text now!\n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80" y="3347181"/>
            <a:ext cx="10058400" cy="18129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by default, a PHP file's output is assumed to be HTML (text/html)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use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header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to specify non-HTML output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must appear before any other output generated by the script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17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Content ("</a:t>
            </a:r>
            <a:r>
              <a:rPr lang="en-US" dirty="0">
                <a:hlinkClick r:id="rId2"/>
              </a:rPr>
              <a:t>MIME</a:t>
            </a:r>
            <a:r>
              <a:rPr lang="en-US" dirty="0"/>
              <a:t>") </a:t>
            </a:r>
            <a:r>
              <a:rPr lang="en-US" dirty="0" smtClean="0"/>
              <a:t>types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040735"/>
              </p:ext>
            </p:extLst>
          </p:nvPr>
        </p:nvGraphicFramePr>
        <p:xfrm>
          <a:off x="3458816" y="1970736"/>
          <a:ext cx="5357194" cy="2600960"/>
        </p:xfrm>
        <a:graphic>
          <a:graphicData uri="http://schemas.openxmlformats.org/drawingml/2006/table">
            <a:tbl>
              <a:tblPr/>
              <a:tblGrid>
                <a:gridCol w="2678597"/>
                <a:gridCol w="2678597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MIME type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related file extension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</a:rPr>
                        <a:t>text/plain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.txt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</a:rPr>
                        <a:t>text/html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.html, .htm, ...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</a:rPr>
                        <a:t>text/xml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.xml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</a:rPr>
                        <a:t>application/json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.json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text/css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.css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text/javascript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.js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image/gif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.gif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97280" y="4904168"/>
            <a:ext cx="533883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Lists of MIME types: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3"/>
              </a:rPr>
              <a:t>by type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4"/>
              </a:rPr>
              <a:t>by extension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38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Exponent web </a:t>
            </a:r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1786980"/>
            <a:ext cx="10058400" cy="76944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Write a web service that accepts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base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exponent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 outputs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base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raised to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exponent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power. For example, the following query should output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81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2677803"/>
            <a:ext cx="10058400" cy="36933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http://example.com/exponent.php?base=3&amp;exponent=4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7280" y="3423238"/>
            <a:ext cx="1007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770022"/>
                </a:solidFill>
                <a:latin typeface="Calibri" panose="020F0502020204030204" pitchFamily="34" charset="0"/>
              </a:rPr>
              <a:t>solution: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97280" y="3864451"/>
            <a:ext cx="10058400" cy="2031325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header("Content-type: text/plain");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$base =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$_GET["base"];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=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$_GET["exponent"];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$result = pow($base,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$result;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?&gt;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86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Baby name web </a:t>
            </a:r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1" y="1818153"/>
            <a:ext cx="10058400" cy="76944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Write a web service that accepts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gender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 finds and outputs the line from text file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rank.txt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with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information about that name: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511516" y="2668387"/>
            <a:ext cx="9644164" cy="923330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Aaron m 147 193 187 199 250 237 230 178 52 34 34 41 55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Lisa f 0 0 0 0 0 733 220 6 2 16 64 295 720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3830742"/>
            <a:ext cx="29863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For the following call: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1511516" y="4338077"/>
            <a:ext cx="9644164" cy="36933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http://example.com/babynames.php?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name=Lisa&amp;gender=f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7280" y="5073890"/>
            <a:ext cx="561929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service should output the following line:</a:t>
            </a:r>
            <a:endParaRPr lang="en-US" sz="2200" dirty="0"/>
          </a:p>
        </p:txBody>
      </p:sp>
      <p:sp>
        <p:nvSpPr>
          <p:cNvPr id="9" name="Rectangle 8"/>
          <p:cNvSpPr/>
          <p:nvPr/>
        </p:nvSpPr>
        <p:spPr>
          <a:xfrm>
            <a:off x="1511516" y="5599908"/>
            <a:ext cx="9644164" cy="36933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Lisa f 0 0 0 0 0 733 220 6 2 16 64 295 720</a:t>
            </a:r>
          </a:p>
        </p:txBody>
      </p:sp>
    </p:spTree>
    <p:extLst>
      <p:ext uri="{BB962C8B-B14F-4D97-AF65-F5344CB8AC3E}">
        <p14:creationId xmlns:p14="http://schemas.microsoft.com/office/powerpoint/2010/main" val="297594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errors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011882"/>
            <a:ext cx="682449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What if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user doesn't pass an important parameter?</a:t>
            </a: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1461528" y="2442769"/>
            <a:ext cx="9694152" cy="36933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http://example.com/babynames.php?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gender=f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no name passed!)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20362" y="3148178"/>
            <a:ext cx="734855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What if the user passes a name that is not found in the file?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1461528" y="3638143"/>
            <a:ext cx="10425672" cy="36933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http://example.com/babynames.php?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name=Borat&amp;gender=m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(not found in file)</a:t>
            </a:r>
          </a:p>
        </p:txBody>
      </p:sp>
      <p:sp>
        <p:nvSpPr>
          <p:cNvPr id="8" name="Rectangle 7"/>
          <p:cNvSpPr/>
          <p:nvPr/>
        </p:nvSpPr>
        <p:spPr>
          <a:xfrm>
            <a:off x="1020362" y="4343552"/>
            <a:ext cx="670965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What is the appropriate behavior for the web service?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16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067615"/>
            <a:ext cx="4786685" cy="37365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web service should return an HTTP "error code" to the browser, possibly followed by output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error messages (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are not ideal, because they could be confused for normal output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these are the codes you see in Firebug's console and in your Ajax request's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status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148142"/>
              </p:ext>
            </p:extLst>
          </p:nvPr>
        </p:nvGraphicFramePr>
        <p:xfrm>
          <a:off x="5987015" y="2222830"/>
          <a:ext cx="5810732" cy="3251200"/>
        </p:xfrm>
        <a:graphic>
          <a:graphicData uri="http://schemas.openxmlformats.org/drawingml/2006/table">
            <a:tbl>
              <a:tblPr/>
              <a:tblGrid>
                <a:gridCol w="1228793"/>
                <a:gridCol w="4581939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HTTP code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Meaning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200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OK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301-303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page has moved (permanently or temporarily)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400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illegal request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401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authentication required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403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you are forbidden to access this page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4"/>
                        </a:rPr>
                        <a:t>404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page not found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410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gone; missing data or resource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500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internal server error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solidFill>
                            <a:srgbClr val="335177"/>
                          </a:solidFill>
                          <a:effectLst/>
                          <a:hlinkClick r:id="rId5"/>
                        </a:rPr>
                        <a:t>complete list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391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headers for HTTP error </a:t>
            </a:r>
            <a:r>
              <a:rPr lang="en-US" dirty="0" smtClean="0"/>
              <a:t>codes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52247"/>
            <a:ext cx="10058400" cy="36933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header("HTTP/1.1  code  description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79" y="2321579"/>
            <a:ext cx="10058401" cy="1477328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($_GET["foo"] != "bar") {</a:t>
            </a:r>
          </a:p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I am not happy with the value of foo; this is an error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header("HTTP/1.1 400 Invalid Request");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die("An HTTP error 400 (invalid request) occurred.");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78" y="3798907"/>
            <a:ext cx="10058402" cy="1200329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(!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file_exists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input_file_path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header("HTTP/1.1 404 File Not Found");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die("HTTP error 404 occurred: File not found 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input_file_path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97277" y="4676670"/>
            <a:ext cx="10058403" cy="21515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header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can also be used to send back HTTP error codes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header("HTTP/1.1 403 Forbidden");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header("HTTP/1.1 404 File Not Found");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header("HTTP/1.1 500 Server Error");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34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105</TotalTime>
  <Words>1997</Words>
  <Application>Microsoft Office PowerPoint</Application>
  <PresentationFormat>Widescreen</PresentationFormat>
  <Paragraphs>316</Paragraphs>
  <Slides>25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Consolas</vt:lpstr>
      <vt:lpstr>Courier New</vt:lpstr>
      <vt:lpstr>Helvetica</vt:lpstr>
      <vt:lpstr>Retrospect</vt:lpstr>
      <vt:lpstr>CSE 154</vt:lpstr>
      <vt:lpstr>What is a web service?</vt:lpstr>
      <vt:lpstr>Setting content type with header</vt:lpstr>
      <vt:lpstr>Recall: Content ("MIME") types</vt:lpstr>
      <vt:lpstr>Example: Exponent web service</vt:lpstr>
      <vt:lpstr>Exercise: Baby name web service</vt:lpstr>
      <vt:lpstr>What about errors?</vt:lpstr>
      <vt:lpstr>Reporting errors</vt:lpstr>
      <vt:lpstr>Using headers for HTTP error codes</vt:lpstr>
      <vt:lpstr>Checking for a mandatory query parameter</vt:lpstr>
      <vt:lpstr>The $_SERVER superglobal array</vt:lpstr>
      <vt:lpstr>GET or POST?</vt:lpstr>
      <vt:lpstr>Emitting partial-page HTML data</vt:lpstr>
      <vt:lpstr>Exercise: Baby name web service XML</vt:lpstr>
      <vt:lpstr>Emitting XML data manually</vt:lpstr>
      <vt:lpstr>PHP's XML DOM: DOMDocument</vt:lpstr>
      <vt:lpstr>PHP's XML DOM: DOMElement</vt:lpstr>
      <vt:lpstr>PHP XML DOM example</vt:lpstr>
      <vt:lpstr>Exercise solution: Baby name web service XML</vt:lpstr>
      <vt:lpstr>Exercise: Baby name web service JSON</vt:lpstr>
      <vt:lpstr>Emitting JSON data manually</vt:lpstr>
      <vt:lpstr>PHP's JSON functions</vt:lpstr>
      <vt:lpstr>PHP JSON example</vt:lpstr>
      <vt:lpstr>PHP JSON example - output</vt:lpstr>
      <vt:lpstr>For reference: Provided web services code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11</cp:revision>
  <dcterms:created xsi:type="dcterms:W3CDTF">2014-11-14T00:24:39Z</dcterms:created>
  <dcterms:modified xsi:type="dcterms:W3CDTF">2016-02-17T03:32:27Z</dcterms:modified>
</cp:coreProperties>
</file>