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74" r:id="rId8"/>
    <p:sldId id="275" r:id="rId9"/>
    <p:sldId id="268" r:id="rId10"/>
    <p:sldId id="269" r:id="rId11"/>
    <p:sldId id="270" r:id="rId12"/>
    <p:sldId id="271" r:id="rId13"/>
    <p:sldId id="272" r:id="rId14"/>
    <p:sldId id="276" r:id="rId15"/>
    <p:sldId id="277" r:id="rId16"/>
    <p:sldId id="278" r:id="rId17"/>
    <p:sldId id="27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in-array" TargetMode="External"/><Relationship Id="rId13" Type="http://schemas.openxmlformats.org/officeDocument/2006/relationships/hyperlink" Target="http://www.php.net/shuffle" TargetMode="External"/><Relationship Id="rId18" Type="http://schemas.openxmlformats.org/officeDocument/2006/relationships/hyperlink" Target="http://www.php.net/array-slice" TargetMode="External"/><Relationship Id="rId3" Type="http://schemas.openxmlformats.org/officeDocument/2006/relationships/hyperlink" Target="http://www.php.net/print_r" TargetMode="External"/><Relationship Id="rId21" Type="http://schemas.openxmlformats.org/officeDocument/2006/relationships/hyperlink" Target="http://www.php.net/array-product" TargetMode="External"/><Relationship Id="rId7" Type="http://schemas.openxmlformats.org/officeDocument/2006/relationships/hyperlink" Target="http://www.php.net/array-unshift" TargetMode="External"/><Relationship Id="rId12" Type="http://schemas.openxmlformats.org/officeDocument/2006/relationships/hyperlink" Target="http://www.php.net/rsort" TargetMode="External"/><Relationship Id="rId17" Type="http://schemas.openxmlformats.org/officeDocument/2006/relationships/hyperlink" Target="http://www.php.net/array-diff" TargetMode="External"/><Relationship Id="rId2" Type="http://schemas.openxmlformats.org/officeDocument/2006/relationships/hyperlink" Target="http://www.php.net/count" TargetMode="External"/><Relationship Id="rId16" Type="http://schemas.openxmlformats.org/officeDocument/2006/relationships/hyperlink" Target="http://www.php.net/array-intersect" TargetMode="External"/><Relationship Id="rId20" Type="http://schemas.openxmlformats.org/officeDocument/2006/relationships/hyperlink" Target="http://www.php.net/array-s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array-shift" TargetMode="External"/><Relationship Id="rId11" Type="http://schemas.openxmlformats.org/officeDocument/2006/relationships/hyperlink" Target="http://www.php.net/sort" TargetMode="External"/><Relationship Id="rId5" Type="http://schemas.openxmlformats.org/officeDocument/2006/relationships/hyperlink" Target="http://www.php.net/array-push" TargetMode="External"/><Relationship Id="rId15" Type="http://schemas.openxmlformats.org/officeDocument/2006/relationships/hyperlink" Target="http://www.php.net/array-merge" TargetMode="External"/><Relationship Id="rId23" Type="http://schemas.openxmlformats.org/officeDocument/2006/relationships/hyperlink" Target="http://www.php.net/array-reduce" TargetMode="External"/><Relationship Id="rId10" Type="http://schemas.openxmlformats.org/officeDocument/2006/relationships/hyperlink" Target="http://www.php.net/array-reverse" TargetMode="External"/><Relationship Id="rId19" Type="http://schemas.openxmlformats.org/officeDocument/2006/relationships/hyperlink" Target="http://www.php.net/range" TargetMode="External"/><Relationship Id="rId4" Type="http://schemas.openxmlformats.org/officeDocument/2006/relationships/hyperlink" Target="http://www.php.net/array-pop" TargetMode="External"/><Relationship Id="rId9" Type="http://schemas.openxmlformats.org/officeDocument/2006/relationships/hyperlink" Target="http://www.php.net/array-search" TargetMode="External"/><Relationship Id="rId14" Type="http://schemas.openxmlformats.org/officeDocument/2006/relationships/hyperlink" Target="http://www.php.net/array-fill" TargetMode="External"/><Relationship Id="rId22" Type="http://schemas.openxmlformats.org/officeDocument/2006/relationships/hyperlink" Target="http://www.php.net/array-uniqu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max" TargetMode="External"/><Relationship Id="rId13" Type="http://schemas.openxmlformats.org/officeDocument/2006/relationships/hyperlink" Target="http://www.php.net/sin" TargetMode="External"/><Relationship Id="rId3" Type="http://schemas.openxmlformats.org/officeDocument/2006/relationships/hyperlink" Target="http://www.php.net/ceil" TargetMode="External"/><Relationship Id="rId7" Type="http://schemas.openxmlformats.org/officeDocument/2006/relationships/hyperlink" Target="http://www.php.net/log10" TargetMode="External"/><Relationship Id="rId12" Type="http://schemas.openxmlformats.org/officeDocument/2006/relationships/hyperlink" Target="http://www.php.net/round" TargetMode="External"/><Relationship Id="rId2" Type="http://schemas.openxmlformats.org/officeDocument/2006/relationships/hyperlink" Target="http://www.php.net/ab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log" TargetMode="External"/><Relationship Id="rId11" Type="http://schemas.openxmlformats.org/officeDocument/2006/relationships/hyperlink" Target="http://www.php.net/rand" TargetMode="External"/><Relationship Id="rId5" Type="http://schemas.openxmlformats.org/officeDocument/2006/relationships/hyperlink" Target="http://www.php.net/floor" TargetMode="External"/><Relationship Id="rId15" Type="http://schemas.openxmlformats.org/officeDocument/2006/relationships/hyperlink" Target="http://www.php.net/tan" TargetMode="External"/><Relationship Id="rId10" Type="http://schemas.openxmlformats.org/officeDocument/2006/relationships/hyperlink" Target="http://www.php.net/pow" TargetMode="External"/><Relationship Id="rId4" Type="http://schemas.openxmlformats.org/officeDocument/2006/relationships/hyperlink" Target="http://www.php.net/cos" TargetMode="External"/><Relationship Id="rId9" Type="http://schemas.openxmlformats.org/officeDocument/2006/relationships/hyperlink" Target="http://www.php.net/min" TargetMode="External"/><Relationship Id="rId14" Type="http://schemas.openxmlformats.org/officeDocument/2006/relationships/hyperlink" Target="http://www.php.net/sqr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15: </a:t>
            </a:r>
            <a:r>
              <a:rPr lang="en-US" i="1" dirty="0"/>
              <a:t>Embedded </a:t>
            </a:r>
            <a:r>
              <a:rPr lang="en-US" i="1" dirty="0" smtClean="0"/>
              <a:t>PHP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205" y="2375451"/>
            <a:ext cx="5535475" cy="181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6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expression </a:t>
            </a:r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70692"/>
          </a:xfrm>
          <a:solidFill>
            <a:srgbClr val="F9F9F9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&lt;?= expression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16426"/>
            <a:ext cx="10058400" cy="36774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 The answer is &lt;?= 6 * 7 ?&gt; &lt;/h2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584174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answer is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42 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603438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PHP expression block:</a:t>
            </a:r>
            <a:r>
              <a:rPr lang="en-US" sz="2400" dirty="0"/>
              <a:t> evaluates and embeds an expression's value into </a:t>
            </a:r>
            <a:r>
              <a:rPr lang="en-US" sz="2400" dirty="0" smtClean="0"/>
              <a:t>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&lt;?=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</a:t>
            </a:r>
            <a:r>
              <a:rPr lang="en-US" sz="2400" dirty="0"/>
              <a:t>is equivalent to  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print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?&gt;</a:t>
            </a:r>
          </a:p>
        </p:txBody>
      </p:sp>
    </p:spTree>
    <p:extLst>
      <p:ext uri="{BB962C8B-B14F-4D97-AF65-F5344CB8AC3E}">
        <p14:creationId xmlns:p14="http://schemas.microsoft.com/office/powerpoint/2010/main" val="2545250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block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1957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&lt;head&gt;&lt;title&gt;CSE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154: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Embedded PHP&lt;/title&gt;&lt;/head&gt; 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($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99;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1;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--) {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&lt;p&gt;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bottles of beer on the wall,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bottles of beer.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Take one down, pass it around,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- 1 ?&gt;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bottles of beer on the wall. 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21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Common errors: unclosed braces, missing = </a:t>
            </a:r>
            <a:r>
              <a:rPr lang="en-US" sz="4000" dirty="0" smtClean="0"/>
              <a:t>sign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318762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&lt;p&gt;Watch how high I can count: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10;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4380637"/>
            <a:ext cx="10058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&lt;/body&gt; and &lt;/html&gt; above are inside the for loop, which is never </a:t>
            </a:r>
            <a:r>
              <a:rPr lang="en-US" sz="2200" dirty="0" smtClean="0"/>
              <a:t>closed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if you forget to close your braces, you'll see an error about 'unexpected $</a:t>
            </a:r>
            <a:r>
              <a:rPr lang="en-US" sz="2200" dirty="0" smtClean="0"/>
              <a:t>end‘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if you forget = in &lt;?=, the expression does not produce any output</a:t>
            </a:r>
          </a:p>
        </p:txBody>
      </p:sp>
    </p:spTree>
    <p:extLst>
      <p:ext uri="{BB962C8B-B14F-4D97-AF65-F5344CB8AC3E}">
        <p14:creationId xmlns:p14="http://schemas.microsoft.com/office/powerpoint/2010/main" val="1274294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expression </a:t>
            </a:r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2302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3;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&gt;This is a level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heading.&lt;/h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 ?&gt;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468757"/>
            <a:ext cx="10058400" cy="144655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/>
              <a:t>This is a level 1 heading.</a:t>
            </a:r>
          </a:p>
          <a:p>
            <a:r>
              <a:rPr lang="en-US" sz="2800" dirty="0" smtClean="0"/>
              <a:t>This is a level 2 heading.</a:t>
            </a:r>
          </a:p>
          <a:p>
            <a:r>
              <a:rPr lang="en-US" sz="2400" dirty="0" smtClean="0"/>
              <a:t>This is a level 3 heading.                 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440882"/>
            <a:ext cx="8190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expression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blocks can even go inside HTML tags and attributes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13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96857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name(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842591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($weight, $height)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$result = 703 * $weight / $height / $height;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$result;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289240"/>
            <a:ext cx="10058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parameter types and return types are not written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 function with no return statements is implicitly "void"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can be declared in any PHP block, at start/end/middle of code</a:t>
            </a:r>
          </a:p>
        </p:txBody>
      </p:sp>
    </p:spTree>
    <p:extLst>
      <p:ext uri="{BB962C8B-B14F-4D97-AF65-F5344CB8AC3E}">
        <p14:creationId xmlns:p14="http://schemas.microsoft.com/office/powerpoint/2010/main" val="236962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71900"/>
            <a:ext cx="10058400" cy="50984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name(expression, ..., expression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980785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$w = 163;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pounds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$h = 70;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inches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my_bmi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bmi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($w, $h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437029"/>
            <a:ext cx="792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the wrong number of parameters are passed, it's an error</a:t>
            </a:r>
          </a:p>
        </p:txBody>
      </p:sp>
    </p:spTree>
    <p:extLst>
      <p:ext uri="{BB962C8B-B14F-4D97-AF65-F5344CB8AC3E}">
        <p14:creationId xmlns:p14="http://schemas.microsoft.com/office/powerpoint/2010/main" val="2354704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scope: global and local </a:t>
            </a:r>
            <a:r>
              <a:rPr lang="en-US" dirty="0" err="1" smtClean="0"/>
              <a:t>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07413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$school = "UW";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downgrade()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 $school;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$suffix = "(Wisconsin)";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local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$school = "$school $suffix";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"$school\n";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28244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variables declared in a function are local to that function; others are global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if a function wants to use a global variable, it must have a global statement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don't abuse this; mostly you should use parameters</a:t>
            </a:r>
          </a:p>
        </p:txBody>
      </p:sp>
    </p:spTree>
    <p:extLst>
      <p:ext uri="{BB962C8B-B14F-4D97-AF65-F5344CB8AC3E}">
        <p14:creationId xmlns:p14="http://schemas.microsoft.com/office/powerpoint/2010/main" val="2231418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parameter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974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name(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value, ...,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value) {</a:t>
            </a:r>
          </a:p>
          <a:p>
            <a:pPr>
              <a:spcBef>
                <a:spcPts val="0"/>
              </a:spcBef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</a:t>
            </a:r>
            <a:r>
              <a:rPr lang="en-US" sz="19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9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43200"/>
            <a:ext cx="10058400" cy="2308324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print_separated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$separator = ", ")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&gt; 0)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print $separator .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49270"/>
            <a:ext cx="10058400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print_separated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("hello");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h, e, l, l, o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print_separated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("hello", "-");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h-e-l-l-o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832289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if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 value is passed, the default will be used (defaults must come last)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3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syntax </a:t>
            </a: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902103" cy="402336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HTML content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PHP code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HTML content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PHP code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HTML content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4868" y="2703252"/>
            <a:ext cx="39690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any contents of a .</a:t>
            </a:r>
            <a:r>
              <a:rPr lang="en-US" sz="2400" dirty="0" err="1"/>
              <a:t>php</a:t>
            </a:r>
            <a:r>
              <a:rPr lang="en-US" sz="2400" dirty="0"/>
              <a:t> file between &lt;?</a:t>
            </a:r>
            <a:r>
              <a:rPr lang="en-US" sz="2400" dirty="0" err="1"/>
              <a:t>php</a:t>
            </a:r>
            <a:r>
              <a:rPr lang="en-US" sz="2400" dirty="0"/>
              <a:t> and ?&gt; are executed as PHP </a:t>
            </a:r>
            <a:r>
              <a:rPr lang="en-US" sz="2400" dirty="0" smtClean="0"/>
              <a:t>code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 other contents are output as pure HTML</a:t>
            </a:r>
          </a:p>
        </p:txBody>
      </p:sp>
    </p:spTree>
    <p:extLst>
      <p:ext uri="{BB962C8B-B14F-4D97-AF65-F5344CB8AC3E}">
        <p14:creationId xmlns:p14="http://schemas.microsoft.com/office/powerpoint/2010/main" val="34975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951014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array();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array(value0, value1, ...,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$name[index]          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element value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$name[index] = value; 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element value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$name[] = value;     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796748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 = array();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empty array (length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$a[0] = 23;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stores 23 at index 0 (length 1)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$a2 = array("some", "strings", "in", "an", "array");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$a2[] = "Ooh!";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string to end (at index 5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332200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 append, use bracket notation without specifying an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 type is not specified; can mix types</a:t>
            </a:r>
          </a:p>
        </p:txBody>
      </p:sp>
    </p:spTree>
    <p:extLst>
      <p:ext uri="{BB962C8B-B14F-4D97-AF65-F5344CB8AC3E}">
        <p14:creationId xmlns:p14="http://schemas.microsoft.com/office/powerpoint/2010/main" val="1531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</a:t>
            </a:r>
            <a:r>
              <a:rPr lang="en-US" dirty="0" smtClean="0"/>
              <a:t>functions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540585"/>
              </p:ext>
            </p:extLst>
          </p:nvPr>
        </p:nvGraphicFramePr>
        <p:xfrm>
          <a:off x="1096963" y="2031919"/>
          <a:ext cx="10058400" cy="4043680"/>
        </p:xfrm>
        <a:graphic>
          <a:graphicData uri="http://schemas.openxmlformats.org/drawingml/2006/table">
            <a:tbl>
              <a:tblPr/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function name(s)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count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number of elements in the array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print_r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print array's contents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array_pop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array_push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array_shift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7"/>
                        </a:rPr>
                        <a:t>array_unshift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using array as a stack/queue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 dirty="0" err="1">
                          <a:solidFill>
                            <a:srgbClr val="335177"/>
                          </a:solidFill>
                          <a:effectLst/>
                          <a:hlinkClick r:id="rId8"/>
                        </a:rPr>
                        <a:t>in_array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u="none" strike="noStrike" dirty="0" err="1">
                          <a:solidFill>
                            <a:srgbClr val="335177"/>
                          </a:solidFill>
                          <a:effectLst/>
                          <a:hlinkClick r:id="rId9"/>
                        </a:rPr>
                        <a:t>array_search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u="none" strike="noStrike" dirty="0" err="1">
                          <a:solidFill>
                            <a:srgbClr val="335177"/>
                          </a:solidFill>
                          <a:effectLst/>
                          <a:hlinkClick r:id="rId10"/>
                        </a:rPr>
                        <a:t>array_reverse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11"/>
                        </a:rPr>
                        <a:t>sort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dirty="0" err="1">
                          <a:solidFill>
                            <a:srgbClr val="335177"/>
                          </a:solidFill>
                          <a:effectLst/>
                          <a:hlinkClick r:id="rId12"/>
                        </a:rPr>
                        <a:t>rsort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13"/>
                        </a:rPr>
                        <a:t>shuffle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searching and reordering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4"/>
                        </a:rPr>
                        <a:t>array_fill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5"/>
                        </a:rPr>
                        <a:t>array_merge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6"/>
                        </a:rPr>
                        <a:t>array_intersect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7"/>
                        </a:rPr>
                        <a:t>array_diff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8"/>
                        </a:rPr>
                        <a:t>array_slice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solidFill>
                            <a:srgbClr val="335177"/>
                          </a:solidFill>
                          <a:effectLst/>
                          <a:hlinkClick r:id="rId19"/>
                        </a:rPr>
                        <a:t>range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creating, filling, filtering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0"/>
                        </a:rPr>
                        <a:t>array_sum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1"/>
                        </a:rPr>
                        <a:t>array_product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2"/>
                        </a:rPr>
                        <a:t>array_unique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2"/>
                        </a:rPr>
                        <a:t>array_filter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3"/>
                        </a:rPr>
                        <a:t>array_reduce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processing elements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9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function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0395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array("MD", "BH", "KK", "HM", "JP");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strtolower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("md",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morgan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array_shift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array_pop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array_push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array_reverse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$best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array_slice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5058061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array in PHP replaces many other collections in Java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list, stack, queue, set, map, ...</a:t>
            </a:r>
          </a:p>
        </p:txBody>
      </p:sp>
    </p:spTree>
    <p:extLst>
      <p:ext uri="{BB962C8B-B14F-4D97-AF65-F5344CB8AC3E}">
        <p14:creationId xmlns:p14="http://schemas.microsoft.com/office/powerpoint/2010/main" val="28933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foreach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16736"/>
          </a:xfrm>
          <a:solidFill>
            <a:srgbClr val="F9F9F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foreach ($array as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862470"/>
            <a:ext cx="10058400" cy="2031325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$stooges = array("Larry", "Moe", "Curly",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Shemp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count($stooges); $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 "Moe slaps {$stooges[$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]}\n";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 ($stooges as $stooge)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"Moe slaps $stooge\n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even himself!</a:t>
            </a:r>
          </a:p>
          <a:p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183113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convenient way to loop over each element of an array without indexes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3600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 = 3;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$b = 4;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$c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(pow($a, 2) + pow($b, 2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358945" y="3175106"/>
          <a:ext cx="5466524" cy="650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80932"/>
                <a:gridCol w="780932"/>
                <a:gridCol w="780932"/>
                <a:gridCol w="780932"/>
                <a:gridCol w="780932"/>
                <a:gridCol w="780932"/>
                <a:gridCol w="780932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hlinkClick r:id="rId2"/>
                        </a:rPr>
                        <a:t>abs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hlinkClick r:id="rId3"/>
                        </a:rPr>
                        <a:t>ceil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4"/>
                        </a:rPr>
                        <a:t>cos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5"/>
                        </a:rPr>
                        <a:t>floor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6"/>
                        </a:rPr>
                        <a:t>log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7"/>
                        </a:rPr>
                        <a:t>log10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8"/>
                        </a:rPr>
                        <a:t>max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9"/>
                        </a:rPr>
                        <a:t>min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10"/>
                        </a:rPr>
                        <a:t>pow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11"/>
                        </a:rPr>
                        <a:t>rand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12"/>
                        </a:rPr>
                        <a:t>round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hlinkClick r:id="rId13"/>
                        </a:rPr>
                        <a:t>sin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14"/>
                        </a:rPr>
                        <a:t>sqrt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hlinkClick r:id="rId15"/>
                        </a:rPr>
                        <a:t>tan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169038" y="3941014"/>
            <a:ext cx="191488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math functions</a:t>
            </a:r>
            <a:endParaRPr lang="en-US" sz="2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769788" y="4476122"/>
          <a:ext cx="2713383" cy="325120"/>
        </p:xfrm>
        <a:graphic>
          <a:graphicData uri="http://schemas.openxmlformats.org/drawingml/2006/table">
            <a:tbl>
              <a:tblPr/>
              <a:tblGrid>
                <a:gridCol w="904461"/>
                <a:gridCol w="904461"/>
                <a:gridCol w="90446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M_PI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M_E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M_LN2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91770" y="4890388"/>
            <a:ext cx="19449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math constants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097280" y="5616280"/>
            <a:ext cx="101339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the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syntax for method calls, parameters, returns is the same as Java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03144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"Victoria";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($name)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"This line isn't going to be reached.\n";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557251"/>
            <a:ext cx="10058400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 variable is NULL if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it has not been set to any value (undefined variables)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it has been assigned the constant NULL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it has been deleted using the unset function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can test if a variable is NULL using the </a:t>
            </a:r>
            <a:r>
              <a:rPr lang="en-US" sz="2200" dirty="0" err="1"/>
              <a:t>isset</a:t>
            </a:r>
            <a:r>
              <a:rPr lang="en-US" sz="2200" dirty="0"/>
              <a:t> function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NULL prints as an empty string (no output)</a:t>
            </a:r>
          </a:p>
        </p:txBody>
      </p:sp>
    </p:spTree>
    <p:extLst>
      <p:ext uri="{BB962C8B-B14F-4D97-AF65-F5344CB8AC3E}">
        <p14:creationId xmlns:p14="http://schemas.microsoft.com/office/powerpoint/2010/main" val="22577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HTML tags in PHP = bad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775962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"&lt;!DOCTYPE html&gt;\n";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"&lt;html&gt;\n";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  &lt;head&gt;\n";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    &lt;title&gt;Geneva's web page&lt;/title&gt;\n";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10;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"&lt;p class=\"count\"&gt; I can count to $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&lt;/p&gt;\n";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830418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printing HTML tags with print statements is bad style and error-prone: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must quote the HTML and escape special characters, e.g. \"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but without print, how do we insert dynamic content into the page?</a:t>
            </a:r>
          </a:p>
        </p:txBody>
      </p:sp>
    </p:spTree>
    <p:extLst>
      <p:ext uri="{BB962C8B-B14F-4D97-AF65-F5344CB8AC3E}">
        <p14:creationId xmlns:p14="http://schemas.microsoft.com/office/powerpoint/2010/main" val="10159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4496</TotalTime>
  <Words>1484</Words>
  <Application>Microsoft Office PowerPoint</Application>
  <PresentationFormat>Widescreen</PresentationFormat>
  <Paragraphs>211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Times New Roman</vt:lpstr>
      <vt:lpstr>Retrospect</vt:lpstr>
      <vt:lpstr>CSE 154</vt:lpstr>
      <vt:lpstr>PHP syntax template</vt:lpstr>
      <vt:lpstr>Arrays</vt:lpstr>
      <vt:lpstr>Array functions</vt:lpstr>
      <vt:lpstr>Array function example</vt:lpstr>
      <vt:lpstr>The foreach loop</vt:lpstr>
      <vt:lpstr>Math operations</vt:lpstr>
      <vt:lpstr>NULL</vt:lpstr>
      <vt:lpstr>Printing HTML tags in PHP = bad style</vt:lpstr>
      <vt:lpstr>PHP expression blocks</vt:lpstr>
      <vt:lpstr>Expression block example</vt:lpstr>
      <vt:lpstr>Common errors: unclosed braces, missing = sign</vt:lpstr>
      <vt:lpstr>Complex expression blocks</vt:lpstr>
      <vt:lpstr>Functions</vt:lpstr>
      <vt:lpstr>Calling functions</vt:lpstr>
      <vt:lpstr>Variable scope: global and local vars</vt:lpstr>
      <vt:lpstr>Default parameter values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22</cp:revision>
  <dcterms:created xsi:type="dcterms:W3CDTF">2014-10-04T19:01:41Z</dcterms:created>
  <dcterms:modified xsi:type="dcterms:W3CDTF">2016-02-10T20:15:51Z</dcterms:modified>
</cp:coreProperties>
</file>