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77" r:id="rId4"/>
    <p:sldId id="276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jsonformatter.curiousconcept.com/" TargetMode="External"/><Relationship Id="rId2" Type="http://schemas.openxmlformats.org/officeDocument/2006/relationships/hyperlink" Target="http://jsonlint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aulisageek.com/json_validator/" TargetMode="External"/><Relationship Id="rId4" Type="http://schemas.openxmlformats.org/officeDocument/2006/relationships/hyperlink" Target="http://www.freeformatter.com/json-validator.htm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mozilla.org/en/JavaScript/Reference/Global_Objects/JSON/stringify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ebster.cs.washington.edu/services/books/books_json.php?category=cooking" TargetMode="External"/><Relationship Id="rId2" Type="http://schemas.openxmlformats.org/officeDocument/2006/relationships/hyperlink" Target="http://webster.cs.washington.edu/books_json.php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ocument_Type_Definition" TargetMode="External"/><Relationship Id="rId2" Type="http://schemas.openxmlformats.org/officeDocument/2006/relationships/hyperlink" Target="http://en.wikipedia.org/wiki/XML_Schema_(W3C)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dom/dom_methods.as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ebster.cs.washington.edu/cse154/services/hw/hw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athML#Example_and_comparison_to_other_format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crockford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13</a:t>
            </a:r>
            <a:r>
              <a:rPr lang="en-US" dirty="0" smtClean="0"/>
              <a:t>: </a:t>
            </a:r>
            <a:r>
              <a:rPr lang="en-US" dirty="0" smtClean="0"/>
              <a:t>XML and JSON</a:t>
            </a:r>
            <a:endParaRPr lang="en-US" dirty="0"/>
          </a:p>
        </p:txBody>
      </p:sp>
      <p:pic>
        <p:nvPicPr>
          <p:cNvPr id="4" name="Picture 2" descr="https://s-media-cache-ak0.pinimg.com/originals/fe/a7/7d/fea77dedd73df06d8d87c91d296ddd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5255" y="465483"/>
            <a:ext cx="34004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350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JavaScript object </a:t>
            </a:r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50048"/>
            <a:ext cx="10058400" cy="3139321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person =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name: "Philip J. Fry",        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string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age: 23,                      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number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"weight": 172.5,              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number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friends: ["Farnsworth", "Hermes",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Zoidberg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"],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array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getBeloved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function() { return this.name + " loves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Leela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";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alert(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person.age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alert(person["weight"]);              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172.5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alert(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person.friends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[2]));            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Zoidberg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alert(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person.getBeloved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());           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Philip J. Fry loves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Leela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838650"/>
            <a:ext cx="10058400" cy="147440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 object can have methods (function properties) that refer to itself as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can refer to the fields with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fieldName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or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["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fieldName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"]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syntax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field names can optionally be put in quotes (e.g.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weight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above)</a:t>
            </a:r>
          </a:p>
        </p:txBody>
      </p:sp>
    </p:spTree>
    <p:extLst>
      <p:ext uri="{BB962C8B-B14F-4D97-AF65-F5344CB8AC3E}">
        <p14:creationId xmlns:p14="http://schemas.microsoft.com/office/powerpoint/2010/main" val="246291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Repeated: Example XML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78570"/>
            <a:ext cx="10058400" cy="2862322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 encoding="UTF-8"?&gt;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&lt;note private="true"&gt;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&lt;from&gt;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Alice Smith (alice@example.com)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&lt;/from&gt;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&lt;to&gt;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Robert Jones (roberto@example.com)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&lt;/to&gt;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&lt;to&gt;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Charles Dodd (cdodd@example.com)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&lt;/to&gt;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&lt;subject&gt;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Tomorrow's "Birthday Bash" event!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&lt;/subject&gt;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&lt;message language="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english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Hey guys, don't forget to call me this weekend!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&lt;/message&gt;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&lt;/note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882102"/>
            <a:ext cx="718645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Could we express this message data as a JavaScript object?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312989"/>
            <a:ext cx="10058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70022"/>
                </a:solidFill>
                <a:latin typeface="Calibri" panose="020F0502020204030204" pitchFamily="34" charset="0"/>
              </a:rPr>
              <a:t>Each attribute and tag could become a property or sub-object within the overall message object</a:t>
            </a:r>
            <a:endParaRPr lang="en-US" sz="2200" b="0" i="0" dirty="0">
              <a:solidFill>
                <a:srgbClr val="770022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15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equivalant</a:t>
            </a:r>
            <a:r>
              <a:rPr lang="en-US" dirty="0"/>
              <a:t> JSON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80515"/>
            <a:ext cx="10058400" cy="3693319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"private": "true",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"from": "Alice Smith (alice@example.com)",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"to": [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"Robert Jones (roberto@example.com)",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"Charles Dodd (cdodd@example.com)"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],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"subject": "Tomorrow's \"Birthday Bash\" event!",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"message":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"language":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english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"text": "Hey guys, don't forget to call me this weekend!"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96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 </a:t>
            </a:r>
            <a:r>
              <a:rPr lang="en-US" dirty="0" smtClean="0"/>
              <a:t>JSON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1779828"/>
            <a:ext cx="10640833" cy="2308324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student 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        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 variable assignment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": 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Bart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strings must be double-quoted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last_name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"Simpson", 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property names must be quoted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"birthdate": new Date("April 1, 1983"),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Date objects not supported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"enroll": 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function() {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Functions not supported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this.enrolled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trike="sngStrike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 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78" y="3690825"/>
            <a:ext cx="10640833" cy="3167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JSON has a few rules that differ from regular JS: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Strings must be quoted (in JS, single- or double-quoted are allowed)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All property/field names must be quoted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Unsupported types: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Date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RegExp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Error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All others supported: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Number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Array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Object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Numerous validators/formatters available: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2"/>
              </a:rPr>
              <a:t>JSONLint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3"/>
              </a:rPr>
              <a:t>JSON Formatter &amp; Validator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4"/>
              </a:rPr>
              <a:t>Free Formatter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5"/>
              </a:rPr>
              <a:t>JSON Validator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3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Browser </a:t>
            </a:r>
            <a:r>
              <a:rPr lang="en-US" dirty="0">
                <a:hlinkClick r:id="rId2"/>
              </a:rPr>
              <a:t>JSON </a:t>
            </a:r>
            <a:r>
              <a:rPr lang="en-US" dirty="0" smtClean="0">
                <a:hlinkClick r:id="rId2"/>
              </a:rPr>
              <a:t>methods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097280" y="1912869"/>
          <a:ext cx="10058400" cy="1828800"/>
        </p:xfrm>
        <a:graphic>
          <a:graphicData uri="http://schemas.openxmlformats.org/drawingml/2006/table">
            <a:tbl>
              <a:tblPr/>
              <a:tblGrid>
                <a:gridCol w="2739224"/>
                <a:gridCol w="7319176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method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 err="1">
                          <a:effectLst/>
                        </a:rPr>
                        <a:t>JSON.parse</a:t>
                      </a:r>
                      <a:r>
                        <a:rPr lang="en-US" sz="2200" dirty="0">
                          <a:effectLst/>
                        </a:rPr>
                        <a:t>(</a:t>
                      </a:r>
                      <a:r>
                        <a:rPr lang="en-US" sz="2200" i="1" dirty="0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string</a:t>
                      </a:r>
                      <a:r>
                        <a:rPr lang="en-US" sz="2200" dirty="0">
                          <a:effectLst/>
                        </a:rPr>
                        <a:t>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converts the given string of JSON data into an equivalent JavaScript object and returns it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JSON.stringify(</a:t>
                      </a:r>
                      <a:r>
                        <a:rPr lang="en-US" sz="2200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object</a:t>
                      </a:r>
                      <a:r>
                        <a:rPr lang="en-US" sz="2200">
                          <a:effectLst/>
                        </a:rPr>
                        <a:t>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converts the given object into a string of JSON data (the opposite of </a:t>
                      </a:r>
                      <a:r>
                        <a:rPr lang="en-US" sz="2200" dirty="0" err="1">
                          <a:effectLst/>
                        </a:rPr>
                        <a:t>JSON.parse</a:t>
                      </a:r>
                      <a:r>
                        <a:rPr lang="en-US" sz="2200" dirty="0">
                          <a:effectLst/>
                        </a:rPr>
                        <a:t>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3933878"/>
            <a:ext cx="9066559" cy="181295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 use Ajax to fetch data that is in JSON format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then call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JSON.parse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on it to convert it into an object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then interact with that object as you would with any other JavaScript object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38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expressions </a:t>
            </a:r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7280" y="1845510"/>
            <a:ext cx="463759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Given the JSON data at right, what expressions would produce: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window's title? </a:t>
            </a:r>
            <a:r>
              <a:rPr lang="en-US" sz="2200" i="1" dirty="0">
                <a:solidFill>
                  <a:srgbClr val="000000"/>
                </a:solidFill>
                <a:latin typeface="Calibri" panose="020F0502020204030204" pitchFamily="34" charset="0"/>
              </a:rPr>
              <a:t>(use the Console)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image's third coordinate?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number of messages?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y-offset of the last message?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28132" y="1845510"/>
            <a:ext cx="5836854" cy="369332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data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JSON.parse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this.responseText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7" name="Rectangle 6"/>
          <p:cNvSpPr/>
          <p:nvPr/>
        </p:nvSpPr>
        <p:spPr>
          <a:xfrm>
            <a:off x="5828132" y="2322992"/>
            <a:ext cx="5836854" cy="4524315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"window":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"title": "Sample Widget",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"width": 500,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"height": 500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"image": {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": "images/logo.png",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coords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": [250, 150, 350, 400],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"alignment": "center"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"messages": [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{"text": "Save", "offset": [10, 20]},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{"text": "Help", "offset": [ 0, 50]},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{"text": "Quit", "offset": [30, 15]}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],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"debug": "true"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</a:t>
            </a: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5896" y="4585149"/>
            <a:ext cx="5837582" cy="1200329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title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data.window.title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coord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data.image.coords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[2];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data.messages.length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y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data.messages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- 1].offset[1];</a:t>
            </a:r>
          </a:p>
        </p:txBody>
      </p:sp>
    </p:spTree>
    <p:extLst>
      <p:ext uri="{BB962C8B-B14F-4D97-AF65-F5344CB8AC3E}">
        <p14:creationId xmlns:p14="http://schemas.microsoft.com/office/powerpoint/2010/main" val="344020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example: </a:t>
            </a:r>
            <a:r>
              <a:rPr lang="en-US" dirty="0" smtClean="0"/>
              <a:t>Books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781267"/>
            <a:ext cx="10058400" cy="1135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Suppose we have a service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books_json.php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about library books.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no query parameters are passed, it outputs a list of book categories: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17018" y="2506801"/>
            <a:ext cx="9638662" cy="369332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"categories": ["computers", "cooking", "finance", ...]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7280" y="2917117"/>
            <a:ext cx="10511624" cy="76944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Supply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category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query parameter to see all books in one category: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3"/>
              </a:rPr>
              <a:t>http://webster.cs.washington.edu/services/books/books_json.php?category=cooking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517018" y="3727542"/>
            <a:ext cx="10459634" cy="2585323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"books": [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{"category": "cooking", "year": 2009, "price": 22.00,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"title": "Breakfast for Dinner", "author": "Amanda Camp"},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{"category": "cooking", "year": 2010, "price": 75.00,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"title": "21 Burgers for the 21st Century", "author": "Stuart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"},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]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61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</a:t>
            </a:r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54152"/>
            <a:ext cx="10058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Write a page that processes this JSON book data.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Initially the page lets the user choose a category, created from the JSON data.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323847"/>
            <a:ext cx="69310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After choosing a category, the list of books in it appears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:</a:t>
            </a:r>
            <a:endParaRPr lang="en-US" sz="2200" dirty="0"/>
          </a:p>
        </p:txBody>
      </p:sp>
      <p:sp>
        <p:nvSpPr>
          <p:cNvPr id="6" name="Rectangle 5"/>
          <p:cNvSpPr/>
          <p:nvPr/>
        </p:nvSpPr>
        <p:spPr>
          <a:xfrm>
            <a:off x="1514812" y="3932079"/>
            <a:ext cx="9640868" cy="147732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Books in category "Cooking":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Breakfast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for Dinner, by Amanda Camp (2009)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21 Burgers for the 21st Century, by Stuart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Reges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(2010)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Four Food Groups of Chocolate, by Victoria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Kirst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(2005)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812" y="2643502"/>
            <a:ext cx="3918151" cy="330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70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JSON book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88509"/>
            <a:ext cx="10058400" cy="2862322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showBooks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add all books from the JSON data to the page's bulleted list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data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JSON.parse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this.responseText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data.books.length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li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document.createElement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("li");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li.innerHTML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data.books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].title + ", by " +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data.books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].author + " ("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data.books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].year + ")";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("books").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appendChild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(li);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455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style: the </a:t>
            </a:r>
            <a:r>
              <a:rPr lang="en-US" dirty="0" err="1"/>
              <a:t>eval</a:t>
            </a:r>
            <a:r>
              <a:rPr lang="en-US" dirty="0"/>
              <a:t> function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1923726"/>
            <a:ext cx="10058400" cy="923330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data =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JSON.parse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this.responseText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data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this.responseText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don't do this!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1317" y="3033422"/>
            <a:ext cx="8945822" cy="21515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JavaScript includes an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eval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keyword that takes a string and runs it as code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this is essentially the same as what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JSON.parse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does,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but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JSON.parse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filters out potentially dangerous code;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eval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doesn't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eval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is evil and should not be used!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22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 </a:t>
            </a:r>
            <a:r>
              <a:rPr lang="en-US" dirty="0" err="1"/>
              <a:t>responseXML</a:t>
            </a:r>
            <a:r>
              <a:rPr lang="en-US" dirty="0"/>
              <a:t> in Firebug</a:t>
            </a:r>
          </a:p>
        </p:txBody>
      </p:sp>
      <p:pic>
        <p:nvPicPr>
          <p:cNvPr id="12291" name="Picture 3" descr="Firebug Debug Aja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755" y="1889400"/>
            <a:ext cx="7791450" cy="355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76897" y="5858326"/>
            <a:ext cx="769390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can examine the entire XML document, its node/tree structure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74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Schemas and </a:t>
            </a:r>
            <a:r>
              <a:rPr lang="en-US" dirty="0" err="1" smtClean="0"/>
              <a:t>Doctypes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487654"/>
            <a:ext cx="10058400" cy="50753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"rule books" describing which tags/attributes you want to allow in your data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used to 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validate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XML files to make sure they follow the rules of that "flavor"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W3C HTML validator uses an HTML schema to validate your HTML (related to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&lt;!DOCTYPE html&gt;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tag)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these are optional; if you don't have one, there are no rules beyond having well-formed XML syntax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2"/>
              </a:rPr>
              <a:t>W3C XML Schema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3"/>
              </a:rPr>
              <a:t>Document Type Definition (DTD)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("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doctype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")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231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list of XML DOM </a:t>
            </a:r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836128"/>
            <a:ext cx="10058400" cy="384428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properties: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nodeName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nodeType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nodeValue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attributes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firstChild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lastChild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childNodes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nextSibling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previousSibling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parentNode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methods: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getElementById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getElementsByTagName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querySelector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querySelectorAll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getAttribute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hasAttribute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hasChildNodes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appendChild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insertBefore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removeChild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replaceChild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2"/>
              </a:rPr>
              <a:t>full reference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115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Late day </a:t>
            </a:r>
            <a:r>
              <a:rPr lang="en-US" dirty="0" smtClean="0"/>
              <a:t>distribution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885823"/>
            <a:ext cx="10058400" cy="249006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Write a program that shows how many students turn homework in late for each assignment.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Data service here: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http://webster.cs.washington.edu/cse154/services/hw/hw.php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parameter: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assignment=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hw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N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150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 of </a:t>
            </a:r>
            <a:r>
              <a:rPr lang="en-US" dirty="0" smtClean="0"/>
              <a:t>XML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81811"/>
            <a:ext cx="10058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pro: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standard open format; don't have to "reinvent the wheel" for storing new types of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can represent almost any general kind of data (record, list, tree)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easy to read (for humans and computers)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lots of tools exist for working with XML in many languages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con: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bulky syntax/structure makes files large; can decrease performance (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example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can be hard to "shoehorn" data into a good XML format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JavaScript code to navigate the XML DOM is bulky and generally not fun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690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of XML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78570"/>
            <a:ext cx="10058400" cy="2862322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 encoding="UTF-8"?&gt;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&lt;note private="true"&gt;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&lt;from&gt;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Alice Smith (alice@example.com)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&lt;/from&gt;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&lt;to&gt;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Robert Jones (roberto@example.com)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&lt;/to&gt;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&lt;to&gt;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Charles Dodd (cdodd@example.com)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&lt;/to&gt;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&lt;subject&gt;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Tomorrow's "Birthday Bash" event!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&lt;/subject&gt;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&lt;message language="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english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Hey guys, don't forget to call me this weekend!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&lt;/message&gt;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&lt;/note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882102"/>
            <a:ext cx="10058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fairly simple to read and understand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can be parsed by JavaScript code using XML DOM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651543"/>
            <a:ext cx="1005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70022"/>
                </a:solidFill>
                <a:latin typeface="Calibri" panose="020F0502020204030204" pitchFamily="34" charset="0"/>
              </a:rPr>
              <a:t>Is there any other data format that is more natural for JS code to process?</a:t>
            </a:r>
            <a:endParaRPr lang="en-US" sz="2200" b="0" i="0" dirty="0">
              <a:solidFill>
                <a:srgbClr val="770022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04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Object Notation (JSON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36260"/>
            <a:ext cx="671512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JavaScript Object Notation (JSON):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Data format that represents data as a set of JavaScript objects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invented by JS guru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Douglas </a:t>
            </a:r>
            <a:r>
              <a:rPr lang="en-US" sz="2200" dirty="0" err="1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Crockford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of Yahoo!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natively supported by all modern browsers (and libraries to support it in old ones)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not yet as popular as XML, but steadily rising due to its simplicity and ease of use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26" name="Picture 2" descr="js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405" y="1936260"/>
            <a:ext cx="334327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js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3930" y="3762898"/>
            <a:ext cx="2571750" cy="233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104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Creating a new </a:t>
            </a:r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05145"/>
            <a:ext cx="10058400" cy="1477328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name =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fieldName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value,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fieldName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value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382473"/>
            <a:ext cx="10058400" cy="1754326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x: 4,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y: 3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pt.z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-1;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alert("("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pt.x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", "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pt.y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", "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pt.z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")");   // (4, 3, -1)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97280" y="5136799"/>
            <a:ext cx="10058400" cy="147440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 JavaScript, you can create a new object without creating a class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 add properties to any object even after it is created (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z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12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1587</TotalTime>
  <Words>1329</Words>
  <Application>Microsoft Office PowerPoint</Application>
  <PresentationFormat>Widescreen</PresentationFormat>
  <Paragraphs>212</Paragraphs>
  <Slides>19</Slides>
  <Notes>0</Notes>
  <HiddenSlides>4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Consolas</vt:lpstr>
      <vt:lpstr>Courier New</vt:lpstr>
      <vt:lpstr>Helvetica</vt:lpstr>
      <vt:lpstr>Wingdings</vt:lpstr>
      <vt:lpstr>Retrospect</vt:lpstr>
      <vt:lpstr>CSE 154</vt:lpstr>
      <vt:lpstr>Debugging responseXML in Firebug</vt:lpstr>
      <vt:lpstr>Schemas and Doctypes</vt:lpstr>
      <vt:lpstr>Full list of XML DOM properties</vt:lpstr>
      <vt:lpstr>Exercise: Late day distribution</vt:lpstr>
      <vt:lpstr>Pros and cons of XML</vt:lpstr>
      <vt:lpstr>An example of XML data</vt:lpstr>
      <vt:lpstr>JavaScript Object Notation (JSON)</vt:lpstr>
      <vt:lpstr>Background: Creating a new object</vt:lpstr>
      <vt:lpstr>More about JavaScript object syntax</vt:lpstr>
      <vt:lpstr>Repeated: Example XML data</vt:lpstr>
      <vt:lpstr>The equivalant JSON data</vt:lpstr>
      <vt:lpstr>Valid JSON</vt:lpstr>
      <vt:lpstr>Browser JSON methods</vt:lpstr>
      <vt:lpstr>JSON expressions exercise</vt:lpstr>
      <vt:lpstr>JSON example: Books</vt:lpstr>
      <vt:lpstr>JSON exercise</vt:lpstr>
      <vt:lpstr>Working with JSON book data</vt:lpstr>
      <vt:lpstr>Bad style: the eval function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18</cp:revision>
  <dcterms:created xsi:type="dcterms:W3CDTF">2014-11-13T22:52:54Z</dcterms:created>
  <dcterms:modified xsi:type="dcterms:W3CDTF">2016-02-02T18:04:48Z</dcterms:modified>
</cp:coreProperties>
</file>