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80" r:id="rId6"/>
    <p:sldId id="258" r:id="rId7"/>
    <p:sldId id="259" r:id="rId8"/>
    <p:sldId id="260" r:id="rId9"/>
    <p:sldId id="257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81" r:id="rId20"/>
    <p:sldId id="282" r:id="rId21"/>
    <p:sldId id="270" r:id="rId22"/>
    <p:sldId id="271" r:id="rId23"/>
    <p:sldId id="27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ap.w3schools.com/jsref/jsref_onmousemove.asp" TargetMode="External"/><Relationship Id="rId3" Type="http://schemas.openxmlformats.org/officeDocument/2006/relationships/hyperlink" Target="http://wap.w3schools.com/jsref/jsref_ondblclick.asp" TargetMode="External"/><Relationship Id="rId7" Type="http://schemas.openxmlformats.org/officeDocument/2006/relationships/hyperlink" Target="http://wap.w3schools.com/jsref/jsref_onmouseout.asp" TargetMode="External"/><Relationship Id="rId2" Type="http://schemas.openxmlformats.org/officeDocument/2006/relationships/hyperlink" Target="http://wap.w3schools.com/jsref/jsref_onclick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ap.w3schools.com/jsref/jsref_onmouseover.asp" TargetMode="External"/><Relationship Id="rId5" Type="http://schemas.openxmlformats.org/officeDocument/2006/relationships/hyperlink" Target="http://wap.w3schools.com/jsref/jsref_onmouseup.asp" TargetMode="External"/><Relationship Id="rId4" Type="http://schemas.openxmlformats.org/officeDocument/2006/relationships/hyperlink" Target="http://wap.w3schools.com/jsref/jsref_onmousedown.asp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ap.w3schools.com/jsref/jsref_onblur.asp" TargetMode="External"/><Relationship Id="rId7" Type="http://schemas.openxmlformats.org/officeDocument/2006/relationships/hyperlink" Target="http://wap.w3schools.com/jsref/jsref_onselect.asp" TargetMode="External"/><Relationship Id="rId2" Type="http://schemas.openxmlformats.org/officeDocument/2006/relationships/hyperlink" Target="http://wap.w3schools.com/jsref/jsref_onfocus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ap.w3schools.com/jsref/jsref_onkeypress.asp" TargetMode="External"/><Relationship Id="rId5" Type="http://schemas.openxmlformats.org/officeDocument/2006/relationships/hyperlink" Target="http://wap.w3schools.com/jsref/jsref_onkeyup.asp" TargetMode="External"/><Relationship Id="rId4" Type="http://schemas.openxmlformats.org/officeDocument/2006/relationships/hyperlink" Target="http://wap.w3schools.com/jsref/jsref_onkeydown.asp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rksmode.org/js/key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ap.w3schools.com/jsref/jsref_onerror.asp" TargetMode="External"/><Relationship Id="rId2" Type="http://schemas.openxmlformats.org/officeDocument/2006/relationships/hyperlink" Target="http://wap.w3schools.com/jsref/dom_obj_event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ap.w3schools.com/jsref/jsref_onresize.asp" TargetMode="External"/><Relationship Id="rId5" Type="http://schemas.openxmlformats.org/officeDocument/2006/relationships/hyperlink" Target="http://wap.w3schools.com/jsref/jsref_onunload.asp" TargetMode="External"/><Relationship Id="rId4" Type="http://schemas.openxmlformats.org/officeDocument/2006/relationships/hyperlink" Target="http://wap.w3schools.com/jsref/jsref_onload.asp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docs/DOM/element.addEventListen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ap.w3schools.com/jsref/jsref_onreset.asp" TargetMode="External"/><Relationship Id="rId2" Type="http://schemas.openxmlformats.org/officeDocument/2006/relationships/hyperlink" Target="http://wap.w3schools.com/jsref/jsref_onsubmit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ap.w3schools.com/jsref/jsref_onchange.asp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10</a:t>
            </a:r>
            <a:r>
              <a:rPr lang="en-US" dirty="0" smtClean="0"/>
              <a:t>: </a:t>
            </a:r>
            <a:r>
              <a:rPr lang="en-US" dirty="0" smtClean="0"/>
              <a:t>More Events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431" y="447262"/>
            <a:ext cx="3018249" cy="369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4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event object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3970"/>
            <a:ext cx="10058400" cy="1015663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name(event)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 event handler function ...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046243"/>
            <a:ext cx="1005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Event handlers can accept an optional parameter to represent the event that is occurring. Event objects have the following properties / methods: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602560"/>
              </p:ext>
            </p:extLst>
          </p:nvPr>
        </p:nvGraphicFramePr>
        <p:xfrm>
          <a:off x="2166731" y="4250994"/>
          <a:ext cx="7822095" cy="1422400"/>
        </p:xfrm>
        <a:graphic>
          <a:graphicData uri="http://schemas.openxmlformats.org/drawingml/2006/table">
            <a:tbl>
              <a:tblPr/>
              <a:tblGrid>
                <a:gridCol w="1797960"/>
                <a:gridCol w="602413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property 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type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what kind of event, such as "click" or "</a:t>
                      </a:r>
                      <a:r>
                        <a:rPr lang="en-US" sz="2000" dirty="0" err="1">
                          <a:effectLst/>
                        </a:rPr>
                        <a:t>mousedown</a:t>
                      </a:r>
                      <a:r>
                        <a:rPr lang="en-US" sz="2000" dirty="0">
                          <a:effectLst/>
                        </a:rPr>
                        <a:t>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target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the element on which the event occurred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timeStamp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when the event occurred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8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</a:t>
            </a:r>
            <a:r>
              <a:rPr lang="en-US" dirty="0" smtClean="0"/>
              <a:t>events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794761"/>
              </p:ext>
            </p:extLst>
          </p:nvPr>
        </p:nvGraphicFramePr>
        <p:xfrm>
          <a:off x="2220084" y="2016678"/>
          <a:ext cx="7828376" cy="1422400"/>
        </p:xfrm>
        <a:graphic>
          <a:graphicData uri="http://schemas.openxmlformats.org/drawingml/2006/table">
            <a:tbl>
              <a:tblPr/>
              <a:tblGrid>
                <a:gridCol w="1576663"/>
                <a:gridCol w="6251713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click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user presses/releases mouse button on the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dblclick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user presses/releases mouse button twice on the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mousedown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user presses down mouse button on the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mouseup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user releases mouse button on the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689501" y="3641899"/>
            <a:ext cx="1101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clicking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956089"/>
              </p:ext>
            </p:extLst>
          </p:nvPr>
        </p:nvGraphicFramePr>
        <p:xfrm>
          <a:off x="2380770" y="4514932"/>
          <a:ext cx="7719046" cy="1066800"/>
        </p:xfrm>
        <a:graphic>
          <a:graphicData uri="http://schemas.openxmlformats.org/drawingml/2006/table">
            <a:tbl>
              <a:tblPr/>
              <a:tblGrid>
                <a:gridCol w="1564391"/>
                <a:gridCol w="615465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>
                          <a:solidFill>
                            <a:srgbClr val="335177"/>
                          </a:solidFill>
                          <a:effectLst/>
                          <a:hlinkClick r:id="rId6"/>
                        </a:rPr>
                        <a:t>mouseover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mouse cursor enters the element's box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7"/>
                        </a:rPr>
                        <a:t>mouseout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mouse cursor exits the element's box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>
                          <a:solidFill>
                            <a:srgbClr val="335177"/>
                          </a:solidFill>
                          <a:effectLst/>
                          <a:hlinkClick r:id="rId8"/>
                        </a:rPr>
                        <a:t>mousemove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mouse cursor moves around within the element's box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69505" y="5662856"/>
            <a:ext cx="1541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movement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8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event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901592"/>
            <a:ext cx="7155229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passed to a mouse handler has these properties: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789083"/>
              </p:ext>
            </p:extLst>
          </p:nvPr>
        </p:nvGraphicFramePr>
        <p:xfrm>
          <a:off x="440982" y="2685554"/>
          <a:ext cx="7599776" cy="2997200"/>
        </p:xfrm>
        <a:graphic>
          <a:graphicData uri="http://schemas.openxmlformats.org/drawingml/2006/table">
            <a:tbl>
              <a:tblPr/>
              <a:tblGrid>
                <a:gridCol w="2623786"/>
                <a:gridCol w="497599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property/method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clientX</a:t>
                      </a:r>
                      <a:endParaRPr lang="en-US" sz="2000" dirty="0" smtClean="0">
                        <a:effectLst/>
                      </a:endParaRPr>
                    </a:p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clientY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coordinates in </a:t>
                      </a:r>
                      <a:r>
                        <a:rPr lang="en-US" sz="2000" i="1">
                          <a:effectLst/>
                        </a:rPr>
                        <a:t>browser window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screenX</a:t>
                      </a:r>
                      <a:endParaRPr lang="en-US" sz="2000" dirty="0" smtClean="0">
                        <a:effectLst/>
                      </a:endParaRPr>
                    </a:p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screenY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coordinates in </a:t>
                      </a:r>
                      <a:r>
                        <a:rPr lang="en-US" sz="2000" i="1">
                          <a:effectLst/>
                        </a:rPr>
                        <a:t>screen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offsetX</a:t>
                      </a:r>
                      <a:endParaRPr lang="en-US" sz="2000" dirty="0" smtClean="0">
                        <a:effectLst/>
                      </a:endParaRPr>
                    </a:p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offsetY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coordinates in </a:t>
                      </a:r>
                      <a:r>
                        <a:rPr lang="en-US" sz="2000" i="1" dirty="0">
                          <a:effectLst/>
                        </a:rPr>
                        <a:t>element</a:t>
                      </a:r>
                      <a:r>
                        <a:rPr lang="en-US" sz="2000" dirty="0">
                          <a:effectLst/>
                        </a:rPr>
                        <a:t> (non-standard)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button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integer representing which button was pressed (0=Left, 1=Middle, 2=Right)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147" name="Picture 3" descr="mouse ev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509" y="2686328"/>
            <a:ext cx="3591477" cy="281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06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event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13101"/>
            <a:ext cx="10058400" cy="400110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&lt;pre id="target"&gt;Move the mouse over me!&lt;/pre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13211"/>
            <a:ext cx="10058400" cy="3139321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target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("target");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target.onmousemove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target.onmousedown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showCoords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showCoords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("target").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+ "screen : (" +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event.screenX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", " +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event.screenY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")\n"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+ "client : (" +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event.clientX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", " +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event.clientY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")\n"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+ "button : "  +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event.button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5352532"/>
            <a:ext cx="10058400" cy="969496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screen : (333, 782)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client : (222, 460)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button : 0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                            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                                                                                            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output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8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Keyboard/text </a:t>
            </a:r>
            <a:r>
              <a:rPr lang="en-US" dirty="0" smtClean="0"/>
              <a:t>events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280006"/>
              </p:ext>
            </p:extLst>
          </p:nvPr>
        </p:nvGraphicFramePr>
        <p:xfrm>
          <a:off x="1683371" y="1992161"/>
          <a:ext cx="8921682" cy="2489200"/>
        </p:xfrm>
        <a:graphic>
          <a:graphicData uri="http://schemas.openxmlformats.org/drawingml/2006/table">
            <a:tbl>
              <a:tblPr/>
              <a:tblGrid>
                <a:gridCol w="1536591"/>
                <a:gridCol w="7385091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>
                          <a:effectLst/>
                        </a:rPr>
                        <a:t>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focus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this element gains keyboard </a:t>
                      </a:r>
                      <a:r>
                        <a:rPr lang="en-US" sz="2000" b="1">
                          <a:effectLst/>
                        </a:rPr>
                        <a:t>focus</a:t>
                      </a:r>
                      <a:r>
                        <a:rPr lang="en-US" sz="2000">
                          <a:effectLst/>
                        </a:rPr>
                        <a:t> (attention of user's keyboard)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blur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this element loses keyboard focus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keydown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user presses a key while this element has keyboard focus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keyup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user releases a key while this element has keyboard focus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6"/>
                        </a:rPr>
                        <a:t>keypress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user presses and releases a key while this element has keyboard focus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7"/>
                        </a:rPr>
                        <a:t>select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this element's text is selected or deselected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41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event </a:t>
            </a:r>
            <a:r>
              <a:rPr lang="en-US" dirty="0" smtClean="0"/>
              <a:t>objects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680667"/>
              </p:ext>
            </p:extLst>
          </p:nvPr>
        </p:nvGraphicFramePr>
        <p:xfrm>
          <a:off x="2150510" y="2228932"/>
          <a:ext cx="8096733" cy="1371600"/>
        </p:xfrm>
        <a:graphic>
          <a:graphicData uri="http://schemas.openxmlformats.org/drawingml/2006/table">
            <a:tbl>
              <a:tblPr/>
              <a:tblGrid>
                <a:gridCol w="2723336"/>
                <a:gridCol w="5373397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property 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>
                          <a:effectLst/>
                        </a:rPr>
                        <a:t>keyCode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ASCII integer value of key that was pressed </a:t>
                      </a:r>
                      <a:endParaRPr lang="en-US" sz="2000" dirty="0" smtClean="0">
                        <a:effectLst/>
                      </a:endParaRPr>
                    </a:p>
                    <a:p>
                      <a:pPr fontAlgn="t"/>
                      <a:r>
                        <a:rPr lang="en-US" sz="2000" dirty="0" smtClean="0">
                          <a:effectLst/>
                        </a:rPr>
                        <a:t>(</a:t>
                      </a:r>
                      <a:r>
                        <a:rPr lang="en-US" sz="2000" dirty="0">
                          <a:effectLst/>
                        </a:rPr>
                        <a:t>convert to char with </a:t>
                      </a:r>
                      <a:r>
                        <a:rPr lang="en-US" sz="2000" dirty="0" err="1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String.fromCharCode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altKey</a:t>
                      </a:r>
                      <a:r>
                        <a:rPr lang="en-US" sz="2000" dirty="0" smtClean="0">
                          <a:effectLst/>
                        </a:rPr>
                        <a:t>,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</a:rPr>
                        <a:t>ctrlKey</a:t>
                      </a:r>
                      <a:r>
                        <a:rPr lang="en-US" sz="2000" dirty="0" smtClean="0">
                          <a:effectLst/>
                        </a:rPr>
                        <a:t>,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</a:rPr>
                        <a:t>shiftKey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true if Alt/Ctrl/Shift key is being held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1" y="3903749"/>
            <a:ext cx="10058400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issue: if the event you attach your listener to doesn't have the focus, you won't hear the event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possible solution: attach key listener to entire page body,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document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an outer element, etc.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89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event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1938205"/>
            <a:ext cx="10058400" cy="286232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("textbox").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onkeydown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textKeyDown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textKeyDown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(event)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key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String.fromCharCode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event.keyCode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 (key == 's' &amp;&amp;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event.altKey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alert("Save the document!");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this.value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this.value.split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("").join("-");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1" y="4646639"/>
            <a:ext cx="10058400" cy="19668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each time you push down any key, even a modifier such as Alt or Ctrl, the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keydown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 fires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you hold down the key, the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keydown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 fires repeatedly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keypress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 is a bit flakier and inconsistent across browsers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78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useful key </a:t>
            </a:r>
            <a:r>
              <a:rPr lang="en-US" dirty="0" smtClean="0"/>
              <a:t>codes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524577"/>
              </p:ext>
            </p:extLst>
          </p:nvPr>
        </p:nvGraphicFramePr>
        <p:xfrm>
          <a:off x="3263693" y="2072999"/>
          <a:ext cx="6248054" cy="3556000"/>
        </p:xfrm>
        <a:graphic>
          <a:graphicData uri="http://schemas.openxmlformats.org/drawingml/2006/table">
            <a:tbl>
              <a:tblPr/>
              <a:tblGrid>
                <a:gridCol w="3962054"/>
                <a:gridCol w="22860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keyboard key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event </a:t>
                      </a:r>
                      <a:r>
                        <a:rPr lang="en-US" sz="2000" b="1" dirty="0" err="1">
                          <a:effectLst/>
                        </a:rPr>
                        <a:t>keyCode</a:t>
                      </a:r>
                      <a:endParaRPr lang="en-US" sz="2000" b="1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Backspace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8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Tab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9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Enter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13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Escape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27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Page Up, Page Down, End, Home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33, 34, 35, 36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Left, Up, Right, Down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37, 38, 39, 40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Insert, Delete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45, 46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Windows/Command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91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F1 - F12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112 - 123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06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Page/window </a:t>
            </a:r>
            <a:r>
              <a:rPr lang="en-US" dirty="0" smtClean="0"/>
              <a:t>events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58946"/>
              </p:ext>
            </p:extLst>
          </p:nvPr>
        </p:nvGraphicFramePr>
        <p:xfrm>
          <a:off x="1892094" y="2087576"/>
          <a:ext cx="8742776" cy="2519680"/>
        </p:xfrm>
        <a:graphic>
          <a:graphicData uri="http://schemas.openxmlformats.org/drawingml/2006/table">
            <a:tbl>
              <a:tblPr/>
              <a:tblGrid>
                <a:gridCol w="1741920"/>
                <a:gridCol w="7000856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>
                          <a:effectLst/>
                        </a:rPr>
                        <a:t>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contextmenu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the user right-clicks to pop up a context menu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error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an error occurs when loading a document or an image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load</a:t>
                      </a:r>
                      <a:r>
                        <a:rPr lang="en-US" sz="2000">
                          <a:effectLst/>
                        </a:rPr>
                        <a:t>, </a:t>
                      </a:r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unload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the browser loads the page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6"/>
                        </a:rPr>
                        <a:t>resize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the browser window is resized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scroll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the user scrolls the viewable part of the page up/down/left/right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unload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the browser exits/leaves the page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799206"/>
            <a:ext cx="6008094" cy="113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above can be handled on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0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listeners to the same </a:t>
            </a:r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2001943"/>
            <a:ext cx="1005840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element.addEventListener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("event", function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402053"/>
            <a:ext cx="10058400" cy="1631216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button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mybutton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button.addEventListener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("click", func1);  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button.onclick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func1;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button.addEventListener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("click", func2);  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button.onclick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func2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97280" y="4271808"/>
            <a:ext cx="10058400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you assign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onclick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twice, the second one replaces the first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addEventListener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allows multiple listeners to be called for the same event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(note that you do not include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"on"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 the event name!)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63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reading/changing </a:t>
            </a:r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2099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"&gt;Click Me&lt;/button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166730"/>
            <a:ext cx="10058400" cy="2554545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biggerFont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biggerFont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button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 = 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button.style.fontSize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button.style.fontSize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(size + 4) +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862204"/>
            <a:ext cx="10354373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style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property lets you set any CSS style for an element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problem: you cannot read existing styles with it 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(you can read ones you set using the DOM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.style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but not ones that are set in the CSS file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721274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461" y="4762857"/>
            <a:ext cx="965250" cy="27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70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</a:t>
            </a:r>
            <a:r>
              <a:rPr lang="en-US" dirty="0" err="1" smtClean="0"/>
              <a:t>window.onload</a:t>
            </a:r>
            <a:r>
              <a:rPr lang="en-US" dirty="0" smtClean="0"/>
              <a:t> listeners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62835"/>
            <a:ext cx="10058400" cy="707886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sz="20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function;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window.addEventListener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("load",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2746486"/>
            <a:ext cx="10058400" cy="24900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 is considered bad form to directly assign to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window.onload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multiple 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files could be linked to the same page, and if they all need to run code when the page loads, their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window.onload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statements will override each other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calling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window.addEventListener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instead, all of them can run their code when the page is loaded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018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</a:t>
            </a:r>
            <a:r>
              <a:rPr lang="en-US" dirty="0" smtClean="0"/>
              <a:t>events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369816"/>
              </p:ext>
            </p:extLst>
          </p:nvPr>
        </p:nvGraphicFramePr>
        <p:xfrm>
          <a:off x="3293510" y="2094202"/>
          <a:ext cx="6287812" cy="1727200"/>
        </p:xfrm>
        <a:graphic>
          <a:graphicData uri="http://schemas.openxmlformats.org/drawingml/2006/table">
            <a:tbl>
              <a:tblPr/>
              <a:tblGrid>
                <a:gridCol w="1636298"/>
                <a:gridCol w="4651514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event 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submit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form is being submitted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reset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form is being reset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change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the text or state of a form control has changed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495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Stopping an </a:t>
            </a:r>
            <a:r>
              <a:rPr lang="en-US" dirty="0" smtClean="0"/>
              <a:t>event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530106"/>
              </p:ext>
            </p:extLst>
          </p:nvPr>
        </p:nvGraphicFramePr>
        <p:xfrm>
          <a:off x="1206293" y="2008285"/>
          <a:ext cx="10058400" cy="1981200"/>
        </p:xfrm>
        <a:graphic>
          <a:graphicData uri="http://schemas.openxmlformats.org/drawingml/2006/table">
            <a:tbl>
              <a:tblPr/>
              <a:tblGrid>
                <a:gridCol w="2411550"/>
                <a:gridCol w="764685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>
                          <a:effectLst/>
                        </a:rPr>
                        <a:t>event method 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>
                          <a:effectLst/>
                        </a:rPr>
                        <a:t>preventDefault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stops the browser from doing its normal action on an event; for example, stops the browser from following a link when &lt;a&gt; tag is clicked, or stops browser from submitting a form when submit button is clicked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stopPropagation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stops the browser from showing this event to any other objects that may be listening for it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252552"/>
            <a:ext cx="8692611" cy="113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also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 false;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from your event handler to stop an event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179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Stopping an event,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92653"/>
            <a:ext cx="10193572" cy="400110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&lt;form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exampleform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action="http://foo.com/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foo.php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"&gt;...&lt;/form&gt;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92763"/>
            <a:ext cx="10193572" cy="378565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form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exampleform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form.onsubmit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checkData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checkData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("state").length != 2)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alert("Error, invalid city/state.");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show error message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event.preventDefault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false;            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stop form submission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122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elements' existing </a:t>
            </a:r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(element).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propertyName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56183"/>
            <a:ext cx="10058400" cy="1931298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biggerFont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turn text yellow and make it bigger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 size </a:t>
            </a:r>
            <a:r>
              <a:rPr lang="en-US" sz="19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9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19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sz="19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US" sz="1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clickMe.style.fontSize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(size + 4) +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4923086"/>
            <a:ext cx="94234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getComputedStyle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method of global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object accesses existing styles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187480"/>
            <a:ext cx="10058400" cy="40011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output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401" y="4243563"/>
            <a:ext cx="965250" cy="27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Common bug: incorrect usage of existing </a:t>
            </a:r>
            <a:r>
              <a:rPr lang="en-US" sz="4000" dirty="0" smtClean="0"/>
              <a:t>styles</a:t>
            </a:r>
            <a:endParaRPr lang="en-US" sz="40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52615"/>
            <a:ext cx="786785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the following example computes e.g.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"200px" + 100 + "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px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which would evaluate to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"200px100px"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737311"/>
            <a:ext cx="10058400" cy="1015663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main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("main");</a:t>
            </a:r>
          </a:p>
          <a:p>
            <a:r>
              <a:rPr lang="en-US" sz="20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main.style.top</a:t>
            </a:r>
            <a:r>
              <a:rPr lang="en-US" sz="20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sz="20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(main).top + 100 + "</a:t>
            </a:r>
            <a:r>
              <a:rPr lang="en-US" sz="2000" strike="sngStrike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sz="2000" strike="sngStrike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bad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010891"/>
            <a:ext cx="28594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 corrected version: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4441778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main.style.top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(main).top)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100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correct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60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node from the page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1904497"/>
            <a:ext cx="10058400" cy="132343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slideClick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bullet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bullet.parentNode.removeChild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(bullet);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063846"/>
            <a:ext cx="557396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odd idiom: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obj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.parentNode.remove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obj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55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keyword this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1854801"/>
            <a:ext cx="10058400" cy="1323439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this.fieldName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access field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this.fieldName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value;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modify field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this.methodName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(parameters);  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method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3295681"/>
            <a:ext cx="10058400" cy="29209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JavaScript code actually runs inside of an object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default, code runs in the global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 (so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===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global variables and functions you declare become part of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keyword refers to the current object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6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handler </a:t>
            </a:r>
            <a:r>
              <a:rPr lang="en-US" dirty="0" smtClean="0"/>
              <a:t>binding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38204"/>
            <a:ext cx="10058400" cy="286232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("textbox").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onmouseout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("submit").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bound to submit button here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knows what object it was called on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this.value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54157" y="5256094"/>
            <a:ext cx="10201523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 handlers attached unobtrusively are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bound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the element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inside the handler, that element becomes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800526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228" y="5001370"/>
            <a:ext cx="3346622" cy="31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51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redundant code </a:t>
            </a:r>
            <a:r>
              <a:rPr lang="en-US" dirty="0" smtClean="0"/>
              <a:t>with this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806404"/>
            <a:ext cx="10392355" cy="923330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huey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 type="radio" name="ducks"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value="Huey"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Huey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dewey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type="radio" name="ducks"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value="Dewey"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Dewey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louie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type="radio" name="ducks"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value="Louie"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Louie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78" y="2699269"/>
            <a:ext cx="10392355" cy="286232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processDucks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huey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").checked) {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alert("Huey is checked!");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else if (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dewey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").checked) {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alert("Dewey is checked!");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alert("Louie is checked!");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 is checked!");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77" y="5561591"/>
            <a:ext cx="10386177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output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1098" y="5930923"/>
            <a:ext cx="103923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if the same function is assigned to multiple elements, each gets its own bound copy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247" y="5600199"/>
            <a:ext cx="2984653" cy="29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10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</a:t>
            </a:r>
            <a:r>
              <a:rPr lang="en-US" dirty="0" smtClean="0"/>
              <a:t>events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079507"/>
              </p:ext>
            </p:extLst>
          </p:nvPr>
        </p:nvGraphicFramePr>
        <p:xfrm>
          <a:off x="1097282" y="2087798"/>
          <a:ext cx="10058398" cy="1066800"/>
        </p:xfrm>
        <a:graphic>
          <a:graphicData uri="http://schemas.openxmlformats.org/drawingml/2006/table">
            <a:tbl>
              <a:tblPr/>
              <a:tblGrid>
                <a:gridCol w="1436914"/>
                <a:gridCol w="1436914"/>
                <a:gridCol w="1436914"/>
                <a:gridCol w="1436914"/>
                <a:gridCol w="1436914"/>
                <a:gridCol w="1436914"/>
                <a:gridCol w="1436914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abort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blur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change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click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dblclick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error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focus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keydown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keypress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keyup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load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mousedown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mousemove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mouseout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>
                          <a:effectLst/>
                        </a:rPr>
                        <a:t>mouseover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mouseup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reset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resize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select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submit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unload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490770"/>
            <a:ext cx="9846709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click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onclick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is just one of many events that can be handled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5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6029</TotalTime>
  <Words>1320</Words>
  <Application>Microsoft Office PowerPoint</Application>
  <PresentationFormat>Widescreen</PresentationFormat>
  <Paragraphs>296</Paragraphs>
  <Slides>23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 Unicode MS</vt:lpstr>
      <vt:lpstr>Arial</vt:lpstr>
      <vt:lpstr>Calibri</vt:lpstr>
      <vt:lpstr>Calibri Light</vt:lpstr>
      <vt:lpstr>Consolas</vt:lpstr>
      <vt:lpstr>Courier New</vt:lpstr>
      <vt:lpstr>Retrospect</vt:lpstr>
      <vt:lpstr>CSE 154</vt:lpstr>
      <vt:lpstr>Problems with reading/changing styles</vt:lpstr>
      <vt:lpstr>Accessing elements' existing styles</vt:lpstr>
      <vt:lpstr>Common bug: incorrect usage of existing styles</vt:lpstr>
      <vt:lpstr>Removing a node from the page</vt:lpstr>
      <vt:lpstr>The keyword this</vt:lpstr>
      <vt:lpstr>Event handler binding</vt:lpstr>
      <vt:lpstr>Fixing redundant code with this</vt:lpstr>
      <vt:lpstr>JavaScript events</vt:lpstr>
      <vt:lpstr>The event object</vt:lpstr>
      <vt:lpstr>Mouse events</vt:lpstr>
      <vt:lpstr>Mouse event objects</vt:lpstr>
      <vt:lpstr>Mouse event example</vt:lpstr>
      <vt:lpstr>Keyboard/text events</vt:lpstr>
      <vt:lpstr>Key event objects</vt:lpstr>
      <vt:lpstr>Key event example</vt:lpstr>
      <vt:lpstr>Some useful key codes </vt:lpstr>
      <vt:lpstr>Page/window events</vt:lpstr>
      <vt:lpstr>Multiple listeners to the same event</vt:lpstr>
      <vt:lpstr>Multiple window.onload listeners</vt:lpstr>
      <vt:lpstr>Form events</vt:lpstr>
      <vt:lpstr>Stopping an event</vt:lpstr>
      <vt:lpstr>Stopping an event,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14</cp:revision>
  <dcterms:created xsi:type="dcterms:W3CDTF">2014-11-09T20:44:33Z</dcterms:created>
  <dcterms:modified xsi:type="dcterms:W3CDTF">2016-01-27T22:48:29Z</dcterms:modified>
</cp:coreProperties>
</file>