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84" r:id="rId4"/>
    <p:sldId id="28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66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  <a:srgbClr val="CC3399"/>
    <a:srgbClr val="D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Internet_Explorer_box_model_bu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ref/pr_border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cssref/pr_border-top.asp" TargetMode="External"/><Relationship Id="rId13" Type="http://schemas.openxmlformats.org/officeDocument/2006/relationships/hyperlink" Target="http://www.w3schools.com/cssref/pr_border-left-style.asp" TargetMode="External"/><Relationship Id="rId18" Type="http://schemas.openxmlformats.org/officeDocument/2006/relationships/hyperlink" Target="http://www.w3schools.com/cssref/pr_border-top-color.asp" TargetMode="External"/><Relationship Id="rId3" Type="http://schemas.openxmlformats.org/officeDocument/2006/relationships/hyperlink" Target="http://www.w3schools.com/cssref/pr_border-width.asp" TargetMode="External"/><Relationship Id="rId21" Type="http://schemas.openxmlformats.org/officeDocument/2006/relationships/hyperlink" Target="http://www.w3schools.com/cssref/css_reference.asp#border" TargetMode="External"/><Relationship Id="rId7" Type="http://schemas.openxmlformats.org/officeDocument/2006/relationships/hyperlink" Target="http://www.w3schools.com/cssref/pr_border-right.asp" TargetMode="External"/><Relationship Id="rId12" Type="http://schemas.openxmlformats.org/officeDocument/2006/relationships/hyperlink" Target="http://www.w3schools.com/cssref/pr_border-left-color.asp" TargetMode="External"/><Relationship Id="rId17" Type="http://schemas.openxmlformats.org/officeDocument/2006/relationships/hyperlink" Target="http://www.w3schools.com/cssref/pr_border-right-width.asp" TargetMode="External"/><Relationship Id="rId2" Type="http://schemas.openxmlformats.org/officeDocument/2006/relationships/hyperlink" Target="http://www.w3schools.com/cssref/pr_border-color.asp" TargetMode="External"/><Relationship Id="rId16" Type="http://schemas.openxmlformats.org/officeDocument/2006/relationships/hyperlink" Target="http://www.w3schools.com/cssref/pr_border-right-style.asp" TargetMode="External"/><Relationship Id="rId20" Type="http://schemas.openxmlformats.org/officeDocument/2006/relationships/hyperlink" Target="http://www.w3schools.com/cssref/pr_border-top-width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border-left.asp" TargetMode="External"/><Relationship Id="rId11" Type="http://schemas.openxmlformats.org/officeDocument/2006/relationships/hyperlink" Target="http://www.w3schools.com/cssref/pr_border-bottom-width.asp" TargetMode="External"/><Relationship Id="rId5" Type="http://schemas.openxmlformats.org/officeDocument/2006/relationships/hyperlink" Target="http://www.w3schools.com/cssref/pr_border-bottom.asp" TargetMode="External"/><Relationship Id="rId15" Type="http://schemas.openxmlformats.org/officeDocument/2006/relationships/hyperlink" Target="http://www.w3schools.com/cssref/pr_border-right-color.asp" TargetMode="External"/><Relationship Id="rId10" Type="http://schemas.openxmlformats.org/officeDocument/2006/relationships/hyperlink" Target="http://www.w3schools.com/cssref/pr_border-bottom-style.asp" TargetMode="External"/><Relationship Id="rId19" Type="http://schemas.openxmlformats.org/officeDocument/2006/relationships/hyperlink" Target="http://www.w3schools.com/cssref/pr_border-top-style.asp" TargetMode="External"/><Relationship Id="rId4" Type="http://schemas.openxmlformats.org/officeDocument/2006/relationships/hyperlink" Target="http://www.w3schools.com/cssref/pr_border-style.asp" TargetMode="External"/><Relationship Id="rId9" Type="http://schemas.openxmlformats.org/officeDocument/2006/relationships/hyperlink" Target="http://www.w3schools.com/cssref/pr_border-bottom-color.asp" TargetMode="External"/><Relationship Id="rId14" Type="http://schemas.openxmlformats.org/officeDocument/2006/relationships/hyperlink" Target="http://www.w3schools.com/cssref/pr_border-left-width.asp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padding-bottom.asp" TargetMode="External"/><Relationship Id="rId7" Type="http://schemas.openxmlformats.org/officeDocument/2006/relationships/hyperlink" Target="http://www.w3schools.com/cssref/css_reference.asp#padding" TargetMode="External"/><Relationship Id="rId2" Type="http://schemas.openxmlformats.org/officeDocument/2006/relationships/hyperlink" Target="http://www.w3schools.com/cssref/pr_padding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padding-top.asp" TargetMode="External"/><Relationship Id="rId5" Type="http://schemas.openxmlformats.org/officeDocument/2006/relationships/hyperlink" Target="http://www.w3schools.com/cssref/pr_padding-right.asp" TargetMode="External"/><Relationship Id="rId4" Type="http://schemas.openxmlformats.org/officeDocument/2006/relationships/hyperlink" Target="http://www.w3schools.com/cssref/pr_padding-left.asp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margin-bottom.asp" TargetMode="External"/><Relationship Id="rId7" Type="http://schemas.openxmlformats.org/officeDocument/2006/relationships/hyperlink" Target="http://www.w3schools.com/cssref/css_reference.asp#margin" TargetMode="External"/><Relationship Id="rId2" Type="http://schemas.openxmlformats.org/officeDocument/2006/relationships/hyperlink" Target="http://www.w3schools.com/cssref/pr_margin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margin-top.asp" TargetMode="External"/><Relationship Id="rId5" Type="http://schemas.openxmlformats.org/officeDocument/2006/relationships/hyperlink" Target="http://www.w3schools.com/cssref/pr_margin-right.asp" TargetMode="External"/><Relationship Id="rId4" Type="http://schemas.openxmlformats.org/officeDocument/2006/relationships/hyperlink" Target="http://www.w3schools.com/cssref/pr_margin-left.asp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dim_height.asp" TargetMode="External"/><Relationship Id="rId7" Type="http://schemas.openxmlformats.org/officeDocument/2006/relationships/hyperlink" Target="http://www.w3schools.com/cssref/pr_dim_min-height.asp" TargetMode="External"/><Relationship Id="rId2" Type="http://schemas.openxmlformats.org/officeDocument/2006/relationships/hyperlink" Target="http://www.w3schools.com/cssref/pr_dim_width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dim_min-width.asp" TargetMode="External"/><Relationship Id="rId5" Type="http://schemas.openxmlformats.org/officeDocument/2006/relationships/hyperlink" Target="http://www.w3schools.com/cssref/pr_dim_max-height.asp" TargetMode="External"/><Relationship Id="rId4" Type="http://schemas.openxmlformats.org/officeDocument/2006/relationships/hyperlink" Target="http://www.w3schools.com/cssref/pr_dim_max-width.asp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orem_ipsu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154/14sp/lectures/slides/lecture04-page-sections-box-model.shtml#mission" TargetMode="External"/><Relationship Id="rId2" Type="http://schemas.openxmlformats.org/officeDocument/2006/relationships/hyperlink" Target="http://www.textpad.com/download/index.html#downloa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XbCWmY0eq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4: </a:t>
            </a:r>
            <a:r>
              <a:rPr lang="en-US" dirty="0"/>
              <a:t>Page Sections and the CSS Box Model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67" y="758952"/>
            <a:ext cx="6883309" cy="348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class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9949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.special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 element with class="special"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   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font-weight: bold;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p.shout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only p elements with class="shout" */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color: red;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cursive;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45226"/>
            <a:ext cx="10058400" cy="123110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Spatula City! Spatula City!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See our spectacular spatula specials!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Today only: satisfaction guaranteed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5594960"/>
            <a:ext cx="10058400" cy="4587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applies rule to any element with class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special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class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shout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9442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&gt;Spatula City!  Spatula City!&lt;/h2&gt;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&gt;See our spectacular spatula specials!&lt;/p&gt;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 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&gt;Satisfaction guaranteed.&lt;/p&gt;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&gt;We'll beat any advertised price!&lt;/p&gt;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3240157"/>
            <a:ext cx="10058400" cy="221599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Spatula City! Spatula City!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We'll beat any advertised price!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3781334"/>
            <a:ext cx="10058400" cy="4308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our spectacular spatula specials!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4419136"/>
            <a:ext cx="10058400" cy="4308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Satisfaction guaranteed.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80" y="5663063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an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element can be a member of multiple classes (separated by spaces)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7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for following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4479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.special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background-color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yellow;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font-weight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bold;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.shout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red;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font-family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cursive;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56340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for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next several slides, assume that the above CSS rules are defined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8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 of a page: &lt;div&gt;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</p:spPr>
        <p:txBody>
          <a:bodyPr/>
          <a:lstStyle/>
          <a:p>
            <a:pPr algn="ctr"/>
            <a:r>
              <a:rPr lang="en-US" i="1" dirty="0"/>
              <a:t>a section or division of your HTML page (block)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7279" y="2256183"/>
            <a:ext cx="10058401" cy="1477328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class="shout"&gt;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&lt;h2&gt;Spatula City!  Spatula City!&lt;/h2&gt;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 class="special"&gt;See our spectacular spatula specials!&lt;/p&gt;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&lt;p&gt;We'll beat any advertised price!&lt;/p&gt;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78" y="3733511"/>
            <a:ext cx="10058401" cy="160043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Spatula City! Spatula City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endParaRPr lang="en-US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We'll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beat any advertised price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77" y="4321908"/>
            <a:ext cx="10058402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See our spectacular spatula specials!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7277" y="5476070"/>
            <a:ext cx="1005840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a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tag used to indicate a logical section or area of a page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has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no appearance by default, but you can apply styles to it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context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863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selector1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selector2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properties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3204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applies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given properties to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only if it is inside a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 the page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915010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selector1 &gt; selector2 {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properties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985698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applies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given properties to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only if it is 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directly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inside a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 the page (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tag is immediately inside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with no tags in between)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selector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435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&lt;p&gt;Shop at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Hardwick's Hardware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best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&lt;/strong&gt;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prices in town!&lt;/li&gt;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&lt;li&gt;Act while supplies last!&lt;/li&gt;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389243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 strong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text-decoration: underline;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789353"/>
            <a:ext cx="10058400" cy="150810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Shop at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Hardwick's Hardware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...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The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best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prices in town!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Act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while supplies last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     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ouput</a:t>
            </a:r>
            <a:endParaRPr lang="en-US" sz="24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7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97089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id="ad"&gt;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&lt;p&gt;Shop at &lt;strong&gt;Hardwick's Hardware&lt;/strong&gt;...&lt;/p&gt;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 class="important"&gt;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best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&lt;/strong&gt;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prices!&lt;/li&gt;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&lt;li&gt;Act &lt;strong&gt;while supplies last!&lt;/strong&gt;&lt;/li&gt;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816626"/>
            <a:ext cx="10058400" cy="369332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#ad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li.important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strong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text-decoration: underline;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85958"/>
            <a:ext cx="10058400" cy="150810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Shop at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Hardwick's Hardware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...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The 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best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prices!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Act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while supplies last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400" b="0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 sections: &lt;span&gt;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/>
              <a:t>an inline element used purely as a range for applying styles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305878"/>
            <a:ext cx="10058400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&lt;h2&gt;Spatula City!  Spatula City!&lt;/h2&gt;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&lt;p&gt;See our &lt;span class="special"&gt;spectacular&lt;/span&gt; spatula specials!&lt;/p&gt;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&lt;p&gt;We'll beat &lt;span class="shout"&gt;any advertised price&lt;/span&gt;!&lt;/p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06207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Spatula City! Spatula City!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See our 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 spatula specials!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We'll beat 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any advertised price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9862" y="3966351"/>
            <a:ext cx="131318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spectacular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79" y="4912067"/>
            <a:ext cx="10058401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has no onscreen appearance, but you can apply a style or ID to it, which will be applied to the text inside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span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CSS Box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95486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for </a:t>
            </a:r>
            <a:r>
              <a:rPr lang="en-US" dirty="0"/>
              <a:t>layout purposes, every element is composed of:</a:t>
            </a:r>
          </a:p>
          <a:p>
            <a:pPr lvl="1"/>
            <a:r>
              <a:rPr lang="en-US" sz="2000" dirty="0"/>
              <a:t>the actual element's </a:t>
            </a:r>
            <a:r>
              <a:rPr lang="en-US" sz="2000" b="1" dirty="0"/>
              <a:t>content</a:t>
            </a:r>
            <a:endParaRPr lang="en-US" sz="2000" dirty="0"/>
          </a:p>
          <a:p>
            <a:pPr lvl="1"/>
            <a:r>
              <a:rPr lang="en-US" sz="2000" dirty="0"/>
              <a:t>a </a:t>
            </a:r>
            <a:r>
              <a:rPr lang="en-US" sz="2000" b="1" dirty="0"/>
              <a:t>border</a:t>
            </a:r>
            <a:r>
              <a:rPr lang="en-US" sz="2000" dirty="0"/>
              <a:t> around the element</a:t>
            </a:r>
          </a:p>
          <a:p>
            <a:pPr lvl="1"/>
            <a:r>
              <a:rPr lang="en-US" sz="2000" b="1" dirty="0"/>
              <a:t>padding</a:t>
            </a:r>
            <a:r>
              <a:rPr lang="en-US" sz="2000" dirty="0"/>
              <a:t> between the content and the border (</a:t>
            </a:r>
            <a:r>
              <a:rPr lang="en-US" sz="2000" i="1" dirty="0"/>
              <a:t>inside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a </a:t>
            </a:r>
            <a:r>
              <a:rPr lang="en-US" sz="2000" b="1" dirty="0"/>
              <a:t>margin</a:t>
            </a:r>
            <a:r>
              <a:rPr lang="en-US" sz="2000" dirty="0"/>
              <a:t> between the border and other content (</a:t>
            </a:r>
            <a:r>
              <a:rPr lang="en-US" sz="2000" i="1" dirty="0"/>
              <a:t>outside</a:t>
            </a:r>
            <a:r>
              <a:rPr lang="en-US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width </a:t>
            </a:r>
            <a:r>
              <a:rPr lang="en-US" dirty="0"/>
              <a:t>= content width + L/R padding + L/R border + L/R margin</a:t>
            </a:r>
            <a:br>
              <a:rPr lang="en-US" dirty="0"/>
            </a:br>
            <a:r>
              <a:rPr lang="en-US" dirty="0" smtClean="0"/>
              <a:t>   height </a:t>
            </a:r>
            <a:r>
              <a:rPr lang="en-US" dirty="0"/>
              <a:t>= content height + T/B padding + T/B border + T/B margin</a:t>
            </a:r>
          </a:p>
          <a:p>
            <a:pPr lvl="1"/>
            <a:r>
              <a:rPr lang="en-US" sz="2000" dirty="0">
                <a:hlinkClick r:id="rId2"/>
              </a:rPr>
              <a:t>IE6 doesn't do this </a:t>
            </a:r>
            <a:r>
              <a:rPr lang="en-US" sz="2000" dirty="0" smtClean="0">
                <a:hlinkClick r:id="rId2"/>
              </a:rPr>
              <a:t>right</a:t>
            </a:r>
            <a:endParaRPr lang="en-US" sz="2000" dirty="0"/>
          </a:p>
        </p:txBody>
      </p:sp>
      <p:pic>
        <p:nvPicPr>
          <p:cNvPr id="10242" name="Picture 2" descr="box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339" y="1914632"/>
            <a:ext cx="3373341" cy="31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1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flow - block and inline </a:t>
            </a:r>
            <a:r>
              <a:rPr lang="en-US" dirty="0" smtClean="0"/>
              <a:t>elements</a:t>
            </a:r>
            <a:endParaRPr lang="en-US" dirty="0"/>
          </a:p>
        </p:txBody>
      </p:sp>
      <p:pic>
        <p:nvPicPr>
          <p:cNvPr id="11266" name="Picture 2" descr="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80" y="2327757"/>
            <a:ext cx="76200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0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vertical-align property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172818" y="1926342"/>
          <a:ext cx="9982862" cy="14427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05175"/>
                <a:gridCol w="767768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vertical-align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specifies where an inline element should be aligned vertically, with respect to other content on the same line within its block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824547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middle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baseline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(default),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text-top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 a length value 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defTabSz="914400">
              <a:buFontTx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baseline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means aligned with bottom of non-hanging letters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3315" name="Picture 3" descr="base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3488" y="4532604"/>
            <a:ext cx="110490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72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</a:t>
            </a:r>
            <a:r>
              <a:rPr lang="en-US" dirty="0" smtClean="0"/>
              <a:t>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border: 5px solid red;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62566"/>
            <a:ext cx="10058400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0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478931"/>
              </p:ext>
            </p:extLst>
          </p:nvPr>
        </p:nvGraphicFramePr>
        <p:xfrm>
          <a:off x="2773016" y="2965975"/>
          <a:ext cx="6961049" cy="650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58618"/>
                <a:gridCol w="510243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border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thickness/style/color of border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87949" y="4042897"/>
            <a:ext cx="10058401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thickness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(specified in 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px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or thin, medium, thick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style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 (none, hidden, dotted, dashed, double, groove, inset, outset, ridge, solid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color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(specified as seen previously for text and background colors)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border </a:t>
            </a:r>
            <a:r>
              <a:rPr lang="en-US" dirty="0" smtClean="0"/>
              <a:t>properties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910698"/>
              </p:ext>
            </p:extLst>
          </p:nvPr>
        </p:nvGraphicFramePr>
        <p:xfrm>
          <a:off x="1096963" y="2084705"/>
          <a:ext cx="10058400" cy="3545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border-color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3"/>
                        </a:rPr>
                        <a:t>border-width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4"/>
                        </a:rPr>
                        <a:t>border-style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specific properties of border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5"/>
                        </a:rPr>
                        <a:t>border-bottom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6"/>
                        </a:rPr>
                        <a:t>border-left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7"/>
                        </a:rPr>
                        <a:t>border-right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8"/>
                        </a:rPr>
                        <a:t>border-top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all properties of border on a particular side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9"/>
                        </a:rPr>
                        <a:t>border-bottom-color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0"/>
                        </a:rPr>
                        <a:t>border-bottom-style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1"/>
                        </a:rPr>
                        <a:t>border-bottom-width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2"/>
                        </a:rPr>
                        <a:t>border-left-color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3"/>
                        </a:rPr>
                        <a:t>border-left-style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4"/>
                        </a:rPr>
                        <a:t>border-left-width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5"/>
                        </a:rPr>
                        <a:t>border-right-color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6"/>
                        </a:rPr>
                        <a:t>border-right-style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7"/>
                        </a:rPr>
                        <a:t>border-right-width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8"/>
                        </a:rPr>
                        <a:t>border-top-color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9"/>
                        </a:rPr>
                        <a:t>border-top-style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20"/>
                        </a:rPr>
                        <a:t>border-top-width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properties of border on a particular side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  <a:hlinkClick r:id="rId21"/>
                        </a:rPr>
                        <a:t>Complete list of border properties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Border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23631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border-left: thick dotted #CC0088;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border-bottom-color: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 128, 128);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border-bottom-style: double;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369365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0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95" y="3369365"/>
            <a:ext cx="57153" cy="5207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348" y="3820238"/>
            <a:ext cx="10001247" cy="967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97280" y="4528913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each side's border properties can be set </a:t>
            </a:r>
            <a:r>
              <a:rPr lang="en-US" sz="2400" dirty="0" smtClean="0"/>
              <a:t>individually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you omit some properties, they receive default values (e.g. border-bottom-width above)</a:t>
            </a:r>
          </a:p>
        </p:txBody>
      </p:sp>
    </p:spTree>
    <p:extLst>
      <p:ext uri="{BB962C8B-B14F-4D97-AF65-F5344CB8AC3E}">
        <p14:creationId xmlns:p14="http://schemas.microsoft.com/office/powerpoint/2010/main" val="7703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corners with border-radius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6338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border: 3px solid blue;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border-radius: 12px;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padding: 0.5em;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77144" y="3627783"/>
            <a:ext cx="9875169" cy="42738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77144" y="3627783"/>
            <a:ext cx="24096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paragraph.</a:t>
            </a:r>
            <a:endParaRPr lang="en-US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1177144" y="4215776"/>
            <a:ext cx="9875168" cy="86312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77144" y="4273826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another paragraph.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It spans multiple lines.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1097279" y="3409122"/>
            <a:ext cx="10058401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97278" y="5394424"/>
            <a:ext cx="100584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each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side's border radius can be set individually, separated by spaces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</a:t>
            </a:r>
            <a:r>
              <a:rPr lang="en-US" dirty="0" smtClean="0"/>
              <a:t>padding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60818"/>
              </p:ext>
            </p:extLst>
          </p:nvPr>
        </p:nvGraphicFramePr>
        <p:xfrm>
          <a:off x="1898374" y="2351957"/>
          <a:ext cx="8561250" cy="2915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63687"/>
                <a:gridCol w="589756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2"/>
                        </a:rPr>
                        <a:t>padding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padding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3"/>
                        </a:rPr>
                        <a:t>padding-bottom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padding on bottom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4"/>
                        </a:rPr>
                        <a:t>padding-left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padding on left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5"/>
                        </a:rPr>
                        <a:t>padding-right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padding on right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6"/>
                        </a:rPr>
                        <a:t>padding-top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padding on top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hlinkClick r:id="rId7"/>
                        </a:rPr>
                        <a:t>Complete list of padding properties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4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example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17344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padding: 20px;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border: 3px solid black;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padding: 0px;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background-color: yellow;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75978"/>
            <a:ext cx="10058400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This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the first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paragraph</a:t>
            </a: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97280" y="4354636"/>
            <a:ext cx="10058400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This is the second paragraph</a:t>
            </a:r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97280" y="5733294"/>
            <a:ext cx="1005840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endParaRPr lang="en-US" sz="24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24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7515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padding-left: 200px; padding-top: 30px;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fuchsia;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224460"/>
            <a:ext cx="10058400" cy="830997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This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the first paragraph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97280" y="4162049"/>
            <a:ext cx="10058400" cy="830997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This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second paragraph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97280" y="5099638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each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side's padding can be set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individually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notice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that padding shares the background color of the element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0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</a:t>
            </a:r>
            <a:r>
              <a:rPr lang="en-US" dirty="0" smtClean="0"/>
              <a:t>margins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64365"/>
              </p:ext>
            </p:extLst>
          </p:nvPr>
        </p:nvGraphicFramePr>
        <p:xfrm>
          <a:off x="2375451" y="2272444"/>
          <a:ext cx="7805876" cy="2915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76676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hlinkClick r:id="rId2"/>
                        </a:rPr>
                        <a:t>margin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3"/>
                        </a:rPr>
                        <a:t>margin-bottom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bottom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4"/>
                        </a:rPr>
                        <a:t>margin-left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left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5"/>
                        </a:rPr>
                        <a:t>margin-right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right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6"/>
                        </a:rPr>
                        <a:t>margin-top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top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hlinkClick r:id="rId7"/>
                        </a:rPr>
                        <a:t>Complete list of margin properties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49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 example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margin: 50px;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fuchsia;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3061252"/>
            <a:ext cx="10058400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66740" y="3522916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first paragraph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66739" y="4276770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second paragraph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097280" y="5231075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notice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that margins are always transparent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(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they don't contain the element's background color, etc.)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margin-left: 8em;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fuchsia;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7280" y="3061252"/>
            <a:ext cx="10058400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</p:txBody>
      </p:sp>
      <p:sp>
        <p:nvSpPr>
          <p:cNvPr id="9" name="Rectangle 8"/>
          <p:cNvSpPr/>
          <p:nvPr/>
        </p:nvSpPr>
        <p:spPr>
          <a:xfrm>
            <a:off x="2326699" y="3199750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first paragraph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326698" y="3746053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second paragraph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097280" y="5231075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   each side's margin can be set individually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Align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070" y="2244604"/>
            <a:ext cx="4134062" cy="1771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7280" y="1813717"/>
            <a:ext cx="5104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vertical-align: bottom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288" y="2219202"/>
            <a:ext cx="4102311" cy="18225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7074" y="1769695"/>
            <a:ext cx="5104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vertical-align: middle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798" y="4623715"/>
            <a:ext cx="3731361" cy="16411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71677" y="4160493"/>
            <a:ext cx="5104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vertical-align: top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986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1795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width: 350px; background-color: yellow;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width: 50%; background-color: aqua;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2663687"/>
            <a:ext cx="10058400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772061"/>
            <a:ext cx="3077155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paragraph uses the first style above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097281" y="3588321"/>
            <a:ext cx="532339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 h2 heading</a:t>
            </a:r>
            <a:endParaRPr lang="en-US" sz="2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3664"/>
              </p:ext>
            </p:extLst>
          </p:nvPr>
        </p:nvGraphicFramePr>
        <p:xfrm>
          <a:off x="1967947" y="4367834"/>
          <a:ext cx="8283271" cy="1828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54071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hlinkClick r:id="rId2"/>
                        </a:rPr>
                        <a:t>width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effectLst/>
                          <a:hlinkClick r:id="rId3"/>
                        </a:rPr>
                        <a:t>height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how wide or tall to make this element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(block elements only)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hlinkClick r:id="rId4"/>
                        </a:rPr>
                        <a:t>max-width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effectLst/>
                          <a:hlinkClick r:id="rId5"/>
                        </a:rPr>
                        <a:t>max-height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>
                          <a:effectLst/>
                          <a:hlinkClick r:id="rId6"/>
                        </a:rPr>
                        <a:t>min-width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effectLst/>
                          <a:hlinkClick r:id="rId7"/>
                        </a:rPr>
                        <a:t>min-height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max/min size of this element in given dimension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2473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Centering a block element: auto margins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23631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margin-left: auto;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margin-right: auto;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width: 750px;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0684" y="3369365"/>
            <a:ext cx="6271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Lorem</a:t>
            </a:r>
            <a:r>
              <a:rPr lang="en-US" dirty="0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 </a:t>
            </a:r>
            <a:r>
              <a:rPr lang="en-US" dirty="0" err="1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ipsum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dolor sit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consectetur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adipisicing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eiusmod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tempor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incididunt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labore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et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dolore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magna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aliqua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97280" y="3369365"/>
            <a:ext cx="100584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79" y="4403587"/>
            <a:ext cx="10058400" cy="19668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to center inline elements within a block element, use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text-align: center;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works best if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set (otherwise, may occupy entire width of page)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49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bug: space under </a:t>
            </a:r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4655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style="background-color: red; padding: 0px; margin: 0px"&gt;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="images/smiley.png" alt="smile"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280" y="2892287"/>
            <a:ext cx="10058399" cy="116955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5" descr="sm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9" y="2892287"/>
            <a:ext cx="107632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97278" y="3873619"/>
            <a:ext cx="10058402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space under the image, despite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of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this is because the image is vertically aligned to the baseline of the paragraph (not 	the same as the bottom)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setting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fixes the problem (so does setting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line-	height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0px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8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page </a:t>
            </a:r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918823" cy="402336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want to be able to </a:t>
            </a:r>
            <a:r>
              <a:rPr lang="en-US" sz="2400" b="1" dirty="0"/>
              <a:t>style individual elements, groups of elements, sections of text</a:t>
            </a:r>
            <a:r>
              <a:rPr lang="en-US" sz="2400" dirty="0"/>
              <a:t> or of the </a:t>
            </a:r>
            <a:r>
              <a:rPr lang="en-US" sz="2400" dirty="0" smtClean="0"/>
              <a:t>page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(later) want to create complex page layouts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026" name="Picture 2" descr="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103" y="1845734"/>
            <a:ext cx="6139577" cy="314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74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HTML id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335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&lt;p&gt;Spatula City!  Spatula City!&lt;/p&gt;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id="mission"&gt;Our mission is to provide the most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spectacular spatulas and splurge on our specials until our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customers &lt;q&gt;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esplode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&lt;/q&gt; with splendor!&lt;/p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79304"/>
            <a:ext cx="10058400" cy="132343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Spatula City! Spatula City!</a:t>
            </a:r>
          </a:p>
          <a:p>
            <a:endParaRPr lang="en-US" sz="2000" dirty="0"/>
          </a:p>
          <a:p>
            <a:r>
              <a:rPr lang="en-US" sz="2000" dirty="0"/>
              <a:t>Our mission is to provide the most spectacular spatulas and splurge on our specials until our customers </a:t>
            </a:r>
            <a:r>
              <a:rPr lang="en-US" sz="2000" dirty="0" smtClean="0"/>
              <a:t>“</a:t>
            </a:r>
            <a:r>
              <a:rPr lang="en-US" sz="2000" dirty="0" err="1" smtClean="0"/>
              <a:t>esplode</a:t>
            </a:r>
            <a:r>
              <a:rPr lang="en-US" sz="2000" dirty="0" smtClean="0"/>
              <a:t>” </a:t>
            </a:r>
            <a:r>
              <a:rPr lang="en-US" sz="2000" dirty="0"/>
              <a:t>with splendor</a:t>
            </a:r>
            <a:r>
              <a:rPr lang="en-US" sz="2000" dirty="0" smtClean="0"/>
              <a:t>!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994269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allows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 to give a unique ID to any element on a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each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ID must be unique; can only be used once in the page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to sections of a web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6156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&lt;p&gt;Visit 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"http://www.textpad.com/download/index.html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#downloads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textpad.com&lt;/a&gt; to get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TextPad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editor.&lt;/p&gt;</a:t>
            </a:r>
          </a:p>
          <a:p>
            <a:pPr>
              <a:spcBef>
                <a:spcPts val="20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#mission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"&gt;View our Mission Statement&lt;/a&gt;&lt;/p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79" y="3707296"/>
            <a:ext cx="10058401" cy="92333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Visit </a:t>
            </a:r>
            <a:r>
              <a:rPr lang="en-US" sz="2200" dirty="0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textpad.com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 to get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TextPad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editor.</a:t>
            </a:r>
          </a:p>
          <a:p>
            <a:r>
              <a:rPr lang="en-US" sz="2200" dirty="0">
                <a:solidFill>
                  <a:srgbClr val="335177"/>
                </a:solidFill>
                <a:latin typeface="Times New Roman" panose="02020603050405020304" pitchFamily="18" charset="0"/>
                <a:hlinkClick r:id="rId3"/>
              </a:rPr>
              <a:t>View our Mission </a:t>
            </a:r>
            <a:r>
              <a:rPr lang="en-US" sz="2200" dirty="0" smtClean="0">
                <a:solidFill>
                  <a:srgbClr val="335177"/>
                </a:solidFill>
                <a:latin typeface="Times New Roman" panose="02020603050405020304" pitchFamily="18" charset="0"/>
                <a:hlinkClick r:id="rId3"/>
              </a:rPr>
              <a:t>Statement</a:t>
            </a:r>
            <a:r>
              <a:rPr lang="en-US" sz="2200" dirty="0" smtClean="0">
                <a:solidFill>
                  <a:srgbClr val="335177"/>
                </a:solidFill>
                <a:latin typeface="Times New Roman" panose="02020603050405020304" pitchFamily="18" charset="0"/>
              </a:rPr>
              <a:t>          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8" y="4728418"/>
            <a:ext cx="10058402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link target can include an ID at the end, preceded by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browser will load that page and scroll to element with given ID</a:t>
            </a:r>
          </a:p>
        </p:txBody>
      </p:sp>
    </p:spTree>
    <p:extLst>
      <p:ext uri="{BB962C8B-B14F-4D97-AF65-F5344CB8AC3E}">
        <p14:creationId xmlns:p14="http://schemas.microsoft.com/office/powerpoint/2010/main" val="21877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ID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44727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#mission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font-style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italic;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font-family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"Garamond", "Century Gothic", serif;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190461"/>
            <a:ext cx="10058400" cy="1061829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Spatula City! 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Spatula City!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Our mission is to provide the most spectacular spatulas and splurge on our specials until our customers ”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esplode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” with splendor!                                                                                           </a:t>
            </a:r>
            <a:r>
              <a:rPr kumimoji="0" lang="en-US" sz="21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Garamond" panose="02020404030301010803" pitchFamily="18" charset="0"/>
              </a:rPr>
              <a:t>output</a:t>
            </a:r>
            <a:endParaRPr kumimoji="0" lang="en-US" sz="1800" b="1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4301938"/>
            <a:ext cx="10058400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applies style only to the paragraph that has the ID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element can be specified explicitly: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#mission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</p:txBody>
      </p:sp>
    </p:spTree>
    <p:extLst>
      <p:ext uri="{BB962C8B-B14F-4D97-AF65-F5344CB8AC3E}">
        <p14:creationId xmlns:p14="http://schemas.microsoft.com/office/powerpoint/2010/main" val="3996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HTML class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763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&gt;Spatula City!  Spatula City!&lt;/p&gt;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&gt;See our spectacular spatula specials!&lt;/p&gt;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&gt;Today only: satisfaction guaranteed.&lt;/p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922104"/>
            <a:ext cx="10058400" cy="146706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Spatula City! Spatula City!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See our spectacular spatula specials!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Today only: satisfaction guaranteed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430835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classes are a way to group some elements and give a style to only that group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(“I don't want ALL paragraphs to be yellow, just these three...”)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unlike an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be reused as much as you like on the page</a:t>
            </a:r>
          </a:p>
        </p:txBody>
      </p:sp>
    </p:spTree>
    <p:extLst>
      <p:ext uri="{BB962C8B-B14F-4D97-AF65-F5344CB8AC3E}">
        <p14:creationId xmlns:p14="http://schemas.microsoft.com/office/powerpoint/2010/main" val="35428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1271</TotalTime>
  <Words>1495</Words>
  <Application>Microsoft Office PowerPoint</Application>
  <PresentationFormat>Widescreen</PresentationFormat>
  <Paragraphs>327</Paragraphs>
  <Slides>31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Calibri Light</vt:lpstr>
      <vt:lpstr>Comic Sans MS</vt:lpstr>
      <vt:lpstr>Consolas</vt:lpstr>
      <vt:lpstr>Courier New</vt:lpstr>
      <vt:lpstr>Garamond</vt:lpstr>
      <vt:lpstr>Helvetica</vt:lpstr>
      <vt:lpstr>Times New Roman</vt:lpstr>
      <vt:lpstr>Retrospect</vt:lpstr>
      <vt:lpstr>CSE 154</vt:lpstr>
      <vt:lpstr>The vertical-align property</vt:lpstr>
      <vt:lpstr>Vertical Align</vt:lpstr>
      <vt:lpstr>Common bug: space under image</vt:lpstr>
      <vt:lpstr>Motivation for page sections</vt:lpstr>
      <vt:lpstr>The HTML id attribute</vt:lpstr>
      <vt:lpstr>Linking to sections of a web page</vt:lpstr>
      <vt:lpstr>CSS ID selectors</vt:lpstr>
      <vt:lpstr>The HTML class attribute</vt:lpstr>
      <vt:lpstr>CSS class selectors</vt:lpstr>
      <vt:lpstr>Multiple classes</vt:lpstr>
      <vt:lpstr>CSS for following examples</vt:lpstr>
      <vt:lpstr>Sections of a page: &lt;div&gt;</vt:lpstr>
      <vt:lpstr>CSS context selectors</vt:lpstr>
      <vt:lpstr>Context selector example</vt:lpstr>
      <vt:lpstr>More complex example</vt:lpstr>
      <vt:lpstr>Inline sections: &lt;span&gt;</vt:lpstr>
      <vt:lpstr>The CSS Box Model</vt:lpstr>
      <vt:lpstr>Document flow - block and inline elements</vt:lpstr>
      <vt:lpstr>CSS properties for borders</vt:lpstr>
      <vt:lpstr>More border properties</vt:lpstr>
      <vt:lpstr>Border example 2</vt:lpstr>
      <vt:lpstr>Rounded corners with border-radius</vt:lpstr>
      <vt:lpstr>CSS properties for padding</vt:lpstr>
      <vt:lpstr>Padding example 1</vt:lpstr>
      <vt:lpstr>Padding example 2</vt:lpstr>
      <vt:lpstr>CSS properties for margins</vt:lpstr>
      <vt:lpstr>Margin example 1</vt:lpstr>
      <vt:lpstr>Margin example 2</vt:lpstr>
      <vt:lpstr>CSS properties for dimensions</vt:lpstr>
      <vt:lpstr>Centering a block element: auto margins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26</cp:revision>
  <dcterms:created xsi:type="dcterms:W3CDTF">2014-09-28T17:09:59Z</dcterms:created>
  <dcterms:modified xsi:type="dcterms:W3CDTF">2016-01-11T18:02:04Z</dcterms:modified>
</cp:coreProperties>
</file>