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3" r:id="rId3"/>
    <p:sldId id="284" r:id="rId4"/>
    <p:sldId id="285" r:id="rId5"/>
    <p:sldId id="286" r:id="rId6"/>
    <p:sldId id="287" r:id="rId7"/>
    <p:sldId id="262" r:id="rId8"/>
    <p:sldId id="263" r:id="rId9"/>
    <p:sldId id="264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8FF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p.net/htmlspecialchar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p.net/manual/en/function.json-encode.php" TargetMode="External"/><Relationship Id="rId2" Type="http://schemas.openxmlformats.org/officeDocument/2006/relationships/hyperlink" Target="http://www.php.net/manual/en/function.json-decode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19: </a:t>
            </a:r>
            <a:r>
              <a:rPr lang="en-US" dirty="0" smtClean="0"/>
              <a:t>Forms and uploading files</a:t>
            </a:r>
            <a:endParaRPr lang="en-US" dirty="0"/>
          </a:p>
        </p:txBody>
      </p:sp>
      <p:pic>
        <p:nvPicPr>
          <p:cNvPr id="1030" name="Picture 6" descr="http://cdn5.howtogeek.com/wp-content/uploads/2012/04/20120420acontradictingsurveyresultaboutsurvey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593" y="387627"/>
            <a:ext cx="3197087" cy="38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863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Reset </a:t>
            </a:r>
            <a:r>
              <a:rPr lang="en-US" dirty="0" smtClean="0"/>
              <a:t>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95031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Name: &lt;input type="text" name="name" /&gt;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Food: &lt;input type="text" name="meal" value="pizza" /&gt;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&lt;label&gt;Meat? &lt;input type="checkbox" name="meat" /&gt;&lt;/label&gt;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&lt;input type="reset" 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140765"/>
            <a:ext cx="10058400" cy="147732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687453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when </a:t>
            </a:r>
            <a:r>
              <a:rPr lang="en-US" sz="2400" dirty="0"/>
              <a:t>clicked, returns all form controls to their initial </a:t>
            </a:r>
            <a:r>
              <a:rPr lang="en-US" sz="2400" dirty="0" smtClean="0"/>
              <a:t>values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specify </a:t>
            </a:r>
            <a:r>
              <a:rPr lang="en-US" sz="2400" dirty="0"/>
              <a:t>custom text on the button by setting its value attribute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303" y="3228520"/>
            <a:ext cx="2921150" cy="130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062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input </a:t>
            </a:r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34788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type="text" name="username" /&gt; Name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type="text" name="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SID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&lt;input type="hidden" name="school" value="UW" /&gt;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&lt;input type="hidden" name="year" value="2048" 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519136"/>
            <a:ext cx="1005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an </a:t>
            </a:r>
            <a:r>
              <a:rPr lang="en-US" sz="2400" dirty="0"/>
              <a:t>invisible parameter that is still passed to the server when form is </a:t>
            </a:r>
            <a:r>
              <a:rPr lang="en-US" sz="2400" dirty="0" smtClean="0"/>
              <a:t>submitted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useful </a:t>
            </a:r>
            <a:r>
              <a:rPr lang="en-US" sz="2400" dirty="0"/>
              <a:t>for passing on additional state that isn't modified by the user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180522"/>
            <a:ext cx="10058400" cy="12003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2400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output 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481" y="3304412"/>
            <a:ext cx="2857647" cy="95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685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GET vs. POST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  GET </a:t>
            </a:r>
            <a:r>
              <a:rPr lang="en-US" sz="2200" dirty="0"/>
              <a:t>: asks a server for a page or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    </a:t>
            </a:r>
            <a:r>
              <a:rPr lang="en-US" sz="2200" dirty="0" smtClean="0"/>
              <a:t>if </a:t>
            </a:r>
            <a:r>
              <a:rPr lang="en-US" sz="2200" dirty="0"/>
              <a:t>the request has parameters, they are sent in the URL as a query string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  POST : submits data to a web server and retrieves the server's response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    </a:t>
            </a:r>
            <a:r>
              <a:rPr lang="en-US" sz="2200" dirty="0" smtClean="0"/>
              <a:t>if </a:t>
            </a:r>
            <a:r>
              <a:rPr lang="en-US" sz="2200" dirty="0"/>
              <a:t>the request has parameters, they are embedded in the request's HTTP packet, not the URL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C00000"/>
                </a:solidFill>
              </a:rPr>
              <a:t>    For submitting data to be saved, POST is more appropriate than GET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C00000"/>
                </a:solidFill>
              </a:rPr>
              <a:t>    </a:t>
            </a:r>
            <a:r>
              <a:rPr lang="en-US" sz="2200" dirty="0" smtClean="0">
                <a:solidFill>
                  <a:srgbClr val="C00000"/>
                </a:solidFill>
              </a:rPr>
              <a:t>GET </a:t>
            </a:r>
            <a:r>
              <a:rPr lang="en-US" sz="2200" dirty="0">
                <a:solidFill>
                  <a:srgbClr val="C00000"/>
                </a:solidFill>
              </a:rPr>
              <a:t>requests embed their parameters in their URLs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C00000"/>
                </a:solidFill>
              </a:rPr>
              <a:t>   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>
                <a:solidFill>
                  <a:srgbClr val="C00000"/>
                </a:solidFill>
              </a:rPr>
              <a:t>URLs are limited in length (~ 1024 characters)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C00000"/>
                </a:solidFill>
              </a:rPr>
              <a:t>    </a:t>
            </a:r>
            <a:r>
              <a:rPr lang="en-US" sz="2200" dirty="0" smtClean="0">
                <a:solidFill>
                  <a:srgbClr val="C00000"/>
                </a:solidFill>
              </a:rPr>
              <a:t>URLs </a:t>
            </a:r>
            <a:r>
              <a:rPr lang="en-US" sz="2200" dirty="0">
                <a:solidFill>
                  <a:srgbClr val="C00000"/>
                </a:solidFill>
              </a:rPr>
              <a:t>cannot contain special characters without encoding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C00000"/>
                </a:solidFill>
              </a:rPr>
              <a:t>    </a:t>
            </a:r>
            <a:r>
              <a:rPr lang="en-US" sz="2200" dirty="0" smtClean="0">
                <a:solidFill>
                  <a:srgbClr val="C00000"/>
                </a:solidFill>
              </a:rPr>
              <a:t>private </a:t>
            </a:r>
            <a:r>
              <a:rPr lang="en-US" sz="2200" dirty="0">
                <a:solidFill>
                  <a:srgbClr val="C00000"/>
                </a:solidFill>
              </a:rPr>
              <a:t>data in a URL can be seen or modified by </a:t>
            </a:r>
            <a:r>
              <a:rPr lang="en-US" sz="2200" dirty="0" smtClean="0">
                <a:solidFill>
                  <a:srgbClr val="C00000"/>
                </a:solidFill>
              </a:rPr>
              <a:t>users</a:t>
            </a:r>
            <a:endParaRPr lang="en-US" sz="2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739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POST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577179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&lt;form action="http://foo.com/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method="post"&gt;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&lt;div&gt;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Name: &lt;input type="text" name="name" /&gt;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Food: &lt;input type="text" name="meal" /&gt;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&lt;label&gt;Meat? &lt;input type="checkbox" name="meat" /&gt;&lt;/label&gt;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&lt;input type="submit"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&lt;div&gt;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&lt;/form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464" y="4462669"/>
            <a:ext cx="3251367" cy="125736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97280" y="4422913"/>
            <a:ext cx="10058400" cy="147732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547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htmlspecialchars</a:t>
            </a:r>
            <a:r>
              <a:rPr lang="en-US" dirty="0"/>
              <a:t>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955851"/>
            <a:ext cx="10058400" cy="173310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text </a:t>
            </a:r>
            <a:r>
              <a:rPr lang="en-US" sz="2400" dirty="0"/>
              <a:t>from files / user input / query </a:t>
            </a:r>
            <a:r>
              <a:rPr lang="en-US" sz="2400" dirty="0" err="1"/>
              <a:t>params</a:t>
            </a:r>
            <a:r>
              <a:rPr lang="en-US" sz="2400" dirty="0"/>
              <a:t> might contain &lt;, &gt;, &amp;,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we </a:t>
            </a:r>
            <a:r>
              <a:rPr lang="en-US" sz="2400" dirty="0"/>
              <a:t>could manually write code to strip out these characters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better </a:t>
            </a:r>
            <a:r>
              <a:rPr lang="en-US" sz="2400" dirty="0"/>
              <a:t>idea: allow them, but escape them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032945" y="2122392"/>
          <a:ext cx="8259371" cy="457200"/>
        </p:xfrm>
        <a:graphic>
          <a:graphicData uri="http://schemas.openxmlformats.org/drawingml/2006/table">
            <a:tbl>
              <a:tblPr/>
              <a:tblGrid>
                <a:gridCol w="2326403"/>
                <a:gridCol w="5932968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 err="1">
                          <a:hlinkClick r:id="rId2"/>
                        </a:rPr>
                        <a:t>htmlspecialchars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returns an HTML-escaped version of a string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97279" y="4828032"/>
            <a:ext cx="10279557" cy="707886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$text = "&lt;p&gt;hi 2 u &amp; me&lt;/p&gt;";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$text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htmlspecialchars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($text);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"&amp;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lt;p&amp;gt;hi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 u &amp;amp;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me&amp;lt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;/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p&amp;gt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;"</a:t>
            </a:r>
          </a:p>
        </p:txBody>
      </p:sp>
    </p:spTree>
    <p:extLst>
      <p:ext uri="{BB962C8B-B14F-4D97-AF65-F5344CB8AC3E}">
        <p14:creationId xmlns:p14="http://schemas.microsoft.com/office/powerpoint/2010/main" val="284319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or POST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010649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$_SERVER["REQUEST_METHOD"] == "GET"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process a GET request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$_SERVER["REQUEST_METHOD"] == "POST"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process a POST request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964757"/>
            <a:ext cx="10058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    some PHP pages process both GET and POST </a:t>
            </a:r>
            <a:r>
              <a:rPr lang="en-US" sz="2200" dirty="0" smtClean="0"/>
              <a:t>requests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    to find out which kind of request we are currently processing</a:t>
            </a:r>
            <a:r>
              <a:rPr lang="en-US" sz="2200" dirty="0" smtClean="0"/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    look at the global $_SERVER array's "REQUEST_METHOD" element</a:t>
            </a:r>
          </a:p>
        </p:txBody>
      </p:sp>
    </p:spTree>
    <p:extLst>
      <p:ext uri="{BB962C8B-B14F-4D97-AF65-F5344CB8AC3E}">
        <p14:creationId xmlns:p14="http://schemas.microsoft.com/office/powerpoint/2010/main" val="199180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form that submits to </a:t>
            </a:r>
            <a:r>
              <a:rPr lang="en-US" dirty="0" smtClean="0"/>
              <a:t>itself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97466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&lt;form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action=""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method="post"&gt;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&lt;/form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178882"/>
            <a:ext cx="10058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a </a:t>
            </a:r>
            <a:r>
              <a:rPr lang="en-US" sz="2200" dirty="0"/>
              <a:t>form can submit its data back to itself by setting the action to be blank (or </a:t>
            </a:r>
            <a:r>
              <a:rPr lang="en-US" sz="2200" dirty="0" smtClean="0"/>
              <a:t>to   the </a:t>
            </a:r>
            <a:r>
              <a:rPr lang="en-US" sz="2200" dirty="0"/>
              <a:t>page's own URL)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benefits</a:t>
            </a:r>
            <a:endParaRPr lang="en-US" sz="2200" dirty="0"/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fewer </a:t>
            </a:r>
            <a:r>
              <a:rPr lang="en-US" sz="2200" dirty="0"/>
              <a:t>pages/files (don't need a separate file for the code to process the form data)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can </a:t>
            </a:r>
            <a:r>
              <a:rPr lang="en-US" sz="2200" dirty="0"/>
              <a:t>more easily re-display the form if there are any errors</a:t>
            </a:r>
          </a:p>
        </p:txBody>
      </p:sp>
    </p:spTree>
    <p:extLst>
      <p:ext uri="{BB962C8B-B14F-4D97-AF65-F5344CB8AC3E}">
        <p14:creationId xmlns:p14="http://schemas.microsoft.com/office/powerpoint/2010/main" val="23483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a self-submitted </a:t>
            </a:r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864489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$_SERVER["REQUEST_METHOD"]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"GET")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normal GET request; display self-submitting form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?&gt;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&lt;form action="" method="post"&gt;...&lt;/form&gt;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$_SERVER["REQUEST_METHOD"]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== "POST")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POST request; user is submitting form back to here; process it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$var1 = $_POST["param1"];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79" y="4818597"/>
            <a:ext cx="1005840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a </a:t>
            </a:r>
            <a:r>
              <a:rPr lang="en-US" sz="2200" dirty="0"/>
              <a:t>page with a self-submitting form can process both GET and POST </a:t>
            </a:r>
            <a:r>
              <a:rPr lang="en-US" sz="2200" dirty="0" smtClean="0"/>
              <a:t>requests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look at the global $_SERVER array to see which request you're handling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handle </a:t>
            </a:r>
            <a:r>
              <a:rPr lang="en-US" sz="2200" dirty="0"/>
              <a:t>a GET by showing the form; handle a POST by processing the submitted form data</a:t>
            </a:r>
          </a:p>
        </p:txBody>
      </p:sp>
    </p:spTree>
    <p:extLst>
      <p:ext uri="{BB962C8B-B14F-4D97-AF65-F5344CB8AC3E}">
        <p14:creationId xmlns:p14="http://schemas.microsoft.com/office/powerpoint/2010/main" val="305403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Uploading </a:t>
            </a:r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737438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&lt;form action="http://webster.cs.washington.edu/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params.php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method="post"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enctype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="multipart/form-data"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Upload an image as your avatar: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&lt;input type="file" name="avatar"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type="submit"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&lt;/form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4689534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    </a:t>
            </a:r>
            <a:r>
              <a:rPr lang="en-US" sz="2200" dirty="0"/>
              <a:t>add a file upload to your form as an input tag with type of </a:t>
            </a:r>
            <a:r>
              <a:rPr lang="en-US" sz="2200" dirty="0" smtClean="0"/>
              <a:t>file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    must also set the </a:t>
            </a:r>
            <a:r>
              <a:rPr lang="en-US" sz="2200" dirty="0" err="1"/>
              <a:t>enctype</a:t>
            </a:r>
            <a:r>
              <a:rPr lang="en-US" sz="2200" dirty="0"/>
              <a:t> attribute of the form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445" y="3691546"/>
            <a:ext cx="8706297" cy="33021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97280" y="3581311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2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an uploaded file in </a:t>
            </a:r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  uploaded </a:t>
            </a:r>
            <a:r>
              <a:rPr lang="en-US" sz="2200" dirty="0"/>
              <a:t>files are placed into global array $_FILES, not $_POST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  each element of $_FILES is itself an associative array, containing: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  </a:t>
            </a:r>
            <a:r>
              <a:rPr lang="en-US" sz="2200" dirty="0" smtClean="0"/>
              <a:t>name      </a:t>
            </a:r>
            <a:r>
              <a:rPr lang="en-US" sz="2200" dirty="0"/>
              <a:t>: the local filename that the user uploaded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  </a:t>
            </a:r>
            <a:r>
              <a:rPr lang="en-US" sz="2200" dirty="0" smtClean="0"/>
              <a:t>type        : </a:t>
            </a:r>
            <a:r>
              <a:rPr lang="en-US" sz="2200" dirty="0"/>
              <a:t>the MIME type of data that was uploaded, such as image/jpeg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  </a:t>
            </a:r>
            <a:r>
              <a:rPr lang="en-US" sz="2200" dirty="0" smtClean="0"/>
              <a:t>size         </a:t>
            </a:r>
            <a:r>
              <a:rPr lang="en-US" sz="2200" dirty="0"/>
              <a:t>: file's size in bytes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  </a:t>
            </a:r>
            <a:r>
              <a:rPr lang="en-US" sz="2200" dirty="0" err="1" smtClean="0"/>
              <a:t>tmp_name</a:t>
            </a:r>
            <a:r>
              <a:rPr lang="en-US" sz="2200" dirty="0" smtClean="0"/>
              <a:t>  </a:t>
            </a:r>
            <a:r>
              <a:rPr lang="en-US" sz="2200" dirty="0"/>
              <a:t>: a filename where PHP has temporarily saved the uploaded file</a:t>
            </a:r>
          </a:p>
          <a:p>
            <a:pPr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  </a:t>
            </a:r>
            <a:r>
              <a:rPr lang="en-US" sz="2200" dirty="0" smtClean="0"/>
              <a:t>to </a:t>
            </a:r>
            <a:r>
              <a:rPr lang="en-US" sz="2200" dirty="0"/>
              <a:t>permanently store the file, move it from this location into some other </a:t>
            </a:r>
            <a:r>
              <a:rPr lang="en-US" sz="2200" dirty="0" smtClean="0"/>
              <a:t>file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2937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Baby name web service </a:t>
            </a:r>
            <a:r>
              <a:rPr lang="en-US" dirty="0" smtClean="0"/>
              <a:t>JSON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871774"/>
            <a:ext cx="9892003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Modify our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babynames.php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service to produce its output as JSON. For the data: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530626" y="2437075"/>
            <a:ext cx="9625054" cy="36933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Morgan m 375 410 392 478 579 507 636 499 446 291 278 332 518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184699"/>
            <a:ext cx="579242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service should output the following JSON: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1530626" y="3754473"/>
            <a:ext cx="9625054" cy="1754326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"name": "Morgan",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"gender": "m",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"rankings": [375, 410, 392, 478, 579, 507, 636, 499, 446, 291, 278, 332, 518]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27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Uploading </a:t>
            </a:r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1531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type="file" name="avatar"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487502"/>
            <a:ext cx="10058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example: if you upload borat.jpg as a parameter named avatar,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$_</a:t>
            </a:r>
            <a:r>
              <a:rPr lang="en-US" sz="2400" dirty="0"/>
              <a:t>FILES["avatar"]["name"] will be "borat.jpg"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$_</a:t>
            </a:r>
            <a:r>
              <a:rPr lang="en-US" sz="2400" dirty="0"/>
              <a:t>FILES["avatar"]["type"] will be "image/jpeg"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$_</a:t>
            </a:r>
            <a:r>
              <a:rPr lang="en-US" sz="2400" dirty="0"/>
              <a:t>FILES["avatar"]["</a:t>
            </a:r>
            <a:r>
              <a:rPr lang="en-US" sz="2400" dirty="0" err="1"/>
              <a:t>tmp_name</a:t>
            </a:r>
            <a:r>
              <a:rPr lang="en-US" sz="2400" dirty="0"/>
              <a:t>"] will be something like "/</a:t>
            </a:r>
            <a:r>
              <a:rPr lang="en-US" sz="2400" dirty="0" err="1"/>
              <a:t>var</a:t>
            </a:r>
            <a:r>
              <a:rPr lang="en-US" sz="2400" dirty="0"/>
              <a:t>/</a:t>
            </a:r>
            <a:r>
              <a:rPr lang="en-US" sz="2400" dirty="0" err="1"/>
              <a:t>tmp</a:t>
            </a:r>
            <a:r>
              <a:rPr lang="en-US" sz="2400" dirty="0"/>
              <a:t>/phpZtR4TI"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2307265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387" y="2470331"/>
            <a:ext cx="5162815" cy="2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83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uploaded file,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322229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$username = $_POST["username"];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is_uploaded_file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($_FILES["avatar"]["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tmp_name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"])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move_uploaded_file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($_FILES["avatar"]["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tmp_name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	"$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username/avatar.jpg");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print "Saved uploaded file as $username/avatar.jpg\n";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print "Error: required file not uploaded";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4167963"/>
            <a:ext cx="10058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functions </a:t>
            </a:r>
            <a:r>
              <a:rPr lang="en-US" sz="2200" dirty="0"/>
              <a:t>for dealing with uploaded </a:t>
            </a:r>
            <a:r>
              <a:rPr lang="en-US" sz="2200" dirty="0" smtClean="0"/>
              <a:t>files: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err="1" smtClean="0"/>
              <a:t>is_uploaded_file</a:t>
            </a:r>
            <a:r>
              <a:rPr lang="en-US" sz="2200" dirty="0" smtClean="0"/>
              <a:t>(filename</a:t>
            </a:r>
            <a:r>
              <a:rPr lang="en-US" sz="2200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returns </a:t>
            </a:r>
            <a:r>
              <a:rPr lang="en-US" sz="2200" dirty="0"/>
              <a:t>TRUE if the given filename was uploaded by the user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err="1" smtClean="0"/>
              <a:t>move_uploaded_file</a:t>
            </a:r>
            <a:r>
              <a:rPr lang="en-US" sz="2200" dirty="0" smtClean="0"/>
              <a:t>(from</a:t>
            </a:r>
            <a:r>
              <a:rPr lang="en-US" sz="2200" dirty="0"/>
              <a:t>, to)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moves </a:t>
            </a:r>
            <a:r>
              <a:rPr lang="en-US" sz="2200" dirty="0"/>
              <a:t>from a temporary file location to a more permanent file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proper </a:t>
            </a:r>
            <a:r>
              <a:rPr lang="en-US" sz="2200" dirty="0"/>
              <a:t>idiom: check </a:t>
            </a:r>
            <a:r>
              <a:rPr lang="en-US" sz="2200" dirty="0" err="1"/>
              <a:t>is_uploaded_file</a:t>
            </a:r>
            <a:r>
              <a:rPr lang="en-US" sz="2200" dirty="0"/>
              <a:t>, then do </a:t>
            </a:r>
            <a:r>
              <a:rPr lang="en-US" sz="2200" dirty="0" err="1"/>
              <a:t>move_uploaded_file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510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Emitting JSON data </a:t>
            </a:r>
            <a:r>
              <a:rPr lang="en-US" dirty="0" smtClean="0"/>
              <a:t>manually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917678"/>
            <a:ext cx="10133937" cy="2585323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header("Content-type: application/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"{\n";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  \"books\": [\n";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($books as $book)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print "  {\"author\": \"{$book['author']}\", \"title\": \"{$book['title']}\"}\n";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"\n";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79" y="4580233"/>
            <a:ext cx="10133937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specify a content type of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application/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json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messy, just like when manually printing XML (not recommended)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97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PHP's JSON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83322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PHP includes the following global functions for interacting with JSON data:</a:t>
            </a:r>
            <a:endParaRPr lang="en-US" sz="2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100815" y="2455103"/>
          <a:ext cx="8146428" cy="1198880"/>
        </p:xfrm>
        <a:graphic>
          <a:graphicData uri="http://schemas.openxmlformats.org/drawingml/2006/table">
            <a:tbl>
              <a:tblPr/>
              <a:tblGrid>
                <a:gridCol w="2182950"/>
                <a:gridCol w="5963478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 err="1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json_decode</a:t>
                      </a:r>
                      <a:r>
                        <a:rPr lang="en-US" dirty="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(</a:t>
                      </a:r>
                      <a:r>
                        <a:rPr lang="en-US" i="1" dirty="0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  <a:hlinkClick r:id="rId2"/>
                        </a:rPr>
                        <a:t>string</a:t>
                      </a:r>
                      <a:r>
                        <a:rPr lang="en-US" dirty="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)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parses the given JSON data string and returns an equivalent associative array object (like JSON.parse in JavaScript)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json_encode(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  <a:hlinkClick r:id="rId3"/>
                        </a:rPr>
                        <a:t>object</a:t>
                      </a:r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)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returns JSON equivalent for the given object or array or value (like </a:t>
                      </a:r>
                      <a:r>
                        <a:rPr lang="en-US" dirty="0" err="1" smtClean="0">
                          <a:effectLst/>
                        </a:rPr>
                        <a:t>JSON.stringify</a:t>
                      </a:r>
                      <a:r>
                        <a:rPr lang="en-US" dirty="0" smtClean="0">
                          <a:effectLst/>
                        </a:rPr>
                        <a:t> in </a:t>
                      </a:r>
                      <a:r>
                        <a:rPr lang="en-US" dirty="0">
                          <a:effectLst/>
                        </a:rPr>
                        <a:t>JavaScript)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80" y="3815232"/>
            <a:ext cx="9898647" cy="1135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json_encode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will output associative arrays as objects and normal arrays as arrays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17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JSON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6368" y="1737360"/>
            <a:ext cx="10740224" cy="4524315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$data = array(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"library" =&gt;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Odegaard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"category" =&gt; "fantasy",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"year" =&gt; 2012,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"books" =&gt; array(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array("title" =&gt; "Harry Potter", "author" =&gt; "J.K. Rowling"),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array("title" =&gt; "The Hobbit", "author" =&gt; "J.R.R. Tolkien"),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array("title" =&gt; "Game of Thrones", "author" =&gt; "George R. R. Martin"),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array("title" =&gt; "Dragons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Krynn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"author" =&gt; "Margaret Weis"),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header("Content-type: application/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json_encode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($data);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?&gt;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60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JSON example - </a:t>
            </a:r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99096"/>
            <a:ext cx="10058400" cy="3139321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"library":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Odegaard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"category": "fantasy",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"year": 2012,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"books": [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{"title": "Harry Potter", "author": "J.K. Rowling"},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{"title": "The Hobbit", "author": "J.R.R. Tolkien"},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{"title": "Game of Thrones", "author": "George R. R. Martin"},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{"title": "Dragons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Krynn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"author": "Margaret Weis"},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]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11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</a:t>
            </a:r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53846"/>
            <a:ext cx="5969442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  </a:t>
            </a:r>
            <a:r>
              <a:rPr lang="en-US" sz="2400" b="1" dirty="0" smtClean="0"/>
              <a:t>form</a:t>
            </a:r>
            <a:r>
              <a:rPr lang="en-US" sz="2400" dirty="0"/>
              <a:t>: a group of UI controls that accepts information from the user and sends the information to a web </a:t>
            </a:r>
            <a:r>
              <a:rPr lang="en-US" sz="2400" dirty="0" smtClean="0"/>
              <a:t>server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  the </a:t>
            </a:r>
            <a:r>
              <a:rPr lang="en-US" sz="2400" dirty="0"/>
              <a:t>information is sent to the server as a </a:t>
            </a:r>
            <a:r>
              <a:rPr lang="en-US" sz="2400" b="1" dirty="0"/>
              <a:t>query </a:t>
            </a:r>
            <a:r>
              <a:rPr lang="en-US" sz="2400" b="1" dirty="0" smtClean="0"/>
              <a:t>string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  JavaScript </a:t>
            </a:r>
            <a:r>
              <a:rPr lang="en-US" sz="2400" dirty="0"/>
              <a:t>can be used to create interactive controls (seen later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5122" name="Picture 2" descr="HTML fo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255" y="2276406"/>
            <a:ext cx="3400425" cy="280035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443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form: &lt;form&gt;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56492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&lt;form action="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destination URL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form controls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&lt;/form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087901"/>
            <a:ext cx="10058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required </a:t>
            </a:r>
            <a:r>
              <a:rPr lang="en-US" sz="2400" dirty="0"/>
              <a:t>action attribute gives the URL of the page that will process this form's </a:t>
            </a:r>
            <a:r>
              <a:rPr lang="en-US" sz="2400" dirty="0" smtClean="0"/>
              <a:t>data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when form has been filled out and submitted, its data will be sent to the action's </a:t>
            </a:r>
            <a:r>
              <a:rPr lang="en-US" sz="2400" dirty="0" smtClean="0"/>
              <a:t>URL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one page may contain many forms if so desired </a:t>
            </a:r>
          </a:p>
        </p:txBody>
      </p:sp>
    </p:spTree>
    <p:extLst>
      <p:ext uri="{BB962C8B-B14F-4D97-AF65-F5344CB8AC3E}">
        <p14:creationId xmlns:p14="http://schemas.microsoft.com/office/powerpoint/2010/main" val="2458455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209431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&lt;form action="http://www.google.com/search"&gt;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&lt;div&gt;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Let's search Google: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&lt;input name="q"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&lt;input type="submit"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&lt;/div&gt;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&lt;/form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055165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Let's search Google</a:t>
            </a:r>
            <a:r>
              <a:rPr lang="en-US" sz="2400" dirty="0" smtClean="0"/>
              <a:t>:                                             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509" y="4133589"/>
            <a:ext cx="3772094" cy="30481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7280" y="5063195"/>
            <a:ext cx="8056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must wrap the form's controls in a block element such as div</a:t>
            </a:r>
          </a:p>
        </p:txBody>
      </p:sp>
    </p:spTree>
    <p:extLst>
      <p:ext uri="{BB962C8B-B14F-4D97-AF65-F5344CB8AC3E}">
        <p14:creationId xmlns:p14="http://schemas.microsoft.com/office/powerpoint/2010/main" val="276262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2182</TotalTime>
  <Words>1667</Words>
  <Application>Microsoft Office PowerPoint</Application>
  <PresentationFormat>Widescreen</PresentationFormat>
  <Paragraphs>220</Paragraphs>
  <Slides>21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Consolas</vt:lpstr>
      <vt:lpstr>Courier New</vt:lpstr>
      <vt:lpstr>Helvetica</vt:lpstr>
      <vt:lpstr>Retrospect</vt:lpstr>
      <vt:lpstr>CSE 154</vt:lpstr>
      <vt:lpstr>Exercise: Baby name web service JSON</vt:lpstr>
      <vt:lpstr>Emitting JSON data manually</vt:lpstr>
      <vt:lpstr>PHP's JSON functions</vt:lpstr>
      <vt:lpstr>PHP JSON example</vt:lpstr>
      <vt:lpstr>PHP JSON example - output</vt:lpstr>
      <vt:lpstr>HTML forms</vt:lpstr>
      <vt:lpstr>HTML form: &lt;form&gt;</vt:lpstr>
      <vt:lpstr>Form example</vt:lpstr>
      <vt:lpstr>Reset buttons</vt:lpstr>
      <vt:lpstr>Hidden input parameters</vt:lpstr>
      <vt:lpstr>HTTP GET vs. POST requests</vt:lpstr>
      <vt:lpstr>Form POST example</vt:lpstr>
      <vt:lpstr>The htmlspecialchars function</vt:lpstr>
      <vt:lpstr>GET or POST?</vt:lpstr>
      <vt:lpstr>A form that submits to itself</vt:lpstr>
      <vt:lpstr>Processing a self-submitted form</vt:lpstr>
      <vt:lpstr>Uploading files</vt:lpstr>
      <vt:lpstr>Processing an uploaded file in PHP</vt:lpstr>
      <vt:lpstr>Uploading details</vt:lpstr>
      <vt:lpstr>Processing uploaded file, 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29</cp:revision>
  <dcterms:created xsi:type="dcterms:W3CDTF">2014-10-05T19:00:52Z</dcterms:created>
  <dcterms:modified xsi:type="dcterms:W3CDTF">2016-05-11T15:23:32Z</dcterms:modified>
</cp:coreProperties>
</file>