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1" r:id="rId3"/>
    <p:sldId id="300" r:id="rId4"/>
    <p:sldId id="266" r:id="rId5"/>
    <p:sldId id="267" r:id="rId6"/>
    <p:sldId id="268" r:id="rId7"/>
    <p:sldId id="269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8</a:t>
            </a:r>
            <a:r>
              <a:rPr lang="en-US" dirty="0" smtClean="0"/>
              <a:t>: </a:t>
            </a:r>
            <a:r>
              <a:rPr lang="en-US" dirty="0" smtClean="0"/>
              <a:t>Events and timers</a:t>
            </a:r>
            <a:endParaRPr lang="en-US" dirty="0"/>
          </a:p>
        </p:txBody>
      </p:sp>
      <p:pic>
        <p:nvPicPr>
          <p:cNvPr id="1026" name="Picture 2" descr="http://imgs.xkcd.com/comics/phone_ala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279" y="1253041"/>
            <a:ext cx="3230315" cy="287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66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labels: &lt;label&gt;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00101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value="visa" checked="checked"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Visa&lt;/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MasterCard&lt;/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340232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associates </a:t>
            </a:r>
            <a:r>
              <a:rPr lang="en-US" sz="2400" dirty="0"/>
              <a:t>nearby text with control, so you can click text to activate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used with checkboxes or radio buttons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label </a:t>
            </a:r>
            <a:r>
              <a:rPr lang="en-US" sz="2400" dirty="0"/>
              <a:t>element can be targeted by CSS style rules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94905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18" y="4021107"/>
            <a:ext cx="6223320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1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Drop-down list: &lt;select&gt;, &lt;option&gt;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</p:spPr>
        <p:txBody>
          <a:bodyPr/>
          <a:lstStyle/>
          <a:p>
            <a:pPr algn="ctr"/>
            <a:r>
              <a:rPr lang="en-US" i="1" dirty="0"/>
              <a:t>menus of choices that collapse and expand (inline)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74496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&lt;option&gt;Jerry&lt;/option&gt;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&lt;option&gt;George&lt;/option&gt;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selected="selected"&gt;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Kramer&lt;/option&gt;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&lt;option&gt;Elaine&lt;/option&gt;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717271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	</a:t>
            </a:r>
            <a:r>
              <a:rPr lang="en-US" sz="2400" dirty="0"/>
              <a:t> </a:t>
            </a:r>
            <a:r>
              <a:rPr lang="en-US" sz="2400" dirty="0" smtClean="0"/>
              <a:t> option </a:t>
            </a:r>
            <a:r>
              <a:rPr lang="en-US" sz="2400" dirty="0"/>
              <a:t>element represents each choice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select optional attributes: disabled, multiple,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optional selected attribute sets which one is initially </a:t>
            </a:r>
            <a:r>
              <a:rPr lang="en-US" sz="2400" dirty="0" smtClean="0"/>
              <a:t>chosen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97280" y="4128822"/>
            <a:ext cx="10058400" cy="37360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035" y="4143514"/>
            <a:ext cx="2514729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83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&lt;select&gt; for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50405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[]" size="3" multiple="multiple"&gt;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&lt;option&gt;Jerry&lt;/option&gt;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&lt;option&gt;George&lt;/option&gt;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&lt;option&gt;Kramer&lt;/option&gt;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&lt;option&gt;Elaine&lt;/option&gt;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selected="selected"&gt;Newman&lt;/option&gt;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004513"/>
            <a:ext cx="10058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optional </a:t>
            </a:r>
            <a:r>
              <a:rPr lang="en-US" sz="2400" dirty="0"/>
              <a:t>multiple attribute allows selecting multiple items with shift- or ctrl-click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must </a:t>
            </a:r>
            <a:r>
              <a:rPr lang="en-US" sz="2400" dirty="0"/>
              <a:t>declare parameter's name with [] if you allow multiple selections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option </a:t>
            </a:r>
            <a:r>
              <a:rPr lang="en-US" sz="2400" dirty="0"/>
              <a:t>tags can be set to be initially selected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896139"/>
            <a:ext cx="10058400" cy="80021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0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671" y="3931026"/>
            <a:ext cx="2514729" cy="65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562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groups: &lt;</a:t>
            </a:r>
            <a:r>
              <a:rPr lang="en-US" dirty="0" err="1"/>
              <a:t>optgroup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304431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label="Major Characters"&gt;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&lt;option&gt;Jerry&lt;/option&gt;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&lt;option&gt;George&lt;/option&gt;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&lt;option&gt;Kramer&lt;/option&gt;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&lt;option&gt;Elaine&lt;/option&gt;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label="Minor Characters"&gt;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&lt;option&gt;Newman&lt;/option&gt;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&lt;option&gt;Susan&lt;/option&gt;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72817" y="5628764"/>
            <a:ext cx="973054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should we do if we don't like the bold appearance of the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optgroup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4890075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817" y="4919158"/>
            <a:ext cx="3479979" cy="31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969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input: &lt;</a:t>
            </a:r>
            <a:r>
              <a:rPr lang="en-US" dirty="0" err="1"/>
              <a:t>fieldset</a:t>
            </a:r>
            <a:r>
              <a:rPr lang="en-US" dirty="0"/>
              <a:t>&gt;, &lt;legend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</p:spPr>
        <p:txBody>
          <a:bodyPr/>
          <a:lstStyle/>
          <a:p>
            <a:pPr algn="ctr"/>
            <a:r>
              <a:rPr lang="en-US" i="1" dirty="0"/>
              <a:t>groups of input fields with optional caption (block)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256183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&lt;legend&gt;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Credit cards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:&lt;/legend&gt;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value="visa" checked="checked" /&gt; Visa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MasterCard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Express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481287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fieldset</a:t>
            </a:r>
            <a:r>
              <a:rPr lang="en-US" sz="2200" dirty="0"/>
              <a:t> groups related input fields, adds a border; legend supplies a caption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088402"/>
            <a:ext cx="10058400" cy="11029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97280" y="4010509"/>
            <a:ext cx="10064363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96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Styling form </a:t>
            </a:r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118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[attribute="value"]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657600"/>
            <a:ext cx="10058400" cy="120032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[type="text"]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yellow;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font-weight: bold;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116343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attribute selector: matches only elements that have a particular attribute 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useful for controls because many share the same element (input)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857928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303" y="4870668"/>
            <a:ext cx="2305168" cy="32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88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form </a:t>
            </a:r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20588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id="captain"&gt;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value="kirk"&gt;James T. Kirk&lt;/option&gt;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"&gt;Jean-Luc Picard&lt;/option&gt;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value="cisco"&gt;Benjamin Cisco&lt;/option&gt;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&lt;label&gt; 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trekkie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type="checkbox" /&gt; I'm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Trekkie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&lt;/label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866322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90" y="4040255"/>
            <a:ext cx="3581584" cy="298465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4512653"/>
            <a:ext cx="10058400" cy="15975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talking to a text box 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you usually want its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talking to a checkbox or radio button, you probably want to know if it's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checked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(true/false)</a:t>
            </a:r>
          </a:p>
        </p:txBody>
      </p:sp>
    </p:spTree>
    <p:extLst>
      <p:ext uri="{BB962C8B-B14F-4D97-AF65-F5344CB8AC3E}">
        <p14:creationId xmlns:p14="http://schemas.microsoft.com/office/powerpoint/2010/main" val="2882513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innerHTML</a:t>
            </a:r>
            <a:r>
              <a:rPr lang="en-US" dirty="0"/>
              <a:t> </a:t>
            </a:r>
            <a:r>
              <a:rPr lang="en-US" dirty="0" smtClean="0"/>
              <a:t>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9868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me!&lt;/button&gt;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&lt;span id="output"&gt;Hello &lt;/span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544417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var span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("output");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span.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+= " bro";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867856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883" y="4035438"/>
            <a:ext cx="1784442" cy="311166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80" y="4809144"/>
            <a:ext cx="9252957" cy="1135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can change the text inside most elements by setting the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38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of </a:t>
            </a:r>
            <a:r>
              <a:rPr lang="en-US" dirty="0" err="1"/>
              <a:t>innerHTML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7393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bad style!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paragraph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("welcome");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paragraph.innerHTML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"&lt;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p&gt;text and &lt;a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=\"page.html\"&gt;link&lt;/a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3904396"/>
            <a:ext cx="10058400" cy="24285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can inject arbitrary HTML content into the page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however, this is prone to bugs and errors and is considered poor style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forbid using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inject HTML tags; inject plain text only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(later, we'll see a better way to inject content with HTML tags in it)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196" name="Picture 4" descr="http://courses.cs.washington.edu/courses/cse154/14sp/lectures/slides/images/thumbs-dow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758" y="1936718"/>
            <a:ext cx="60960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971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six global DOM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</p:spPr>
        <p:txBody>
          <a:bodyPr/>
          <a:lstStyle/>
          <a:p>
            <a:r>
              <a:rPr lang="en-US" dirty="0"/>
              <a:t>Every </a:t>
            </a:r>
            <a:r>
              <a:rPr lang="en-US" dirty="0" err="1"/>
              <a:t>Javascript</a:t>
            </a:r>
            <a:r>
              <a:rPr lang="en-US" dirty="0"/>
              <a:t> program can refer to the following global objects: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329732" y="2563339"/>
          <a:ext cx="7430494" cy="2489200"/>
        </p:xfrm>
        <a:graphic>
          <a:graphicData uri="http://schemas.openxmlformats.org/drawingml/2006/table">
            <a:tbl>
              <a:tblPr/>
              <a:tblGrid>
                <a:gridCol w="1685677"/>
                <a:gridCol w="5744817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effectLst/>
                        </a:rPr>
                        <a:t>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document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current HTML page and its content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history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list of pages the user has visited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location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URL of the current HTML page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navigator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info about the web browser you are using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screen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info about the screen area occupied by the browser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window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browser window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46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0186" y="2752218"/>
            <a:ext cx="5246370" cy="1450757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attribute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92991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window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144"/>
          </a:xfrm>
        </p:spPr>
        <p:txBody>
          <a:bodyPr/>
          <a:lstStyle/>
          <a:p>
            <a:pPr algn="ctr"/>
            <a:r>
              <a:rPr lang="en-US" i="1" dirty="0" smtClean="0"/>
              <a:t>the </a:t>
            </a:r>
            <a:r>
              <a:rPr lang="en-US" i="1" dirty="0"/>
              <a:t>entire browser window; the top-level object in DOM hierarchy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721755"/>
            <a:ext cx="10058400" cy="489072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technically, all global code and variables become part of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document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history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alert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confirm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prompt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(popup boxes)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setInterval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setTimeout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clearInterval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clearTimeout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(timers)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open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close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(popping up new browser windows)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blur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focus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moveBy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moveTo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resizeBy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resizeTo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scrollBy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    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scrollTo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524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Popup windows with </a:t>
            </a:r>
            <a:r>
              <a:rPr lang="en-US" dirty="0" err="1"/>
              <a:t>window.open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853505"/>
            <a:ext cx="10058400" cy="70788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window.open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("http://foo.com/bar.html", "My Foo Window",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"width=900,height=600,scrollbars=1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2977251"/>
            <a:ext cx="8968584" cy="27055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window.open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pops up a new browser window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method is the cause of all the terrible popups on the web!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some popup blocker software will prevent this method from running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332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document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4087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i="1" dirty="0"/>
              <a:t>the current web page and the elements inside it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925651"/>
            <a:ext cx="10461172" cy="390583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anchors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cookie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domain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forms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images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links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referrer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getElementById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getElementsByName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getElementsByTagName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querySelector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querySelectorAll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close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open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writeln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34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location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i="1" dirty="0"/>
              <a:t>the URL of the current web page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425723"/>
            <a:ext cx="8035829" cy="29209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host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hostname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pathname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port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protocol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search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reload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replace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16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navigator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i="1" dirty="0"/>
              <a:t>information about the web browser application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074090"/>
            <a:ext cx="10058400" cy="29517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appVersion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browserLanguage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cookieEnabled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platform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userAgent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Some web programmers examine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navigator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 to see what browser is being used, and write browser-specific scripts and hacks: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33698" y="4713062"/>
            <a:ext cx="10058400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navigator.appName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=== "Microsoft Internet Explorer") {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33698" y="5172250"/>
            <a:ext cx="658904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(this is poor style; you usually do not need to do this)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050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screen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</p:spPr>
        <p:txBody>
          <a:bodyPr/>
          <a:lstStyle/>
          <a:p>
            <a:pPr algn="ctr"/>
            <a:r>
              <a:rPr lang="en-US" i="1" dirty="0"/>
              <a:t>information about the client's display screen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384435"/>
            <a:ext cx="9646846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availHeight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availWidth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colorDepth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pixelDepth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32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history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i="1" dirty="0"/>
              <a:t>the list of sites the browser has visited in this window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196548"/>
            <a:ext cx="9246480" cy="34133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length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back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forward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go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sometimes the browser won't let scripts view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history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properties, for security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180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 </a:t>
            </a:r>
            <a:r>
              <a:rPr lang="en-US" dirty="0" smtClean="0"/>
              <a:t>timer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63202" y="2020653"/>
          <a:ext cx="8762337" cy="1574800"/>
        </p:xfrm>
        <a:graphic>
          <a:graphicData uri="http://schemas.openxmlformats.org/drawingml/2006/table">
            <a:tbl>
              <a:tblPr/>
              <a:tblGrid>
                <a:gridCol w="3196424"/>
                <a:gridCol w="5565913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method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setTimeout(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function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delayMS</a:t>
                      </a:r>
                      <a:r>
                        <a:rPr lang="en-US">
                          <a:effectLst/>
                        </a:rPr>
                        <a:t>);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arranges to call given function after given delay in ms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setInterval(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function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delayMS</a:t>
                      </a:r>
                      <a:r>
                        <a:rPr lang="en-US">
                          <a:effectLst/>
                        </a:rPr>
                        <a:t>);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arranges to call function repeatedly every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delayMS</a:t>
                      </a:r>
                      <a:r>
                        <a:rPr lang="en-US">
                          <a:effectLst/>
                        </a:rPr>
                        <a:t> ms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clearTimeout(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timerID</a:t>
                      </a:r>
                      <a:r>
                        <a:rPr lang="en-US">
                          <a:effectLst/>
                        </a:rPr>
                        <a:t>);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clearInterval(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timerID</a:t>
                      </a:r>
                      <a:r>
                        <a:rPr lang="en-US">
                          <a:effectLst/>
                        </a:rPr>
                        <a:t>);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stops the given timer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606198"/>
            <a:ext cx="9462309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both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setTimeout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setInterval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 an ID representing the timer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ID can be passed to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clearTimeout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Interval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later to stop the timer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219" name="Picture 3" descr="ti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877" y="4651512"/>
            <a:ext cx="1874803" cy="165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84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setTimeout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23690"/>
            <a:ext cx="10058400" cy="70788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id="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"&gt;Click me!&lt;/button&gt;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&lt;span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id="output"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&gt;&lt;/span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531575"/>
            <a:ext cx="10058400" cy="329320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delayedMessage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delayedMessage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("output").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"Wait for it...";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sayBooyah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5000);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when the timer goes off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("output").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"BOOYAH!";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824784"/>
            <a:ext cx="10058400" cy="36729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69" y="5878249"/>
            <a:ext cx="946199" cy="26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44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setInterval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779687"/>
            <a:ext cx="10058400" cy="397031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timer = null;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stores ID of interval timer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delayMsg2()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(timer === null)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timer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setInterval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rudy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1000);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clearInterval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(timer);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timer = null;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rudy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each time the timer goes off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("output").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+= " Rudy!";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750005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975" y="5804489"/>
            <a:ext cx="946199" cy="26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64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parameters to </a:t>
            </a:r>
            <a:r>
              <a:rPr lang="en-US" dirty="0" smtClean="0"/>
              <a:t>timers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16382"/>
            <a:ext cx="10058400" cy="224676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delayedMultiply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6 and 7 are passed to multiply when timer goes off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(multiply, 2000, 6, 7);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multiply(a, b)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alert(a * b);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163151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92" y="4202907"/>
            <a:ext cx="946199" cy="2603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7280" y="4572239"/>
            <a:ext cx="10058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any parameters after the delay are eventually passed to the timer function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doesn't work in IE; must create an intermediate function to pass the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why not just write this?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2178" y="5627657"/>
            <a:ext cx="9193502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multiply(6 * 7)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2000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47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timer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42380"/>
            <a:ext cx="7706662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many students mistakenly write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when passing the 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57878"/>
            <a:ext cx="10058400" cy="147732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2000);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2000);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(multiply(num1 * num2), 2000);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(multiply, 2000, num1, num2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3835206"/>
            <a:ext cx="5415945" cy="7972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does it actually do if you have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?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7191" y="4646347"/>
            <a:ext cx="96840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it calls the function immediately, rather than waiting the 2000ms!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457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Checkboxes: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</p:spPr>
        <p:txBody>
          <a:bodyPr/>
          <a:lstStyle/>
          <a:p>
            <a:pPr algn="ctr"/>
            <a:r>
              <a:rPr lang="en-US" i="1" dirty="0"/>
              <a:t>yes/no choices that can be checked and unchecked (inline)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226365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name="lettuce" /&gt; Lettuce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name="tomato" checked="checked"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Tomato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name="pickles" checked="checked"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Pickles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936622"/>
            <a:ext cx="1005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none</a:t>
            </a:r>
            <a:r>
              <a:rPr lang="en-US" sz="2400" dirty="0"/>
              <a:t>, 1, or many checkboxes can be checked at same time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when </a:t>
            </a:r>
            <a:r>
              <a:rPr lang="en-US" sz="2400" dirty="0"/>
              <a:t>sent to server, any checked boxes will be sent with value on</a:t>
            </a:r>
            <a:r>
              <a:rPr lang="en-US" sz="2400" dirty="0" smtClean="0"/>
              <a:t>:</a:t>
            </a:r>
            <a:endParaRPr lang="en-US" sz="2400" dirty="0"/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smtClean="0"/>
              <a:t>webster.cs.washington.edu/params.php?tomato=on&amp;pickles=on</a:t>
            </a:r>
            <a:endParaRPr lang="en-US" sz="24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dirty="0"/>
              <a:t>checked="checked" attribute in HTML to initially check the box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14321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429" y="3212810"/>
            <a:ext cx="4877051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54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buttons: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0509"/>
          </a:xfrm>
        </p:spPr>
        <p:txBody>
          <a:bodyPr/>
          <a:lstStyle/>
          <a:p>
            <a:pPr algn="ctr"/>
            <a:r>
              <a:rPr lang="en-US" i="1" dirty="0"/>
              <a:t>sets of mutually exclusive choices (inline)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54617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value="visa" checked="checked" /&gt; Visa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MasterCard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277946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181206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grouped </a:t>
            </a:r>
            <a:r>
              <a:rPr lang="en-US" sz="2400" dirty="0"/>
              <a:t>by name attribute (only one can be checked at a time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must </a:t>
            </a:r>
            <a:r>
              <a:rPr lang="en-US" sz="2400" dirty="0"/>
              <a:t>specify a value for each one or else it will be sent as value 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86" y="3353195"/>
            <a:ext cx="6236020" cy="31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292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1456</TotalTime>
  <Words>1461</Words>
  <Application>Microsoft Office PowerPoint</Application>
  <PresentationFormat>Widescreen</PresentationFormat>
  <Paragraphs>276</Paragraphs>
  <Slides>26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 Unicode MS</vt:lpstr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attribute</vt:lpstr>
      <vt:lpstr>Setting a timer</vt:lpstr>
      <vt:lpstr>setTimeout example</vt:lpstr>
      <vt:lpstr>setInterval example</vt:lpstr>
      <vt:lpstr>Passing parameters to timers</vt:lpstr>
      <vt:lpstr>Common timer errors</vt:lpstr>
      <vt:lpstr>Checkboxes: &lt;input&gt;</vt:lpstr>
      <vt:lpstr>Radio buttons: &lt;input&gt;</vt:lpstr>
      <vt:lpstr>Text labels: &lt;label&gt;</vt:lpstr>
      <vt:lpstr>Drop-down list: &lt;select&gt;, &lt;option&gt;</vt:lpstr>
      <vt:lpstr>Using &lt;select&gt; for lists</vt:lpstr>
      <vt:lpstr>Option groups: &lt;optgroup&gt;</vt:lpstr>
      <vt:lpstr>Grouping input: &lt;fieldset&gt;, &lt;legend&gt;</vt:lpstr>
      <vt:lpstr>Styling form controls</vt:lpstr>
      <vt:lpstr>More about form controls</vt:lpstr>
      <vt:lpstr>The innerHTML property</vt:lpstr>
      <vt:lpstr>Abuse of innerHTML</vt:lpstr>
      <vt:lpstr>The six global DOM objects</vt:lpstr>
      <vt:lpstr>The window object</vt:lpstr>
      <vt:lpstr>Popup windows with window.open</vt:lpstr>
      <vt:lpstr>The document object</vt:lpstr>
      <vt:lpstr>The location object</vt:lpstr>
      <vt:lpstr>The navigator object</vt:lpstr>
      <vt:lpstr>The screen object</vt:lpstr>
      <vt:lpstr>The history object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14</cp:revision>
  <dcterms:created xsi:type="dcterms:W3CDTF">2014-10-31T01:56:32Z</dcterms:created>
  <dcterms:modified xsi:type="dcterms:W3CDTF">2016-01-22T20:18:55Z</dcterms:modified>
</cp:coreProperties>
</file>