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1" r:id="rId2"/>
    <p:sldId id="272" r:id="rId3"/>
    <p:sldId id="273" r:id="rId4"/>
    <p:sldId id="274" r:id="rId5"/>
    <p:sldId id="258" r:id="rId6"/>
    <p:sldId id="265" r:id="rId7"/>
    <p:sldId id="266" r:id="rId8"/>
    <p:sldId id="267" r:id="rId9"/>
    <p:sldId id="270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753"/>
  </p:normalViewPr>
  <p:slideViewPr>
    <p:cSldViewPr snapToGrid="0" snapToObjects="1">
      <p:cViewPr varScale="1">
        <p:scale>
          <a:sx n="96" d="100"/>
          <a:sy n="96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53B334-E6C8-B94A-96F1-B050B440E1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BEA637-465B-404B-A606-8F593ED22F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435B3208-83AD-4588-9E99-0795CBFFB30C}" type="datetimeFigureOut">
              <a:rPr lang="en-US"/>
              <a:pPr>
                <a:defRPr/>
              </a:pPr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47C5-8E6B-744C-B5D8-89C04E690D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3A5AD-46DA-934A-A90B-C64E745792F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A20294A7-6CDF-4543-B4AA-D40C47687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8A1580-5013-2043-84C4-9F6690CBF9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034DE-B43A-FD42-8085-BC4CD79BF6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011461BD-2EEA-4F24-A37B-4A1F60ED4432}" type="datetimeFigureOut">
              <a:rPr lang="en-US"/>
              <a:pPr>
                <a:defRPr/>
              </a:pPr>
              <a:t>7/29/2020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060E05-6E2B-5D48-ADBE-880C82DB74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C01F98-F79C-E142-919D-EEC0471FB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3CE9C-D149-C14F-8AF9-ACB2E806D0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1976E-1CFA-2D46-97BE-7F368ABC06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25671FA6-AFC0-41AC-AF82-B62DD2078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3D154686-61A8-4330-9DD0-86FF727D3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7C849F7-EADE-4717-8C7E-E8D262460356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CD25F06-F9DC-43B4-8242-E168D1A0E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C24CB82-C0C8-4BC1-9B2C-2513CB52D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>
            <a:extLst>
              <a:ext uri="{FF2B5EF4-FFF2-40B4-BE49-F238E27FC236}">
                <a16:creationId xmlns:a16="http://schemas.microsoft.com/office/drawing/2014/main" id="{D4B1B9E2-A8D0-497F-9F49-D42CECE209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Notes Placeholder 2">
            <a:extLst>
              <a:ext uri="{FF2B5EF4-FFF2-40B4-BE49-F238E27FC236}">
                <a16:creationId xmlns:a16="http://schemas.microsoft.com/office/drawing/2014/main" id="{DA3172F1-F411-4BFB-AFB2-A1D762FAC5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46DC9AFF-A921-44BF-ABC4-2558FEF1E6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4F48E76-32EC-4078-BF6B-FED42A65B28A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>
            <a:extLst>
              <a:ext uri="{FF2B5EF4-FFF2-40B4-BE49-F238E27FC236}">
                <a16:creationId xmlns:a16="http://schemas.microsoft.com/office/drawing/2014/main" id="{7A546DB9-FD8C-48C1-9459-3A9CE21C2F02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343C9BE6-E0D4-48B1-AD84-9B69F5FCA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14840F84-54D5-4296-80E3-F3605F03B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grpSp>
          <p:nvGrpSpPr>
            <p:cNvPr id="7" name="Group 1">
              <a:extLst>
                <a:ext uri="{FF2B5EF4-FFF2-40B4-BE49-F238E27FC236}">
                  <a16:creationId xmlns:a16="http://schemas.microsoft.com/office/drawing/2014/main" id="{46059977-AF3B-4B4F-8F17-F855506A37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8" name="Freeform 16">
                <a:extLst>
                  <a:ext uri="{FF2B5EF4-FFF2-40B4-BE49-F238E27FC236}">
                    <a16:creationId xmlns:a16="http://schemas.microsoft.com/office/drawing/2014/main" id="{2F7B6047-709B-4C9E-8482-2317E4768FBC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 sz="2000"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9" name="Freeform 17">
                <a:extLst>
                  <a:ext uri="{FF2B5EF4-FFF2-40B4-BE49-F238E27FC236}">
                    <a16:creationId xmlns:a16="http://schemas.microsoft.com/office/drawing/2014/main" id="{EA69D1E6-3D1B-41D4-AB67-C02F9DF2F741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 sz="2000">
                  <a:ea typeface="Times New Roman" charset="0"/>
                  <a:cs typeface="Times New Roman" charset="0"/>
                </a:endParaRPr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161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450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5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777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18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4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>
            <a:extLst>
              <a:ext uri="{FF2B5EF4-FFF2-40B4-BE49-F238E27FC236}">
                <a16:creationId xmlns:a16="http://schemas.microsoft.com/office/drawing/2014/main" id="{6013D0CB-7F04-404B-B22A-01466C4B2D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9">
            <a:extLst>
              <a:ext uri="{FF2B5EF4-FFF2-40B4-BE49-F238E27FC236}">
                <a16:creationId xmlns:a16="http://schemas.microsoft.com/office/drawing/2014/main" id="{7B60C13D-F97B-45E8-89C8-FB2EDB324B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8" name="Group 24">
            <a:extLst>
              <a:ext uri="{FF2B5EF4-FFF2-40B4-BE49-F238E27FC236}">
                <a16:creationId xmlns:a16="http://schemas.microsoft.com/office/drawing/2014/main" id="{B1681BFE-A1A5-4402-89AE-70C012CC5C6D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43728CD-EEBD-A64A-BCC4-8F130D845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A90FF0D-EFCC-5A4C-B70A-30D989DDA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grpSp>
          <p:nvGrpSpPr>
            <p:cNvPr id="1032" name="Group 1">
              <a:extLst>
                <a:ext uri="{FF2B5EF4-FFF2-40B4-BE49-F238E27FC236}">
                  <a16:creationId xmlns:a16="http://schemas.microsoft.com/office/drawing/2014/main" id="{E3ECBFF2-131E-4B21-89A6-18F2DD9E4F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3E10E21-FCAB-9249-ACE5-C79A008CB4D1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 sz="2000">
                  <a:ea typeface="Times New Roman" charset="0"/>
                  <a:cs typeface="Times New Roman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7B4D3AC4-27BA-094E-891C-7A26ADCFD1CD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 sz="2000">
                  <a:ea typeface="Times New Roman" charset="0"/>
                  <a:cs typeface="Times New Roman" charset="0"/>
                </a:endParaRPr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8001E-ECBE-484E-84F8-A435C45E9C1C}"/>
              </a:ext>
            </a:extLst>
          </p:cNvPr>
          <p:cNvSpPr txBox="1">
            <a:spLocks noGrp="1"/>
          </p:cNvSpPr>
          <p:nvPr/>
        </p:nvSpPr>
        <p:spPr>
          <a:xfrm>
            <a:off x="8326438" y="6430963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 eaLnBrk="1" hangingPunct="1">
              <a:buFont typeface="Wingdings" charset="2"/>
              <a:buNone/>
              <a:defRPr/>
            </a:pPr>
            <a:fld id="{71644FF5-09FF-4224-AF3D-2B51B6C72372}" type="slidenum">
              <a:rPr lang="en-US" altLang="en-US" sz="1200" smtClean="0">
                <a:solidFill>
                  <a:srgbClr val="424242"/>
                </a:solidFill>
              </a:rPr>
              <a:pPr algn="r" eaLnBrk="1" hangingPunct="1">
                <a:buFont typeface="Wingdings" charset="2"/>
                <a:buNone/>
                <a:defRPr/>
              </a:pPr>
              <a:t>‹#›</a:t>
            </a:fld>
            <a:endParaRPr lang="en-US" altLang="en-US" sz="1200">
              <a:solidFill>
                <a:srgbClr val="42424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E385E411-41AE-4364-A946-C22524AE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Exercise: Dice roll sum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F870FC4C-CE73-499D-B5DE-57E889ED10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5943600" algn="l"/>
              </a:tabLst>
            </a:pPr>
            <a:r>
              <a:rPr lang="en-US" altLang="en-US" dirty="0"/>
              <a:t>Write a method </a:t>
            </a:r>
            <a:r>
              <a:rPr lang="en-US" altLang="en-US" dirty="0" err="1">
                <a:latin typeface="Courier New" panose="02070309020205020404" pitchFamily="49" charset="0"/>
              </a:rPr>
              <a:t>diceSum</a:t>
            </a:r>
            <a:r>
              <a:rPr lang="en-US" altLang="en-US" dirty="0"/>
              <a:t> similar to </a:t>
            </a:r>
            <a:r>
              <a:rPr lang="en-US" altLang="en-US" dirty="0" err="1">
                <a:latin typeface="Courier New" panose="02070309020205020404" pitchFamily="49" charset="0"/>
              </a:rPr>
              <a:t>diceRoll</a:t>
            </a:r>
            <a:r>
              <a:rPr lang="en-US" altLang="en-US" dirty="0"/>
              <a:t>, but it also accepts a desired sum and prints only arrangements that add up to exactly that sum.</a:t>
            </a:r>
          </a:p>
          <a:p>
            <a:pPr lvl="1" eaLnBrk="1" hangingPunct="1">
              <a:tabLst>
                <a:tab pos="5943600" algn="l"/>
              </a:tabLst>
            </a:pPr>
            <a:endParaRPr lang="en-US" altLang="en-US" sz="800" dirty="0"/>
          </a:p>
          <a:p>
            <a:pPr lvl="1" eaLnBrk="1" hangingPunct="1">
              <a:buFontTx/>
              <a:buNone/>
              <a:tabLst>
                <a:tab pos="59436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diceSum</a:t>
            </a:r>
            <a:r>
              <a:rPr lang="en-US" altLang="en-US" dirty="0">
                <a:latin typeface="Courier New" panose="02070309020205020404" pitchFamily="49" charset="0"/>
              </a:rPr>
              <a:t>(2, 7);	</a:t>
            </a:r>
            <a:r>
              <a:rPr lang="en-US" altLang="en-US" dirty="0" err="1">
                <a:latin typeface="Courier New" panose="02070309020205020404" pitchFamily="49" charset="0"/>
              </a:rPr>
              <a:t>diceSum</a:t>
            </a:r>
            <a:r>
              <a:rPr lang="en-US" altLang="en-US" dirty="0">
                <a:latin typeface="Courier New" panose="02070309020205020404" pitchFamily="49" charset="0"/>
              </a:rPr>
              <a:t>(3, 7);</a:t>
            </a:r>
            <a:br>
              <a:rPr lang="en-US" altLang="en-US" dirty="0"/>
            </a:br>
            <a:endParaRPr lang="en-US" altLang="en-US" dirty="0"/>
          </a:p>
        </p:txBody>
      </p:sp>
      <p:pic>
        <p:nvPicPr>
          <p:cNvPr id="6147" name="Picture 18" descr="dice">
            <a:extLst>
              <a:ext uri="{FF2B5EF4-FFF2-40B4-BE49-F238E27FC236}">
                <a16:creationId xmlns:a16="http://schemas.microsoft.com/office/drawing/2014/main" id="{1D859BCA-97C2-4AAC-AB16-5A0850E6E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48063"/>
            <a:ext cx="16764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9443" name="Text Box 19">
            <a:extLst>
              <a:ext uri="{FF2B5EF4-FFF2-40B4-BE49-F238E27FC236}">
                <a16:creationId xmlns:a16="http://schemas.microsoft.com/office/drawing/2014/main" id="{30558D4A-C6F9-DC4C-8AB6-8DAE4B3F8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6713" y="3124200"/>
            <a:ext cx="128428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[1, 1, 5]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[1, 2, 4]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[1, 3, 3]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[1, 4, 2]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[1, 5, 1]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[2, 1, 4]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[2, 2, 3]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[2, 3, 2]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[2, 4, 1]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[3, 1, 3]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[3, 2, 2]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[3, 3, 1]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[4, 1, 2]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[4, 2, 1]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[5, 1, 1]</a:t>
            </a:r>
          </a:p>
        </p:txBody>
      </p:sp>
      <p:sp>
        <p:nvSpPr>
          <p:cNvPr id="359444" name="Text Box 20">
            <a:extLst>
              <a:ext uri="{FF2B5EF4-FFF2-40B4-BE49-F238E27FC236}">
                <a16:creationId xmlns:a16="http://schemas.microsoft.com/office/drawing/2014/main" id="{D5BC1C56-1D38-004F-AE2B-B0B57776E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124200"/>
            <a:ext cx="9175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[1, 6]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[2, 5]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[3, 4]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[4, 3]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[5, 2]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>
                <a:latin typeface="Courier New" charset="0"/>
                <a:ea typeface="+mn-ea"/>
              </a:rPr>
              <a:t>[6, 1]</a:t>
            </a:r>
          </a:p>
          <a:p>
            <a:pPr eaLnBrk="1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1600">
              <a:latin typeface="Courier New" charset="0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865F8930-EFBB-43B5-991C-C3045A4D8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all paths?</a:t>
            </a:r>
          </a:p>
        </p:txBody>
      </p:sp>
      <p:graphicFrame>
        <p:nvGraphicFramePr>
          <p:cNvPr id="361703" name="Group 231">
            <a:extLst>
              <a:ext uri="{FF2B5EF4-FFF2-40B4-BE49-F238E27FC236}">
                <a16:creationId xmlns:a16="http://schemas.microsoft.com/office/drawing/2014/main" id="{0A310D7D-B6DA-EE44-99D5-AAA69B48F0A6}"/>
              </a:ext>
            </a:extLst>
          </p:cNvPr>
          <p:cNvGraphicFramePr>
            <a:graphicFrameLocks noGrp="1"/>
          </p:cNvGraphicFramePr>
          <p:nvPr/>
        </p:nvGraphicFramePr>
        <p:xfrm>
          <a:off x="2584450" y="1455738"/>
          <a:ext cx="3976687" cy="731838"/>
        </p:xfrm>
        <a:graphic>
          <a:graphicData uri="http://schemas.openxmlformats.org/drawingml/2006/table">
            <a:tbl>
              <a:tblPr/>
              <a:tblGrid>
                <a:gridCol w="102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chosen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available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desired sum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 dice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1486" name="Line 14">
            <a:extLst>
              <a:ext uri="{FF2B5EF4-FFF2-40B4-BE49-F238E27FC236}">
                <a16:creationId xmlns:a16="http://schemas.microsoft.com/office/drawing/2014/main" id="{1F111E1B-8F8D-BD4C-B83F-ABAD63DF7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293938"/>
            <a:ext cx="31686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04" name="Group 232">
            <a:extLst>
              <a:ext uri="{FF2B5EF4-FFF2-40B4-BE49-F238E27FC236}">
                <a16:creationId xmlns:a16="http://schemas.microsoft.com/office/drawing/2014/main" id="{C1E0F5B3-431D-7B4F-BA59-6BEA57455C0C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573338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17" name="Group 245">
            <a:extLst>
              <a:ext uri="{FF2B5EF4-FFF2-40B4-BE49-F238E27FC236}">
                <a16:creationId xmlns:a16="http://schemas.microsoft.com/office/drawing/2014/main" id="{E1ED16A5-72B4-7D48-83EC-97472C19CF77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3335338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503" name="Line 31">
            <a:extLst>
              <a:ext uri="{FF2B5EF4-FFF2-40B4-BE49-F238E27FC236}">
                <a16:creationId xmlns:a16="http://schemas.microsoft.com/office/drawing/2014/main" id="{DF997169-2DE5-1740-B0F2-ACA560C4E4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2979738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88" name="Group 316">
            <a:extLst>
              <a:ext uri="{FF2B5EF4-FFF2-40B4-BE49-F238E27FC236}">
                <a16:creationId xmlns:a16="http://schemas.microsoft.com/office/drawing/2014/main" id="{809934BE-9050-EE45-B19B-7830CB82F138}"/>
              </a:ext>
            </a:extLst>
          </p:cNvPr>
          <p:cNvGraphicFramePr>
            <a:graphicFrameLocks noGrp="1"/>
          </p:cNvGraphicFramePr>
          <p:nvPr/>
        </p:nvGraphicFramePr>
        <p:xfrm>
          <a:off x="120650" y="40973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19" name="Group 247">
            <a:extLst>
              <a:ext uri="{FF2B5EF4-FFF2-40B4-BE49-F238E27FC236}">
                <a16:creationId xmlns:a16="http://schemas.microsoft.com/office/drawing/2014/main" id="{81744F14-214F-A243-AE88-C837F0494FA2}"/>
              </a:ext>
            </a:extLst>
          </p:cNvPr>
          <p:cNvGraphicFramePr>
            <a:graphicFrameLocks noGrp="1"/>
          </p:cNvGraphicFramePr>
          <p:nvPr/>
        </p:nvGraphicFramePr>
        <p:xfrm>
          <a:off x="1533525" y="3335338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21" name="Group 249">
            <a:extLst>
              <a:ext uri="{FF2B5EF4-FFF2-40B4-BE49-F238E27FC236}">
                <a16:creationId xmlns:a16="http://schemas.microsoft.com/office/drawing/2014/main" id="{F62061BD-8EE0-254D-B79F-3F12B106960C}"/>
              </a:ext>
            </a:extLst>
          </p:cNvPr>
          <p:cNvGraphicFramePr>
            <a:graphicFrameLocks noGrp="1"/>
          </p:cNvGraphicFramePr>
          <p:nvPr/>
        </p:nvGraphicFramePr>
        <p:xfrm>
          <a:off x="3057525" y="3335338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3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23" name="Group 251">
            <a:extLst>
              <a:ext uri="{FF2B5EF4-FFF2-40B4-BE49-F238E27FC236}">
                <a16:creationId xmlns:a16="http://schemas.microsoft.com/office/drawing/2014/main" id="{CD6DE0EE-E3D7-8D4F-B3CE-236690F3431D}"/>
              </a:ext>
            </a:extLst>
          </p:cNvPr>
          <p:cNvGraphicFramePr>
            <a:graphicFrameLocks noGrp="1"/>
          </p:cNvGraphicFramePr>
          <p:nvPr/>
        </p:nvGraphicFramePr>
        <p:xfrm>
          <a:off x="4581525" y="3335338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9" name="Group 237">
            <a:extLst>
              <a:ext uri="{FF2B5EF4-FFF2-40B4-BE49-F238E27FC236}">
                <a16:creationId xmlns:a16="http://schemas.microsoft.com/office/drawing/2014/main" id="{1C4A0397-5248-8F41-8D50-277921E4BD77}"/>
              </a:ext>
            </a:extLst>
          </p:cNvPr>
          <p:cNvGraphicFramePr>
            <a:graphicFrameLocks noGrp="1"/>
          </p:cNvGraphicFramePr>
          <p:nvPr/>
        </p:nvGraphicFramePr>
        <p:xfrm>
          <a:off x="7775575" y="2573338"/>
          <a:ext cx="1216025" cy="365188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552" name="Line 80">
            <a:extLst>
              <a:ext uri="{FF2B5EF4-FFF2-40B4-BE49-F238E27FC236}">
                <a16:creationId xmlns:a16="http://schemas.microsoft.com/office/drawing/2014/main" id="{6859F7F9-368C-724E-8822-AD2777343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2293938"/>
            <a:ext cx="793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3" name="Line 81">
            <a:extLst>
              <a:ext uri="{FF2B5EF4-FFF2-40B4-BE49-F238E27FC236}">
                <a16:creationId xmlns:a16="http://schemas.microsoft.com/office/drawing/2014/main" id="{D9421436-BEBA-2843-ACFF-D2E66428B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979738"/>
            <a:ext cx="1598613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4" name="Line 82">
            <a:extLst>
              <a:ext uri="{FF2B5EF4-FFF2-40B4-BE49-F238E27FC236}">
                <a16:creationId xmlns:a16="http://schemas.microsoft.com/office/drawing/2014/main" id="{F4095993-E1C3-8545-92AA-0CCB27D97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979738"/>
            <a:ext cx="3198813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5" name="Line 83">
            <a:extLst>
              <a:ext uri="{FF2B5EF4-FFF2-40B4-BE49-F238E27FC236}">
                <a16:creationId xmlns:a16="http://schemas.microsoft.com/office/drawing/2014/main" id="{FC120443-491C-574A-8210-EFE87D5A0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979738"/>
            <a:ext cx="479901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6" name="Line 84">
            <a:extLst>
              <a:ext uri="{FF2B5EF4-FFF2-40B4-BE49-F238E27FC236}">
                <a16:creationId xmlns:a16="http://schemas.microsoft.com/office/drawing/2014/main" id="{6885FE07-0CFA-784C-97BA-903589EB2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74173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73" name="Line 101">
            <a:extLst>
              <a:ext uri="{FF2B5EF4-FFF2-40B4-BE49-F238E27FC236}">
                <a16:creationId xmlns:a16="http://schemas.microsoft.com/office/drawing/2014/main" id="{6AC909CD-201B-F74F-AD02-6968F88D0A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741738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74" name="Line 102">
            <a:extLst>
              <a:ext uri="{FF2B5EF4-FFF2-40B4-BE49-F238E27FC236}">
                <a16:creationId xmlns:a16="http://schemas.microsoft.com/office/drawing/2014/main" id="{15BFD0F6-61E2-7043-9D77-6BB312A1F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3663" y="3741738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16" name="Text Box 144">
            <a:extLst>
              <a:ext uri="{FF2B5EF4-FFF2-40B4-BE49-F238E27FC236}">
                <a16:creationId xmlns:a16="http://schemas.microsoft.com/office/drawing/2014/main" id="{88887CB2-5FDF-F04F-86DC-250D4B6AD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341938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Tahoma" charset="0"/>
                <a:ea typeface="+mn-ea"/>
              </a:rPr>
              <a:t>...</a:t>
            </a:r>
          </a:p>
        </p:txBody>
      </p:sp>
      <p:graphicFrame>
        <p:nvGraphicFramePr>
          <p:cNvPr id="361705" name="Group 233">
            <a:extLst>
              <a:ext uri="{FF2B5EF4-FFF2-40B4-BE49-F238E27FC236}">
                <a16:creationId xmlns:a16="http://schemas.microsoft.com/office/drawing/2014/main" id="{8BCBBD99-31AF-6740-A278-1664C9399F4D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573338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6" name="Group 234">
            <a:extLst>
              <a:ext uri="{FF2B5EF4-FFF2-40B4-BE49-F238E27FC236}">
                <a16:creationId xmlns:a16="http://schemas.microsoft.com/office/drawing/2014/main" id="{491A9C6A-2753-F741-B2A9-C1AA9C3BCA8D}"/>
              </a:ext>
            </a:extLst>
          </p:cNvPr>
          <p:cNvGraphicFramePr>
            <a:graphicFrameLocks noGrp="1"/>
          </p:cNvGraphicFramePr>
          <p:nvPr/>
        </p:nvGraphicFramePr>
        <p:xfrm>
          <a:off x="3276600" y="2573338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7" name="Group 235">
            <a:extLst>
              <a:ext uri="{FF2B5EF4-FFF2-40B4-BE49-F238E27FC236}">
                <a16:creationId xmlns:a16="http://schemas.microsoft.com/office/drawing/2014/main" id="{35C93A3F-ED4C-2A43-8063-B46E8844A168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2573338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8" name="Group 236">
            <a:extLst>
              <a:ext uri="{FF2B5EF4-FFF2-40B4-BE49-F238E27FC236}">
                <a16:creationId xmlns:a16="http://schemas.microsoft.com/office/drawing/2014/main" id="{B093AAB2-0858-C34D-BB13-AEF52842A1C3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2573338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670" name="Line 198">
            <a:extLst>
              <a:ext uri="{FF2B5EF4-FFF2-40B4-BE49-F238E27FC236}">
                <a16:creationId xmlns:a16="http://schemas.microsoft.com/office/drawing/2014/main" id="{D0A67FE7-0B0F-694D-B772-267B966BE6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293938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71" name="Line 199">
            <a:extLst>
              <a:ext uri="{FF2B5EF4-FFF2-40B4-BE49-F238E27FC236}">
                <a16:creationId xmlns:a16="http://schemas.microsoft.com/office/drawing/2014/main" id="{D80F93EA-3C6F-9740-B561-1D8ECB9B6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293938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72" name="Line 200">
            <a:extLst>
              <a:ext uri="{FF2B5EF4-FFF2-40B4-BE49-F238E27FC236}">
                <a16:creationId xmlns:a16="http://schemas.microsoft.com/office/drawing/2014/main" id="{EB25B56A-BB38-8343-835C-B0CB3D6B6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93938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73" name="Line 201">
            <a:extLst>
              <a:ext uri="{FF2B5EF4-FFF2-40B4-BE49-F238E27FC236}">
                <a16:creationId xmlns:a16="http://schemas.microsoft.com/office/drawing/2014/main" id="{3CDCE033-CC59-E547-894C-EEC02EDC2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93938"/>
            <a:ext cx="3276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29" name="Group 257">
            <a:extLst>
              <a:ext uri="{FF2B5EF4-FFF2-40B4-BE49-F238E27FC236}">
                <a16:creationId xmlns:a16="http://schemas.microsoft.com/office/drawing/2014/main" id="{70EF35CE-E914-264E-9D5C-3E44A295D6DF}"/>
              </a:ext>
            </a:extLst>
          </p:cNvPr>
          <p:cNvGraphicFramePr>
            <a:graphicFrameLocks noGrp="1"/>
          </p:cNvGraphicFramePr>
          <p:nvPr/>
        </p:nvGraphicFramePr>
        <p:xfrm>
          <a:off x="6105525" y="3335338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30" name="Group 258">
            <a:extLst>
              <a:ext uri="{FF2B5EF4-FFF2-40B4-BE49-F238E27FC236}">
                <a16:creationId xmlns:a16="http://schemas.microsoft.com/office/drawing/2014/main" id="{379B3D3F-E2AE-E848-83AE-0128F047A36E}"/>
              </a:ext>
            </a:extLst>
          </p:cNvPr>
          <p:cNvGraphicFramePr>
            <a:graphicFrameLocks noGrp="1"/>
          </p:cNvGraphicFramePr>
          <p:nvPr/>
        </p:nvGraphicFramePr>
        <p:xfrm>
          <a:off x="7629525" y="3335338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731" name="Line 259">
            <a:extLst>
              <a:ext uri="{FF2B5EF4-FFF2-40B4-BE49-F238E27FC236}">
                <a16:creationId xmlns:a16="http://schemas.microsoft.com/office/drawing/2014/main" id="{363E5910-931F-A141-BE74-11821325D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9738"/>
            <a:ext cx="533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732" name="Line 260">
            <a:extLst>
              <a:ext uri="{FF2B5EF4-FFF2-40B4-BE49-F238E27FC236}">
                <a16:creationId xmlns:a16="http://schemas.microsoft.com/office/drawing/2014/main" id="{6367CAAC-ABE2-7644-8462-661635EC5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979738"/>
            <a:ext cx="693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89" name="Group 317">
            <a:extLst>
              <a:ext uri="{FF2B5EF4-FFF2-40B4-BE49-F238E27FC236}">
                <a16:creationId xmlns:a16="http://schemas.microsoft.com/office/drawing/2014/main" id="{612BA18A-34B6-6648-A7CC-3D972511360D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40973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1388" marR="91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8" marR="91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4" name="Group 322">
            <a:extLst>
              <a:ext uri="{FF2B5EF4-FFF2-40B4-BE49-F238E27FC236}">
                <a16:creationId xmlns:a16="http://schemas.microsoft.com/office/drawing/2014/main" id="{BD8667E4-5D94-764C-863F-6E080FEF401A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40973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1" name="Group 319">
            <a:extLst>
              <a:ext uri="{FF2B5EF4-FFF2-40B4-BE49-F238E27FC236}">
                <a16:creationId xmlns:a16="http://schemas.microsoft.com/office/drawing/2014/main" id="{4411E676-0A08-8C41-ADF9-B88F55E42599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40973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2" name="Group 320">
            <a:extLst>
              <a:ext uri="{FF2B5EF4-FFF2-40B4-BE49-F238E27FC236}">
                <a16:creationId xmlns:a16="http://schemas.microsoft.com/office/drawing/2014/main" id="{EEA4D876-09B7-2947-AFB1-1CAF09A2AD84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40973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3" name="Group 321">
            <a:extLst>
              <a:ext uri="{FF2B5EF4-FFF2-40B4-BE49-F238E27FC236}">
                <a16:creationId xmlns:a16="http://schemas.microsoft.com/office/drawing/2014/main" id="{1C7104E2-EAA1-F74A-8200-7739A767DF10}"/>
              </a:ext>
            </a:extLst>
          </p:cNvPr>
          <p:cNvGraphicFramePr>
            <a:graphicFrameLocks noGrp="1"/>
          </p:cNvGraphicFramePr>
          <p:nvPr/>
        </p:nvGraphicFramePr>
        <p:xfrm>
          <a:off x="5867400" y="40973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5" name="Group 323">
            <a:extLst>
              <a:ext uri="{FF2B5EF4-FFF2-40B4-BE49-F238E27FC236}">
                <a16:creationId xmlns:a16="http://schemas.microsoft.com/office/drawing/2014/main" id="{ABAFA4C1-9A53-0241-944E-C73A59275FF3}"/>
              </a:ext>
            </a:extLst>
          </p:cNvPr>
          <p:cNvGraphicFramePr>
            <a:graphicFrameLocks noGrp="1"/>
          </p:cNvGraphicFramePr>
          <p:nvPr/>
        </p:nvGraphicFramePr>
        <p:xfrm>
          <a:off x="6862763" y="48847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1, 6,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1388" marR="91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8" marR="91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803" name="Line 331">
            <a:extLst>
              <a:ext uri="{FF2B5EF4-FFF2-40B4-BE49-F238E27FC236}">
                <a16:creationId xmlns:a16="http://schemas.microsoft.com/office/drawing/2014/main" id="{4A769EB4-14E9-0446-BCC7-D6F6E5265E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817938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804" name="Line 332">
            <a:extLst>
              <a:ext uri="{FF2B5EF4-FFF2-40B4-BE49-F238E27FC236}">
                <a16:creationId xmlns:a16="http://schemas.microsoft.com/office/drawing/2014/main" id="{68C77EBF-EF02-E34B-BFD2-14A063DC2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817938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805" name="Group 333">
            <a:extLst>
              <a:ext uri="{FF2B5EF4-FFF2-40B4-BE49-F238E27FC236}">
                <a16:creationId xmlns:a16="http://schemas.microsoft.com/office/drawing/2014/main" id="{926E72C5-1420-7F4E-BD35-FA195124CFF5}"/>
              </a:ext>
            </a:extLst>
          </p:cNvPr>
          <p:cNvGraphicFramePr>
            <a:graphicFrameLocks noGrp="1"/>
          </p:cNvGraphicFramePr>
          <p:nvPr/>
        </p:nvGraphicFramePr>
        <p:xfrm>
          <a:off x="8001000" y="4884738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1, 6,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DC7F29B3-2E10-41A8-8EAB-54073C03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Optimizations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AE0D0ED7-D716-4FA1-B4E6-47E6236CE2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need not visit every branch of the decision tree.</a:t>
            </a:r>
          </a:p>
          <a:p>
            <a:pPr lvl="1" eaLnBrk="1" hangingPunct="1"/>
            <a:r>
              <a:rPr lang="en-US" altLang="en-US" dirty="0"/>
              <a:t>Some branches are clearly not going to lead to success.</a:t>
            </a:r>
          </a:p>
          <a:p>
            <a:pPr lvl="1" eaLnBrk="1" hangingPunct="1"/>
            <a:r>
              <a:rPr lang="en-US" altLang="en-US" dirty="0"/>
              <a:t>We can preemptively stop, or </a:t>
            </a:r>
            <a:r>
              <a:rPr lang="en-US" altLang="en-US" b="1" dirty="0"/>
              <a:t>prune</a:t>
            </a:r>
            <a:r>
              <a:rPr lang="en-US" altLang="en-US" dirty="0"/>
              <a:t>, these branches.</a:t>
            </a:r>
          </a:p>
          <a:p>
            <a:pPr lvl="1" eaLnBrk="1" hangingPunct="1"/>
            <a:endParaRPr lang="en-US" altLang="en-US" sz="1600" dirty="0"/>
          </a:p>
          <a:p>
            <a:pPr eaLnBrk="1" hangingPunct="1"/>
            <a:r>
              <a:rPr lang="en-US" altLang="en-US" dirty="0"/>
              <a:t>Inefficiencies in our dice sum algorithm:</a:t>
            </a:r>
          </a:p>
          <a:p>
            <a:pPr lvl="1" eaLnBrk="1" hangingPunct="1"/>
            <a:r>
              <a:rPr lang="en-US" altLang="en-US" dirty="0"/>
              <a:t>Sometimes the current goal is too low.</a:t>
            </a:r>
          </a:p>
          <a:p>
            <a:pPr lvl="2" eaLnBrk="1" hangingPunct="1"/>
            <a:r>
              <a:rPr lang="en-US" altLang="en-US" dirty="0">
                <a:solidFill>
                  <a:schemeClr val="bg2"/>
                </a:solidFill>
              </a:rPr>
              <a:t>(Even rolling 1 for all remaining dice would exceed the sum.)</a:t>
            </a:r>
          </a:p>
          <a:p>
            <a:pPr lvl="2" eaLnBrk="1" hangingPunct="1"/>
            <a:endParaRPr lang="en-US" altLang="en-US" sz="800" dirty="0">
              <a:solidFill>
                <a:schemeClr val="bg2"/>
              </a:solidFill>
            </a:endParaRPr>
          </a:p>
          <a:p>
            <a:pPr lvl="1" eaLnBrk="1" hangingPunct="1"/>
            <a:r>
              <a:rPr lang="en-US" altLang="en-US" dirty="0"/>
              <a:t>Sometimes the current goal is too high.</a:t>
            </a:r>
          </a:p>
          <a:p>
            <a:pPr lvl="2" eaLnBrk="1" hangingPunct="1"/>
            <a:r>
              <a:rPr lang="en-US" altLang="en-US" dirty="0">
                <a:solidFill>
                  <a:schemeClr val="bg2"/>
                </a:solidFill>
              </a:rPr>
              <a:t>(Even rolling 6 for all remaining dice would not reach the sum.)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0BF256B7-E673-48CD-A7BE-83607906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 decision tree</a:t>
            </a:r>
          </a:p>
        </p:txBody>
      </p:sp>
      <p:graphicFrame>
        <p:nvGraphicFramePr>
          <p:cNvPr id="361703" name="Group 231">
            <a:extLst>
              <a:ext uri="{FF2B5EF4-FFF2-40B4-BE49-F238E27FC236}">
                <a16:creationId xmlns:a16="http://schemas.microsoft.com/office/drawing/2014/main" id="{5B5BBDB4-6DFD-D149-B6F6-29641A350343}"/>
              </a:ext>
            </a:extLst>
          </p:cNvPr>
          <p:cNvGraphicFramePr>
            <a:graphicFrameLocks noGrp="1"/>
          </p:cNvGraphicFramePr>
          <p:nvPr/>
        </p:nvGraphicFramePr>
        <p:xfrm>
          <a:off x="2584450" y="1295400"/>
          <a:ext cx="3976687" cy="731838"/>
        </p:xfrm>
        <a:graphic>
          <a:graphicData uri="http://schemas.openxmlformats.org/drawingml/2006/table">
            <a:tbl>
              <a:tblPr/>
              <a:tblGrid>
                <a:gridCol w="102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chosen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available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desired sum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 dice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1486" name="Line 14">
            <a:extLst>
              <a:ext uri="{FF2B5EF4-FFF2-40B4-BE49-F238E27FC236}">
                <a16:creationId xmlns:a16="http://schemas.microsoft.com/office/drawing/2014/main" id="{D28B7621-C72C-E244-BCAD-0BC6C389E6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133600"/>
            <a:ext cx="31686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04" name="Group 232">
            <a:extLst>
              <a:ext uri="{FF2B5EF4-FFF2-40B4-BE49-F238E27FC236}">
                <a16:creationId xmlns:a16="http://schemas.microsoft.com/office/drawing/2014/main" id="{E6BD7D9B-7C9E-9043-B60E-06CADE1238D0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413000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17" name="Group 245">
            <a:extLst>
              <a:ext uri="{FF2B5EF4-FFF2-40B4-BE49-F238E27FC236}">
                <a16:creationId xmlns:a16="http://schemas.microsoft.com/office/drawing/2014/main" id="{FF3409DE-0F72-BB4F-990B-F60B5946D124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3175000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503" name="Line 31">
            <a:extLst>
              <a:ext uri="{FF2B5EF4-FFF2-40B4-BE49-F238E27FC236}">
                <a16:creationId xmlns:a16="http://schemas.microsoft.com/office/drawing/2014/main" id="{651DE2A9-5F8B-A348-8AB7-E0E9E9EC13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28194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88" name="Group 316">
            <a:extLst>
              <a:ext uri="{FF2B5EF4-FFF2-40B4-BE49-F238E27FC236}">
                <a16:creationId xmlns:a16="http://schemas.microsoft.com/office/drawing/2014/main" id="{53994B16-C5CB-AC44-8897-A05CD422C797}"/>
              </a:ext>
            </a:extLst>
          </p:cNvPr>
          <p:cNvGraphicFramePr>
            <a:graphicFrameLocks noGrp="1"/>
          </p:cNvGraphicFramePr>
          <p:nvPr/>
        </p:nvGraphicFramePr>
        <p:xfrm>
          <a:off x="120650" y="39370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19" name="Group 247">
            <a:extLst>
              <a:ext uri="{FF2B5EF4-FFF2-40B4-BE49-F238E27FC236}">
                <a16:creationId xmlns:a16="http://schemas.microsoft.com/office/drawing/2014/main" id="{E0EF7531-C8D8-1A4A-B342-7EE068800F15}"/>
              </a:ext>
            </a:extLst>
          </p:cNvPr>
          <p:cNvGraphicFramePr>
            <a:graphicFrameLocks noGrp="1"/>
          </p:cNvGraphicFramePr>
          <p:nvPr/>
        </p:nvGraphicFramePr>
        <p:xfrm>
          <a:off x="1533525" y="3175000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21" name="Group 249">
            <a:extLst>
              <a:ext uri="{FF2B5EF4-FFF2-40B4-BE49-F238E27FC236}">
                <a16:creationId xmlns:a16="http://schemas.microsoft.com/office/drawing/2014/main" id="{5666C870-7430-8142-B1D0-3A37F76A2D5E}"/>
              </a:ext>
            </a:extLst>
          </p:cNvPr>
          <p:cNvGraphicFramePr>
            <a:graphicFrameLocks noGrp="1"/>
          </p:cNvGraphicFramePr>
          <p:nvPr/>
        </p:nvGraphicFramePr>
        <p:xfrm>
          <a:off x="3057525" y="3175000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3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23" name="Group 251">
            <a:extLst>
              <a:ext uri="{FF2B5EF4-FFF2-40B4-BE49-F238E27FC236}">
                <a16:creationId xmlns:a16="http://schemas.microsoft.com/office/drawing/2014/main" id="{1D5A944B-B3C8-8B42-8558-F770BF0F268B}"/>
              </a:ext>
            </a:extLst>
          </p:cNvPr>
          <p:cNvGraphicFramePr>
            <a:graphicFrameLocks noGrp="1"/>
          </p:cNvGraphicFramePr>
          <p:nvPr/>
        </p:nvGraphicFramePr>
        <p:xfrm>
          <a:off x="4581525" y="3175000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9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9" name="Group 237">
            <a:extLst>
              <a:ext uri="{FF2B5EF4-FFF2-40B4-BE49-F238E27FC236}">
                <a16:creationId xmlns:a16="http://schemas.microsoft.com/office/drawing/2014/main" id="{84ED8967-ED93-5B45-8547-AEA7187B83EA}"/>
              </a:ext>
            </a:extLst>
          </p:cNvPr>
          <p:cNvGraphicFramePr>
            <a:graphicFrameLocks noGrp="1"/>
          </p:cNvGraphicFramePr>
          <p:nvPr/>
        </p:nvGraphicFramePr>
        <p:xfrm>
          <a:off x="7775575" y="2413000"/>
          <a:ext cx="1216025" cy="365188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552" name="Line 80">
            <a:extLst>
              <a:ext uri="{FF2B5EF4-FFF2-40B4-BE49-F238E27FC236}">
                <a16:creationId xmlns:a16="http://schemas.microsoft.com/office/drawing/2014/main" id="{5FFA04C2-C5C0-C443-8851-DA4EB5D275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2133600"/>
            <a:ext cx="79375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3" name="Line 81">
            <a:extLst>
              <a:ext uri="{FF2B5EF4-FFF2-40B4-BE49-F238E27FC236}">
                <a16:creationId xmlns:a16="http://schemas.microsoft.com/office/drawing/2014/main" id="{0F4B0790-1091-594E-ACB6-81304FFB1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819400"/>
            <a:ext cx="1598613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4" name="Line 82">
            <a:extLst>
              <a:ext uri="{FF2B5EF4-FFF2-40B4-BE49-F238E27FC236}">
                <a16:creationId xmlns:a16="http://schemas.microsoft.com/office/drawing/2014/main" id="{A02E5351-B256-7D44-A431-693783E37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819400"/>
            <a:ext cx="3198813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5" name="Line 83">
            <a:extLst>
              <a:ext uri="{FF2B5EF4-FFF2-40B4-BE49-F238E27FC236}">
                <a16:creationId xmlns:a16="http://schemas.microsoft.com/office/drawing/2014/main" id="{03D81318-488B-5543-B7C1-B09C14B21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819400"/>
            <a:ext cx="4799013" cy="33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56" name="Line 84">
            <a:extLst>
              <a:ext uri="{FF2B5EF4-FFF2-40B4-BE49-F238E27FC236}">
                <a16:creationId xmlns:a16="http://schemas.microsoft.com/office/drawing/2014/main" id="{C9F83C65-CBC3-4742-88D5-E46B9F2AB3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73" name="Line 101">
            <a:extLst>
              <a:ext uri="{FF2B5EF4-FFF2-40B4-BE49-F238E27FC236}">
                <a16:creationId xmlns:a16="http://schemas.microsoft.com/office/drawing/2014/main" id="{6684196D-C6E6-4842-9B27-907A0052D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581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574" name="Line 102">
            <a:extLst>
              <a:ext uri="{FF2B5EF4-FFF2-40B4-BE49-F238E27FC236}">
                <a16:creationId xmlns:a16="http://schemas.microsoft.com/office/drawing/2014/main" id="{432EF489-48BA-6643-ADFA-672BA2921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3663" y="35814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16" name="Text Box 144">
            <a:extLst>
              <a:ext uri="{FF2B5EF4-FFF2-40B4-BE49-F238E27FC236}">
                <a16:creationId xmlns:a16="http://schemas.microsoft.com/office/drawing/2014/main" id="{973E29BE-460C-F142-8642-53406B044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181600"/>
            <a:ext cx="39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Tahoma" charset="0"/>
                <a:ea typeface="+mn-ea"/>
              </a:rPr>
              <a:t>...</a:t>
            </a:r>
          </a:p>
        </p:txBody>
      </p:sp>
      <p:graphicFrame>
        <p:nvGraphicFramePr>
          <p:cNvPr id="361705" name="Group 233">
            <a:extLst>
              <a:ext uri="{FF2B5EF4-FFF2-40B4-BE49-F238E27FC236}">
                <a16:creationId xmlns:a16="http://schemas.microsoft.com/office/drawing/2014/main" id="{0DC84889-9EF5-3D49-969D-1DD242A589B9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413000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6" name="Group 234">
            <a:extLst>
              <a:ext uri="{FF2B5EF4-FFF2-40B4-BE49-F238E27FC236}">
                <a16:creationId xmlns:a16="http://schemas.microsoft.com/office/drawing/2014/main" id="{191856DB-D365-B04F-B0DE-BAB0AEF5BBF3}"/>
              </a:ext>
            </a:extLst>
          </p:cNvPr>
          <p:cNvGraphicFramePr>
            <a:graphicFrameLocks noGrp="1"/>
          </p:cNvGraphicFramePr>
          <p:nvPr/>
        </p:nvGraphicFramePr>
        <p:xfrm>
          <a:off x="3276600" y="2413000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7" name="Group 235">
            <a:extLst>
              <a:ext uri="{FF2B5EF4-FFF2-40B4-BE49-F238E27FC236}">
                <a16:creationId xmlns:a16="http://schemas.microsoft.com/office/drawing/2014/main" id="{048EC046-C5D7-F549-87F3-6A4C3F76B5D4}"/>
              </a:ext>
            </a:extLst>
          </p:cNvPr>
          <p:cNvGraphicFramePr>
            <a:graphicFrameLocks noGrp="1"/>
          </p:cNvGraphicFramePr>
          <p:nvPr/>
        </p:nvGraphicFramePr>
        <p:xfrm>
          <a:off x="4800600" y="2413000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9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08" name="Group 236">
            <a:extLst>
              <a:ext uri="{FF2B5EF4-FFF2-40B4-BE49-F238E27FC236}">
                <a16:creationId xmlns:a16="http://schemas.microsoft.com/office/drawing/2014/main" id="{E6F1F50B-E84E-9046-A598-CD94F086E4EB}"/>
              </a:ext>
            </a:extLst>
          </p:cNvPr>
          <p:cNvGraphicFramePr>
            <a:graphicFrameLocks noGrp="1"/>
          </p:cNvGraphicFramePr>
          <p:nvPr/>
        </p:nvGraphicFramePr>
        <p:xfrm>
          <a:off x="6324600" y="2413000"/>
          <a:ext cx="1230313" cy="365188"/>
        </p:xfrm>
        <a:graphic>
          <a:graphicData uri="http://schemas.openxmlformats.org/drawingml/2006/table">
            <a:tbl>
              <a:tblPr/>
              <a:tblGrid>
                <a:gridCol w="379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9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 dice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670" name="Line 198">
            <a:extLst>
              <a:ext uri="{FF2B5EF4-FFF2-40B4-BE49-F238E27FC236}">
                <a16:creationId xmlns:a16="http://schemas.microsoft.com/office/drawing/2014/main" id="{825E2298-47CA-3543-805E-9670FDAC9E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21336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71" name="Line 199">
            <a:extLst>
              <a:ext uri="{FF2B5EF4-FFF2-40B4-BE49-F238E27FC236}">
                <a16:creationId xmlns:a16="http://schemas.microsoft.com/office/drawing/2014/main" id="{DFDF3884-FF3D-8445-A9FB-82CF755C1F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133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72" name="Line 200">
            <a:extLst>
              <a:ext uri="{FF2B5EF4-FFF2-40B4-BE49-F238E27FC236}">
                <a16:creationId xmlns:a16="http://schemas.microsoft.com/office/drawing/2014/main" id="{C66F9282-5F67-5442-B118-2BD19F822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33600"/>
            <a:ext cx="2133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673" name="Line 201">
            <a:extLst>
              <a:ext uri="{FF2B5EF4-FFF2-40B4-BE49-F238E27FC236}">
                <a16:creationId xmlns:a16="http://schemas.microsoft.com/office/drawing/2014/main" id="{9D2DC984-5E52-F747-9557-DF4A107C0F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33600"/>
            <a:ext cx="3276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29" name="Group 257">
            <a:extLst>
              <a:ext uri="{FF2B5EF4-FFF2-40B4-BE49-F238E27FC236}">
                <a16:creationId xmlns:a16="http://schemas.microsoft.com/office/drawing/2014/main" id="{608F126E-7B3F-F543-B130-20DAB4AFA902}"/>
              </a:ext>
            </a:extLst>
          </p:cNvPr>
          <p:cNvGraphicFramePr>
            <a:graphicFrameLocks noGrp="1"/>
          </p:cNvGraphicFramePr>
          <p:nvPr/>
        </p:nvGraphicFramePr>
        <p:xfrm>
          <a:off x="6105525" y="3175000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30" name="Group 258">
            <a:extLst>
              <a:ext uri="{FF2B5EF4-FFF2-40B4-BE49-F238E27FC236}">
                <a16:creationId xmlns:a16="http://schemas.microsoft.com/office/drawing/2014/main" id="{440B0E51-858F-0E40-98AA-273A7D8C1BD8}"/>
              </a:ext>
            </a:extLst>
          </p:cNvPr>
          <p:cNvGraphicFramePr>
            <a:graphicFrameLocks noGrp="1"/>
          </p:cNvGraphicFramePr>
          <p:nvPr/>
        </p:nvGraphicFramePr>
        <p:xfrm>
          <a:off x="7629525" y="3175000"/>
          <a:ext cx="1362075" cy="365188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1,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434" marB="4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die</a:t>
                      </a:r>
                    </a:p>
                  </a:txBody>
                  <a:tcPr marT="45434" marB="4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731" name="Line 259">
            <a:extLst>
              <a:ext uri="{FF2B5EF4-FFF2-40B4-BE49-F238E27FC236}">
                <a16:creationId xmlns:a16="http://schemas.microsoft.com/office/drawing/2014/main" id="{2F93B40C-BAC7-9149-A04F-805066A0B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19400"/>
            <a:ext cx="533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732" name="Line 260">
            <a:extLst>
              <a:ext uri="{FF2B5EF4-FFF2-40B4-BE49-F238E27FC236}">
                <a16:creationId xmlns:a16="http://schemas.microsoft.com/office/drawing/2014/main" id="{F2617FFB-85F8-834A-BFF4-658EC48CD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2819400"/>
            <a:ext cx="693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789" name="Group 317">
            <a:extLst>
              <a:ext uri="{FF2B5EF4-FFF2-40B4-BE49-F238E27FC236}">
                <a16:creationId xmlns:a16="http://schemas.microsoft.com/office/drawing/2014/main" id="{F1C48728-69F0-3242-B08E-2718CF2A4E40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39370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1388" marR="91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8" marR="91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4" name="Group 322">
            <a:extLst>
              <a:ext uri="{FF2B5EF4-FFF2-40B4-BE49-F238E27FC236}">
                <a16:creationId xmlns:a16="http://schemas.microsoft.com/office/drawing/2014/main" id="{2AADEFCE-E887-A34F-A807-69C3933756A1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39370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1" name="Group 319">
            <a:extLst>
              <a:ext uri="{FF2B5EF4-FFF2-40B4-BE49-F238E27FC236}">
                <a16:creationId xmlns:a16="http://schemas.microsoft.com/office/drawing/2014/main" id="{51DDF0FA-0F4A-5B4A-9E3E-D4AE936832FE}"/>
              </a:ext>
            </a:extLst>
          </p:cNvPr>
          <p:cNvGraphicFramePr>
            <a:graphicFrameLocks noGrp="1"/>
          </p:cNvGraphicFramePr>
          <p:nvPr/>
        </p:nvGraphicFramePr>
        <p:xfrm>
          <a:off x="3581400" y="39370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2" name="Group 320">
            <a:extLst>
              <a:ext uri="{FF2B5EF4-FFF2-40B4-BE49-F238E27FC236}">
                <a16:creationId xmlns:a16="http://schemas.microsoft.com/office/drawing/2014/main" id="{179EABEF-6A88-F746-9AC0-2C1F8DEF52BA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39370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3" name="Group 321">
            <a:extLst>
              <a:ext uri="{FF2B5EF4-FFF2-40B4-BE49-F238E27FC236}">
                <a16:creationId xmlns:a16="http://schemas.microsoft.com/office/drawing/2014/main" id="{EEA60A3D-FAA9-5249-9BB7-21FCDC87B122}"/>
              </a:ext>
            </a:extLst>
          </p:cNvPr>
          <p:cNvGraphicFramePr>
            <a:graphicFrameLocks noGrp="1"/>
          </p:cNvGraphicFramePr>
          <p:nvPr/>
        </p:nvGraphicFramePr>
        <p:xfrm>
          <a:off x="5867400" y="39370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1, 1,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1795" name="Group 323">
            <a:extLst>
              <a:ext uri="{FF2B5EF4-FFF2-40B4-BE49-F238E27FC236}">
                <a16:creationId xmlns:a16="http://schemas.microsoft.com/office/drawing/2014/main" id="{1C5F1A35-E95B-2B49-A294-3135B7C20C16}"/>
              </a:ext>
            </a:extLst>
          </p:cNvPr>
          <p:cNvGraphicFramePr>
            <a:graphicFrameLocks noGrp="1"/>
          </p:cNvGraphicFramePr>
          <p:nvPr/>
        </p:nvGraphicFramePr>
        <p:xfrm>
          <a:off x="6862763" y="47244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1, 6,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1388" marR="913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8" marR="913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1803" name="Line 331">
            <a:extLst>
              <a:ext uri="{FF2B5EF4-FFF2-40B4-BE49-F238E27FC236}">
                <a16:creationId xmlns:a16="http://schemas.microsoft.com/office/drawing/2014/main" id="{B1A79023-98C1-3446-B008-6CD5BD4DC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657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1804" name="Line 332">
            <a:extLst>
              <a:ext uri="{FF2B5EF4-FFF2-40B4-BE49-F238E27FC236}">
                <a16:creationId xmlns:a16="http://schemas.microsoft.com/office/drawing/2014/main" id="{CFC3EE4C-2591-9343-9DAA-DB81B0AB6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6576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graphicFrame>
        <p:nvGraphicFramePr>
          <p:cNvPr id="361805" name="Group 333">
            <a:extLst>
              <a:ext uri="{FF2B5EF4-FFF2-40B4-BE49-F238E27FC236}">
                <a16:creationId xmlns:a16="http://schemas.microsoft.com/office/drawing/2014/main" id="{81E29C55-BA6B-374F-BEC6-45F63F2FDFF7}"/>
              </a:ext>
            </a:extLst>
          </p:cNvPr>
          <p:cNvGraphicFramePr>
            <a:graphicFrameLocks noGrp="1"/>
          </p:cNvGraphicFramePr>
          <p:nvPr/>
        </p:nvGraphicFramePr>
        <p:xfrm>
          <a:off x="8001000" y="4724400"/>
          <a:ext cx="1050925" cy="406400"/>
        </p:xfrm>
        <a:graphic>
          <a:graphicData uri="http://schemas.openxmlformats.org/drawingml/2006/table">
            <a:tbl>
              <a:tblPr/>
              <a:tblGrid>
                <a:gridCol w="84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1, 6,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1387" marR="913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387" marR="913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36C2BCDA-CB6C-4E81-A050-AD3EC979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"8 Queens" problem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BE61EB2E-BC93-4515-8E3A-22C6543586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Consider the problem of trying to place 8 queens on a chess board such that no queen can attack another queen.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What are the "choices"?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How do we "make" or</a:t>
            </a:r>
            <a:br>
              <a:rPr lang="en-US" altLang="en-US"/>
            </a:br>
            <a:r>
              <a:rPr lang="en-US" altLang="en-US"/>
              <a:t>"un-make" a choice?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How do we know when</a:t>
            </a:r>
            <a:br>
              <a:rPr lang="en-US" altLang="en-US"/>
            </a:br>
            <a:r>
              <a:rPr lang="en-US" altLang="en-US"/>
              <a:t>to stop?</a:t>
            </a:r>
          </a:p>
        </p:txBody>
      </p:sp>
      <p:graphicFrame>
        <p:nvGraphicFramePr>
          <p:cNvPr id="334968" name="Group 120">
            <a:extLst>
              <a:ext uri="{FF2B5EF4-FFF2-40B4-BE49-F238E27FC236}">
                <a16:creationId xmlns:a16="http://schemas.microsoft.com/office/drawing/2014/main" id="{D5060FDF-26A6-C941-82D4-8A225ECB6904}"/>
              </a:ext>
            </a:extLst>
          </p:cNvPr>
          <p:cNvGraphicFramePr>
            <a:graphicFrameLocks noGrp="1"/>
          </p:cNvGraphicFramePr>
          <p:nvPr/>
        </p:nvGraphicFramePr>
        <p:xfrm>
          <a:off x="4267200" y="2209800"/>
          <a:ext cx="4724400" cy="4267200"/>
        </p:xfrm>
        <a:graphic>
          <a:graphicData uri="http://schemas.openxmlformats.org/drawingml/2006/table">
            <a:tbl>
              <a:tblPr/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34977" name="Group 129">
            <a:extLst>
              <a:ext uri="{FF2B5EF4-FFF2-40B4-BE49-F238E27FC236}">
                <a16:creationId xmlns:a16="http://schemas.microsoft.com/office/drawing/2014/main" id="{319C1655-4641-440C-B320-10FB59925EA9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2432050"/>
            <a:ext cx="4419600" cy="3810000"/>
            <a:chOff x="2784" y="1632"/>
            <a:chExt cx="2784" cy="2400"/>
          </a:xfrm>
        </p:grpSpPr>
        <p:sp>
          <p:nvSpPr>
            <p:cNvPr id="334969" name="Line 121">
              <a:extLst>
                <a:ext uri="{FF2B5EF4-FFF2-40B4-BE49-F238E27FC236}">
                  <a16:creationId xmlns:a16="http://schemas.microsoft.com/office/drawing/2014/main" id="{3DA660AE-6090-834B-8656-1F8DECEA1A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1632"/>
              <a:ext cx="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0" name="Line 122">
              <a:extLst>
                <a:ext uri="{FF2B5EF4-FFF2-40B4-BE49-F238E27FC236}">
                  <a16:creationId xmlns:a16="http://schemas.microsoft.com/office/drawing/2014/main" id="{19791BDC-8277-D643-9F62-9B3C6E74D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784"/>
              <a:ext cx="0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1" name="Line 123">
              <a:extLst>
                <a:ext uri="{FF2B5EF4-FFF2-40B4-BE49-F238E27FC236}">
                  <a16:creationId xmlns:a16="http://schemas.microsoft.com/office/drawing/2014/main" id="{11E6F5A6-D7F4-0D4B-88E1-1C6F20E034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8" y="2688"/>
              <a:ext cx="192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2" name="Line 124">
              <a:extLst>
                <a:ext uri="{FF2B5EF4-FFF2-40B4-BE49-F238E27FC236}">
                  <a16:creationId xmlns:a16="http://schemas.microsoft.com/office/drawing/2014/main" id="{C56BF450-A24D-874A-9AC3-BE08EC149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4" y="2688"/>
              <a:ext cx="72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3" name="Line 125">
              <a:extLst>
                <a:ext uri="{FF2B5EF4-FFF2-40B4-BE49-F238E27FC236}">
                  <a16:creationId xmlns:a16="http://schemas.microsoft.com/office/drawing/2014/main" id="{A89526D1-73FB-AB41-A9A5-5BB4C72E78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84" y="1968"/>
              <a:ext cx="672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4" name="Line 126">
              <a:extLst>
                <a:ext uri="{FF2B5EF4-FFF2-40B4-BE49-F238E27FC236}">
                  <a16:creationId xmlns:a16="http://schemas.microsoft.com/office/drawing/2014/main" id="{C668E02B-6CA9-2B41-ACEC-22581CEB4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2784"/>
              <a:ext cx="672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5" name="Line 127">
              <a:extLst>
                <a:ext uri="{FF2B5EF4-FFF2-40B4-BE49-F238E27FC236}">
                  <a16:creationId xmlns:a16="http://schemas.microsoft.com/office/drawing/2014/main" id="{EEC9D7A7-6BA3-7248-B257-261EC94D5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784"/>
              <a:ext cx="1344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34976" name="Line 128">
              <a:extLst>
                <a:ext uri="{FF2B5EF4-FFF2-40B4-BE49-F238E27FC236}">
                  <a16:creationId xmlns:a16="http://schemas.microsoft.com/office/drawing/2014/main" id="{0A9F18D9-2B41-5648-9095-C51348102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1632"/>
              <a:ext cx="960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4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64DFCD41-F8CE-4290-91A3-5FB61C81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Naive algorithm</a:t>
            </a:r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55866D87-7CFF-4584-AA88-F53C90ADAB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for (each square on board):</a:t>
            </a:r>
          </a:p>
          <a:p>
            <a:pPr lvl="1" eaLnBrk="1" hangingPunct="1"/>
            <a:r>
              <a:rPr lang="en-US" altLang="en-US" dirty="0"/>
              <a:t>Place a queen there.</a:t>
            </a:r>
          </a:p>
          <a:p>
            <a:pPr lvl="1" eaLnBrk="1" hangingPunct="1"/>
            <a:r>
              <a:rPr lang="en-US" altLang="en-US" dirty="0"/>
              <a:t>Try to place the rest</a:t>
            </a:r>
            <a:br>
              <a:rPr lang="en-US" altLang="en-US" dirty="0"/>
            </a:br>
            <a:r>
              <a:rPr lang="en-US" altLang="en-US" dirty="0"/>
              <a:t>of the queens.</a:t>
            </a:r>
          </a:p>
          <a:p>
            <a:pPr lvl="1" eaLnBrk="1" hangingPunct="1"/>
            <a:r>
              <a:rPr lang="en-US" altLang="en-US" dirty="0"/>
              <a:t>Un-place the queen.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How large is the</a:t>
            </a:r>
            <a:br>
              <a:rPr lang="en-US" altLang="en-US" dirty="0"/>
            </a:br>
            <a:r>
              <a:rPr lang="en-US" altLang="en-US" dirty="0"/>
              <a:t>solution space for</a:t>
            </a:r>
            <a:br>
              <a:rPr lang="en-US" altLang="en-US" dirty="0"/>
            </a:br>
            <a:r>
              <a:rPr lang="en-US" altLang="en-US" dirty="0"/>
              <a:t>this algorithm?</a:t>
            </a:r>
          </a:p>
          <a:p>
            <a:pPr lvl="2" eaLnBrk="1" hangingPunct="1"/>
            <a:r>
              <a:rPr lang="en-US" altLang="en-US" dirty="0"/>
              <a:t>64 * 63 * 62 * 61 *</a:t>
            </a:r>
          </a:p>
          <a:p>
            <a:pPr marL="668337" lvl="2" indent="0" eaLnBrk="1" hangingPunct="1">
              <a:buNone/>
            </a:pPr>
            <a:r>
              <a:rPr lang="en-US" altLang="en-US" dirty="0"/>
              <a:t>   60 * 59 * 58 * 57</a:t>
            </a:r>
          </a:p>
        </p:txBody>
      </p:sp>
      <p:graphicFrame>
        <p:nvGraphicFramePr>
          <p:cNvPr id="336042" name="Group 170">
            <a:extLst>
              <a:ext uri="{FF2B5EF4-FFF2-40B4-BE49-F238E27FC236}">
                <a16:creationId xmlns:a16="http://schemas.microsoft.com/office/drawing/2014/main" id="{5992B520-EB63-EA47-8A81-2DE9989CB2E1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676400"/>
          <a:ext cx="5314950" cy="4791078"/>
        </p:xfrm>
        <a:graphic>
          <a:graphicData uri="http://schemas.openxmlformats.org/drawingml/2006/table">
            <a:tbl>
              <a:tblPr/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D9673BE9-8531-48E4-8378-CE3B586A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Better algorithm idea</a:t>
            </a:r>
          </a:p>
        </p:txBody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760359B8-17CD-42CE-B77C-DC0E85CB61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Observation: In a working</a:t>
            </a:r>
            <a:br>
              <a:rPr lang="en-US" altLang="en-US" dirty="0"/>
            </a:br>
            <a:r>
              <a:rPr lang="en-US" altLang="en-US" dirty="0"/>
              <a:t>solution, exactly 1 queen</a:t>
            </a:r>
            <a:br>
              <a:rPr lang="en-US" altLang="en-US" dirty="0"/>
            </a:br>
            <a:r>
              <a:rPr lang="en-US" altLang="en-US" dirty="0"/>
              <a:t>must appear in each</a:t>
            </a:r>
            <a:br>
              <a:rPr lang="en-US" altLang="en-US" dirty="0"/>
            </a:br>
            <a:r>
              <a:rPr lang="en-US" altLang="en-US" dirty="0"/>
              <a:t>row and in</a:t>
            </a:r>
            <a:br>
              <a:rPr lang="en-US" altLang="en-US" dirty="0"/>
            </a:br>
            <a:r>
              <a:rPr lang="en-US" altLang="en-US" dirty="0"/>
              <a:t>each column.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Redefine a "choice"</a:t>
            </a:r>
            <a:br>
              <a:rPr lang="en-US" altLang="en-US" dirty="0"/>
            </a:br>
            <a:r>
              <a:rPr lang="en-US" altLang="en-US" dirty="0"/>
              <a:t>to be valid placement</a:t>
            </a:r>
            <a:br>
              <a:rPr lang="en-US" altLang="en-US" dirty="0"/>
            </a:br>
            <a:r>
              <a:rPr lang="en-US" altLang="en-US" dirty="0"/>
              <a:t>of a queen in a</a:t>
            </a:r>
            <a:br>
              <a:rPr lang="en-US" altLang="en-US" dirty="0"/>
            </a:br>
            <a:r>
              <a:rPr lang="en-US" altLang="en-US" dirty="0"/>
              <a:t>particular column.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How large is the</a:t>
            </a:r>
            <a:br>
              <a:rPr lang="en-US" altLang="en-US" dirty="0"/>
            </a:br>
            <a:r>
              <a:rPr lang="en-US" altLang="en-US" dirty="0"/>
              <a:t>solution space now?</a:t>
            </a:r>
          </a:p>
          <a:p>
            <a:pPr lvl="2" eaLnBrk="1" hangingPunct="1"/>
            <a:r>
              <a:rPr lang="en-US" altLang="en-US" dirty="0"/>
              <a:t>8 * 8 * 8 * 8 *</a:t>
            </a:r>
          </a:p>
          <a:p>
            <a:pPr marL="668337" lvl="2" indent="0" eaLnBrk="1" hangingPunct="1">
              <a:buNone/>
            </a:pPr>
            <a:r>
              <a:rPr lang="en-US" altLang="en-US" dirty="0"/>
              <a:t>   8 * 8 * 8 * 8</a:t>
            </a:r>
          </a:p>
        </p:txBody>
      </p:sp>
      <p:graphicFrame>
        <p:nvGraphicFramePr>
          <p:cNvPr id="337104" name="Group 208">
            <a:extLst>
              <a:ext uri="{FF2B5EF4-FFF2-40B4-BE49-F238E27FC236}">
                <a16:creationId xmlns:a16="http://schemas.microsoft.com/office/drawing/2014/main" id="{4FB40D12-4691-FB4E-B795-66AAFC38B331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676400"/>
          <a:ext cx="5314950" cy="4791078"/>
        </p:xfrm>
        <a:graphic>
          <a:graphicData uri="http://schemas.openxmlformats.org/drawingml/2006/table">
            <a:tbl>
              <a:tblPr/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66B42AC-56B3-45AE-9218-1AEAC1CC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D3A2471-8724-4304-91CD-F03FBACB2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358347"/>
            <a:ext cx="8915400" cy="5181600"/>
          </a:xfrm>
        </p:spPr>
        <p:txBody>
          <a:bodyPr/>
          <a:lstStyle/>
          <a:p>
            <a:pPr eaLnBrk="1" hangingPunct="1"/>
            <a:r>
              <a:rPr lang="en-US" altLang="en-US" dirty="0"/>
              <a:t>Suppose we have a </a:t>
            </a:r>
            <a:r>
              <a:rPr lang="en-US" altLang="en-US" dirty="0">
                <a:latin typeface="Courier New" panose="02070309020205020404" pitchFamily="49" charset="0"/>
              </a:rPr>
              <a:t>Board</a:t>
            </a:r>
            <a:r>
              <a:rPr lang="en-US" altLang="en-US" dirty="0"/>
              <a:t> class with these methods: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Write a method </a:t>
            </a:r>
            <a:r>
              <a:rPr lang="en-US" altLang="en-US" dirty="0">
                <a:latin typeface="Courier New" panose="02070309020205020404" pitchFamily="49" charset="0"/>
              </a:rPr>
              <a:t>solve</a:t>
            </a:r>
            <a:r>
              <a:rPr lang="en-US" altLang="en-US" dirty="0"/>
              <a:t> that accepts a </a:t>
            </a:r>
            <a:r>
              <a:rPr lang="en-US" altLang="en-US" dirty="0">
                <a:latin typeface="Courier New" panose="02070309020205020404" pitchFamily="49" charset="0"/>
              </a:rPr>
              <a:t>Board</a:t>
            </a:r>
            <a:r>
              <a:rPr lang="en-US" altLang="en-US" dirty="0"/>
              <a:t> as a parameter and tries to place 8 queens on it safely.</a:t>
            </a:r>
          </a:p>
          <a:p>
            <a:pPr lvl="1" eaLnBrk="1" hangingPunct="1"/>
            <a:r>
              <a:rPr lang="en-US" altLang="en-US" dirty="0"/>
              <a:t>Your method should find all solutions.</a:t>
            </a:r>
          </a:p>
        </p:txBody>
      </p:sp>
      <p:graphicFrame>
        <p:nvGraphicFramePr>
          <p:cNvPr id="337980" name="Group 60">
            <a:extLst>
              <a:ext uri="{FF2B5EF4-FFF2-40B4-BE49-F238E27FC236}">
                <a16:creationId xmlns:a16="http://schemas.microsoft.com/office/drawing/2014/main" id="{481C6138-3C55-C243-81B5-9BAA154A61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77352"/>
              </p:ext>
            </p:extLst>
          </p:nvPr>
        </p:nvGraphicFramePr>
        <p:xfrm>
          <a:off x="147638" y="1971675"/>
          <a:ext cx="8890000" cy="3383938"/>
        </p:xfrm>
        <a:graphic>
          <a:graphicData uri="http://schemas.openxmlformats.org/drawingml/2006/table">
            <a:tbl>
              <a:tblPr/>
              <a:tblGrid>
                <a:gridCol w="59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34">
                <a:tc>
                  <a:txBody>
                    <a:bodyPr/>
                    <a:lstStyle/>
                    <a:p>
                      <a:pPr marL="346075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Method/Constructor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public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Board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(int size)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construct empty board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public int size()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length/width of the board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844957"/>
                  </a:ext>
                </a:extLst>
              </a:tr>
              <a:tr h="701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public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safe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row,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 column)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if queen can be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safely placed here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public void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place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(int row, int column)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place queen here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public void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remove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(int row, int column)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 queen from here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public void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print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displays the board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152944A-8E72-4A55-8C5C-C0C5CFDA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Backtracking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CBC8C97A-739F-F643-B8A9-E16398007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i="1" dirty="0">
                <a:ea typeface="ＭＳ Ｐゴシック" charset="0"/>
              </a:rPr>
              <a:t>A general pseudo-code algorithm for backtracking problems:</a:t>
            </a:r>
          </a:p>
          <a:p>
            <a:pPr eaLnBrk="1" hangingPunct="1">
              <a:buFontTx/>
              <a:buNone/>
              <a:defRPr/>
            </a:pPr>
            <a:endParaRPr lang="en-US" sz="1600" i="1" dirty="0">
              <a:ea typeface="ＭＳ Ｐゴシック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Explore(</a:t>
            </a:r>
            <a:r>
              <a:rPr lang="en-US" b="1" dirty="0">
                <a:ea typeface="ＭＳ Ｐゴシック" charset="0"/>
              </a:rPr>
              <a:t>choices</a:t>
            </a:r>
            <a:r>
              <a:rPr lang="en-US" dirty="0">
                <a:ea typeface="ＭＳ Ｐゴシック" charset="0"/>
              </a:rPr>
              <a:t>):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if there are no more </a:t>
            </a:r>
            <a:r>
              <a:rPr lang="en-US" b="1" dirty="0">
                <a:ea typeface="ＭＳ Ｐゴシック" charset="0"/>
              </a:rPr>
              <a:t>choices</a:t>
            </a:r>
            <a:r>
              <a:rPr lang="en-US" dirty="0">
                <a:ea typeface="ＭＳ Ｐゴシック" charset="0"/>
              </a:rPr>
              <a:t> to make:  stop.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else, for each available choice </a:t>
            </a:r>
            <a:r>
              <a:rPr lang="en-US" b="1" dirty="0">
                <a:ea typeface="ＭＳ Ｐゴシック" charset="0"/>
              </a:rPr>
              <a:t>C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2" eaLnBrk="1" hangingPunct="1">
              <a:buFont typeface="Wingdings 2" charset="0"/>
              <a:buChar char=""/>
              <a:defRPr/>
            </a:pP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Choose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b="1" dirty="0">
                <a:ea typeface="ＭＳ Ｐゴシック" charset="0"/>
              </a:rPr>
              <a:t>C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2" eaLnBrk="1" hangingPunct="1">
              <a:buFont typeface="Wingdings 2" charset="0"/>
              <a:buChar char=""/>
              <a:defRPr/>
            </a:pP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Explore</a:t>
            </a:r>
            <a:r>
              <a:rPr lang="en-US" dirty="0">
                <a:ea typeface="ＭＳ Ｐゴシック" charset="0"/>
              </a:rPr>
              <a:t> the remaining </a:t>
            </a:r>
            <a:r>
              <a:rPr lang="en-US" b="1" dirty="0">
                <a:ea typeface="ＭＳ Ｐゴシック" charset="0"/>
              </a:rPr>
              <a:t>choices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2" eaLnBrk="1" hangingPunct="1">
              <a:buFont typeface="Wingdings 2" charset="0"/>
              <a:buChar char=""/>
              <a:defRPr/>
            </a:pP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Un-choose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b="1" dirty="0">
                <a:ea typeface="ＭＳ Ｐゴシック" charset="0"/>
              </a:rPr>
              <a:t>C</a:t>
            </a:r>
            <a:r>
              <a:rPr lang="en-US" dirty="0">
                <a:ea typeface="ＭＳ Ｐゴシック" charset="0"/>
              </a:rPr>
              <a:t>, if necessary.  </a:t>
            </a:r>
            <a:r>
              <a:rPr lang="en-US" dirty="0">
                <a:solidFill>
                  <a:schemeClr val="bg2"/>
                </a:solidFill>
                <a:ea typeface="ＭＳ Ｐゴシック" charset="0"/>
              </a:rPr>
              <a:t>(backtrack!)</a:t>
            </a:r>
          </a:p>
          <a:p>
            <a:pPr lvl="2" eaLnBrk="1" hangingPunct="1">
              <a:buFont typeface="Wingdings 2" charset="0"/>
              <a:buChar char=""/>
              <a:defRPr/>
            </a:pPr>
            <a:endParaRPr lang="en-US" dirty="0">
              <a:solidFill>
                <a:schemeClr val="bg2"/>
              </a:solidFill>
              <a:ea typeface="ＭＳ Ｐゴシック" charset="0"/>
            </a:endParaRPr>
          </a:p>
          <a:p>
            <a:pPr marL="393700" lvl="1" indent="0" eaLnBrk="1" hangingPunct="1">
              <a:buFont typeface="Wingdings 2" charset="0"/>
              <a:buNone/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e143-13wi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6C7E9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cse143-13wi.thmx</Template>
  <TotalTime>3991</TotalTime>
  <Words>888</Words>
  <Application>Microsoft Office PowerPoint</Application>
  <PresentationFormat>On-screen Show (4:3)</PresentationFormat>
  <Paragraphs>248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ＭＳ Ｐゴシック</vt:lpstr>
      <vt:lpstr>Calibri</vt:lpstr>
      <vt:lpstr>Courier New</vt:lpstr>
      <vt:lpstr>Tahoma</vt:lpstr>
      <vt:lpstr>Times New Roman</vt:lpstr>
      <vt:lpstr>Verdana</vt:lpstr>
      <vt:lpstr>Wingdings</vt:lpstr>
      <vt:lpstr>Wingdings 2</vt:lpstr>
      <vt:lpstr>cse143-13wi</vt:lpstr>
      <vt:lpstr>Exercise: Dice roll sum</vt:lpstr>
      <vt:lpstr>Consider all paths?</vt:lpstr>
      <vt:lpstr>Optimizations</vt:lpstr>
      <vt:lpstr>New decision tree</vt:lpstr>
      <vt:lpstr>The "8 Queens" problem</vt:lpstr>
      <vt:lpstr>Naive algorithm</vt:lpstr>
      <vt:lpstr>Better algorithm idea</vt:lpstr>
      <vt:lpstr>Exercise</vt:lpstr>
      <vt:lpstr>Recall: Backtracking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Martin</dc:creator>
  <cp:lastModifiedBy>cse-loaner</cp:lastModifiedBy>
  <cp:revision>31</cp:revision>
  <dcterms:created xsi:type="dcterms:W3CDTF">2013-02-22T17:19:54Z</dcterms:created>
  <dcterms:modified xsi:type="dcterms:W3CDTF">2020-07-29T19:11:06Z</dcterms:modified>
</cp:coreProperties>
</file>