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79" r:id="rId2"/>
    <p:sldId id="288" r:id="rId3"/>
    <p:sldId id="256" r:id="rId4"/>
    <p:sldId id="272" r:id="rId5"/>
    <p:sldId id="273" r:id="rId6"/>
    <p:sldId id="275" r:id="rId7"/>
    <p:sldId id="283" r:id="rId8"/>
    <p:sldId id="284" r:id="rId9"/>
    <p:sldId id="257" r:id="rId10"/>
    <p:sldId id="268" r:id="rId11"/>
    <p:sldId id="267" r:id="rId12"/>
    <p:sldId id="266" r:id="rId13"/>
    <p:sldId id="262" r:id="rId14"/>
    <p:sldId id="260" r:id="rId15"/>
    <p:sldId id="265" r:id="rId16"/>
    <p:sldId id="286" r:id="rId17"/>
    <p:sldId id="281" r:id="rId18"/>
    <p:sldId id="271" r:id="rId19"/>
    <p:sldId id="278" r:id="rId20"/>
    <p:sldId id="276" r:id="rId21"/>
    <p:sldId id="280" r:id="rId22"/>
    <p:sldId id="277" r:id="rId23"/>
    <p:sldId id="287" r:id="rId24"/>
    <p:sldId id="285" r:id="rId25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61"/>
    <p:restoredTop sz="94761"/>
  </p:normalViewPr>
  <p:slideViewPr>
    <p:cSldViewPr snapToGrid="0" snapToObjects="1">
      <p:cViewPr varScale="1">
        <p:scale>
          <a:sx n="146" d="100"/>
          <a:sy n="146" d="100"/>
        </p:scale>
        <p:origin x="144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03C8BE7-6704-624E-84AD-8D15F1889A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Verdan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4DB2DA-795B-4B4E-9D1C-67C992D3DA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Verdana" charset="0"/>
              </a:defRPr>
            </a:lvl1pPr>
          </a:lstStyle>
          <a:p>
            <a:pPr>
              <a:defRPr/>
            </a:pPr>
            <a:fld id="{4C20603C-F2D7-0346-AF3A-743A1D7B8063}" type="datetimeFigureOut">
              <a:rPr lang="en-US"/>
              <a:pPr>
                <a:defRPr/>
              </a:pPr>
              <a:t>12/9/18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DB4F8F-6C81-D042-9A90-FF3E09862D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Verdan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83E97E-444D-5349-AE21-3502C23144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Verdana" charset="0"/>
              </a:defRPr>
            </a:lvl1pPr>
          </a:lstStyle>
          <a:p>
            <a:pPr>
              <a:defRPr/>
            </a:pPr>
            <a:fld id="{862ABC18-7A5B-2B4A-B16A-A17C0BEF7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8CB9E3C-1223-9245-BC02-E7CE6F87041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Verdan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576D3E-2106-5E43-B171-C7394F3A259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Verdana" charset="0"/>
              </a:defRPr>
            </a:lvl1pPr>
          </a:lstStyle>
          <a:p>
            <a:pPr>
              <a:defRPr/>
            </a:pPr>
            <a:fld id="{5F645785-B0DC-4041-BDF9-BFBD23A21B23}" type="datetimeFigureOut">
              <a:rPr lang="en-US"/>
              <a:pPr>
                <a:defRPr/>
              </a:pPr>
              <a:t>12/9/18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AC88B5B-62E8-8E47-8363-08918A1DB2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3087BF7-8DAD-4E4C-A918-31F3E70D6F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B3042E-3B0E-6140-AD31-5A1D1D20A65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Verdan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375AD0-253D-BF4E-8419-4CF44100CD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Verdana" charset="0"/>
              </a:defRPr>
            </a:lvl1pPr>
          </a:lstStyle>
          <a:p>
            <a:pPr>
              <a:defRPr/>
            </a:pPr>
            <a:fld id="{DE4749C2-4198-624B-BCAD-01E70EE889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">
            <a:extLst>
              <a:ext uri="{FF2B5EF4-FFF2-40B4-BE49-F238E27FC236}">
                <a16:creationId xmlns:a16="http://schemas.microsoft.com/office/drawing/2014/main" id="{E8A8BBAF-7384-0748-BDB1-28B253A3F6F1}"/>
              </a:ext>
            </a:extLst>
          </p:cNvPr>
          <p:cNvGrpSpPr>
            <a:grpSpLocks/>
          </p:cNvGrpSpPr>
          <p:nvPr/>
        </p:nvGrpSpPr>
        <p:grpSpPr bwMode="auto">
          <a:xfrm>
            <a:off x="-9525" y="0"/>
            <a:ext cx="9169400" cy="533400"/>
            <a:chOff x="-6" y="-180"/>
            <a:chExt cx="5776" cy="516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CB1E816-906E-AA4F-A1CD-7101C83A5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" y="-180"/>
              <a:ext cx="5772" cy="5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shade val="50000"/>
                    <a:alpha val="45000"/>
                    <a:satMod val="120000"/>
                  </a:schemeClr>
                </a:gs>
                <a:gs pos="100000">
                  <a:schemeClr val="accent3">
                    <a:shade val="80000"/>
                    <a:alpha val="55000"/>
                    <a:satMod val="155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Times New Roman" charset="0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1DEC480-84B1-D44A-833F-BF1D142D21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-180"/>
              <a:ext cx="3072" cy="263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1668" y="564"/>
                </a:cxn>
                <a:cxn ang="0">
                  <a:pos x="3000" y="186"/>
                </a:cxn>
                <a:cxn ang="0">
                  <a:pos x="3000" y="6"/>
                </a:cxn>
                <a:cxn ang="0">
                  <a:pos x="0" y="0"/>
                </a:cxn>
              </a:cxnLst>
              <a:rect l="0" t="0" r="0" b="0"/>
              <a:pathLst>
                <a:path w="3000" h="595">
                  <a:moveTo>
                    <a:pt x="0" y="0"/>
                  </a:moveTo>
                  <a:cubicBezTo>
                    <a:pt x="174" y="102"/>
                    <a:pt x="1168" y="533"/>
                    <a:pt x="1668" y="564"/>
                  </a:cubicBezTo>
                  <a:cubicBezTo>
                    <a:pt x="2168" y="595"/>
                    <a:pt x="2778" y="279"/>
                    <a:pt x="3000" y="186"/>
                  </a:cubicBezTo>
                  <a:lnTo>
                    <a:pt x="3000" y="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shade val="50000"/>
                    <a:alpha val="30000"/>
                    <a:satMod val="130000"/>
                  </a:schemeClr>
                </a:gs>
                <a:gs pos="80000">
                  <a:schemeClr val="accent2">
                    <a:shade val="75000"/>
                    <a:alpha val="45000"/>
                    <a:satMod val="14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Times New Roman" charset="0"/>
              </a:endParaRPr>
            </a:p>
          </p:txBody>
        </p:sp>
        <p:grpSp>
          <p:nvGrpSpPr>
            <p:cNvPr id="7" name="Group 1">
              <a:extLst>
                <a:ext uri="{FF2B5EF4-FFF2-40B4-BE49-F238E27FC236}">
                  <a16:creationId xmlns:a16="http://schemas.microsoft.com/office/drawing/2014/main" id="{545D6690-5E98-FB49-A570-2C9360C2A0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-42"/>
              <a:ext cx="5770" cy="246"/>
              <a:chOff x="-13880" y="438044"/>
              <a:chExt cx="9173112" cy="427357"/>
            </a:xfrm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98E03B34-316B-0C4A-AB35-68FC01AE6413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35692">
                <a:off x="-13880" y="438118"/>
                <a:ext cx="9173112" cy="427283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966"/>
                  </a:cxn>
                  <a:cxn ang="0">
                    <a:pos x="1608" y="282"/>
                  </a:cxn>
                  <a:cxn ang="0">
                    <a:pos x="4110" y="1008"/>
                  </a:cxn>
                  <a:cxn ang="0">
                    <a:pos x="5772" y="0"/>
                  </a:cxn>
                </a:cxnLst>
                <a:rect l="0" t="0" r="0" b="0"/>
                <a:pathLst>
                  <a:path w="5772" h="1055">
                    <a:moveTo>
                      <a:pt x="0" y="966"/>
                    </a:moveTo>
                    <a:cubicBezTo>
                      <a:pt x="282" y="738"/>
                      <a:pt x="923" y="275"/>
                      <a:pt x="1608" y="282"/>
                    </a:cubicBezTo>
                    <a:cubicBezTo>
                      <a:pt x="2293" y="289"/>
                      <a:pt x="3416" y="1055"/>
                      <a:pt x="4110" y="1008"/>
                    </a:cubicBezTo>
                    <a:cubicBezTo>
                      <a:pt x="4804" y="961"/>
                      <a:pt x="5426" y="210"/>
                      <a:pt x="5772" y="0"/>
                    </a:cubicBezTo>
                  </a:path>
                </a:pathLst>
              </a:custGeom>
              <a:noFill/>
              <a:ln w="10795" cap="flat" cmpd="sng" algn="ctr">
                <a:gradFill>
                  <a:gsLst>
                    <a:gs pos="74000">
                      <a:schemeClr val="accent3">
                        <a:shade val="75000"/>
                      </a:schemeClr>
                    </a:gs>
                    <a:gs pos="86000">
                      <a:schemeClr val="tx1">
                        <a:alpha val="29000"/>
                      </a:schemeClr>
                    </a:gs>
                    <a:gs pos="16000">
                      <a:schemeClr val="accent2">
                        <a:shade val="75000"/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Times New Roman" charset="0"/>
                  </a:defRPr>
                </a:lvl1pPr>
                <a:lvl2pPr marL="37931725" indent="-37474525"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2pPr>
                <a:lvl3pPr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3pPr>
                <a:lvl4pPr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4pPr>
                <a:lvl5pPr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5pPr>
                <a:lvl6pPr marL="4572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6pPr>
                <a:lvl7pPr marL="9144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7pPr>
                <a:lvl8pPr marL="13716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8pPr>
                <a:lvl9pPr marL="18288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C7625D7D-BFE5-224C-B5A2-DE37457AA1CA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35692">
                <a:off x="-10858" y="438044"/>
                <a:ext cx="9169042" cy="382392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732"/>
                  </a:cxn>
                  <a:cxn ang="0">
                    <a:pos x="1638" y="228"/>
                  </a:cxn>
                  <a:cxn ang="0">
                    <a:pos x="4122" y="816"/>
                  </a:cxn>
                  <a:cxn ang="0">
                    <a:pos x="5766" y="0"/>
                  </a:cxn>
                </a:cxnLst>
                <a:rect l="0" t="0" r="0" b="0"/>
                <a:pathLst>
                  <a:path w="5766" h="854">
                    <a:moveTo>
                      <a:pt x="0" y="732"/>
                    </a:moveTo>
                    <a:cubicBezTo>
                      <a:pt x="273" y="647"/>
                      <a:pt x="951" y="214"/>
                      <a:pt x="1638" y="228"/>
                    </a:cubicBezTo>
                    <a:cubicBezTo>
                      <a:pt x="2325" y="242"/>
                      <a:pt x="3434" y="854"/>
                      <a:pt x="4122" y="816"/>
                    </a:cubicBezTo>
                    <a:cubicBezTo>
                      <a:pt x="4810" y="778"/>
                      <a:pt x="5424" y="170"/>
                      <a:pt x="5766" y="0"/>
                    </a:cubicBezTo>
                  </a:path>
                </a:pathLst>
              </a:custGeom>
              <a:noFill/>
              <a:ln w="9525" cap="flat" cmpd="sng" algn="ctr">
                <a:gradFill>
                  <a:gsLst>
                    <a:gs pos="74000">
                      <a:schemeClr val="accent4"/>
                    </a:gs>
                    <a:gs pos="44000">
                      <a:schemeClr val="accent1"/>
                    </a:gs>
                    <a:gs pos="33000">
                      <a:schemeClr val="accent2"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Times New Roman" charset="0"/>
                  </a:defRPr>
                </a:lvl1pPr>
                <a:lvl2pPr marL="37931725" indent="-37474525"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2pPr>
                <a:lvl3pPr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3pPr>
                <a:lvl4pPr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4pPr>
                <a:lvl5pPr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5pPr>
                <a:lvl6pPr marL="4572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6pPr>
                <a:lvl7pPr marL="9144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7pPr>
                <a:lvl8pPr marL="13716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8pPr>
                <a:lvl9pPr marL="18288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sp>
        <p:nvSpPr>
          <p:cNvPr id="81924" name="Title Placeholder 8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1925" name="Text Placeholder 29"/>
          <p:cNvSpPr>
            <a:spLocks noGrp="1"/>
          </p:cNvSpPr>
          <p:nvPr>
            <p:ph type="subTitle" idx="1"/>
          </p:nvPr>
        </p:nvSpPr>
        <p:spPr>
          <a:xfrm>
            <a:off x="685800" y="3276600"/>
            <a:ext cx="7772400" cy="1752600"/>
          </a:xfrm>
          <a:ln w="9525"/>
        </p:spPr>
        <p:txBody>
          <a:bodyPr/>
          <a:lstStyle>
            <a:lvl1pPr marL="0" indent="0" algn="ctr">
              <a:buFont typeface="Wingdings 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5144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40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0872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40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004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0835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9738"/>
            <a:ext cx="8229600" cy="7032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9154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6760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2549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8">
            <a:extLst>
              <a:ext uri="{FF2B5EF4-FFF2-40B4-BE49-F238E27FC236}">
                <a16:creationId xmlns:a16="http://schemas.microsoft.com/office/drawing/2014/main" id="{98857EDE-D980-784B-A816-5D0C6D25ED2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439738"/>
            <a:ext cx="82296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9">
            <a:extLst>
              <a:ext uri="{FF2B5EF4-FFF2-40B4-BE49-F238E27FC236}">
                <a16:creationId xmlns:a16="http://schemas.microsoft.com/office/drawing/2014/main" id="{8BE01AE6-03BE-1748-B1FB-8677AAB8ED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28600" y="1371600"/>
            <a:ext cx="8915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grpSp>
        <p:nvGrpSpPr>
          <p:cNvPr id="1028" name="Group 24">
            <a:extLst>
              <a:ext uri="{FF2B5EF4-FFF2-40B4-BE49-F238E27FC236}">
                <a16:creationId xmlns:a16="http://schemas.microsoft.com/office/drawing/2014/main" id="{105A97B0-ADFB-A14B-9BAB-621E6DC655A1}"/>
              </a:ext>
            </a:extLst>
          </p:cNvPr>
          <p:cNvGrpSpPr>
            <a:grpSpLocks/>
          </p:cNvGrpSpPr>
          <p:nvPr/>
        </p:nvGrpSpPr>
        <p:grpSpPr bwMode="auto">
          <a:xfrm>
            <a:off x="-9525" y="0"/>
            <a:ext cx="9169400" cy="533400"/>
            <a:chOff x="-6" y="-180"/>
            <a:chExt cx="5776" cy="51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0A156FF-54F8-DE48-BE12-458E1500E834}"/>
                </a:ext>
              </a:extLst>
            </p:cNvPr>
            <p:cNvSpPr>
              <a:spLocks/>
            </p:cNvSpPr>
            <p:nvPr/>
          </p:nvSpPr>
          <p:spPr bwMode="auto">
            <a:xfrm>
              <a:off x="-6" y="-180"/>
              <a:ext cx="5772" cy="5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shade val="50000"/>
                    <a:alpha val="45000"/>
                    <a:satMod val="120000"/>
                  </a:schemeClr>
                </a:gs>
                <a:gs pos="100000">
                  <a:schemeClr val="accent3">
                    <a:shade val="80000"/>
                    <a:alpha val="55000"/>
                    <a:satMod val="155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Times New Roman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9D30C572-D925-9B47-8A11-E4DB3A19E2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-180"/>
              <a:ext cx="3072" cy="263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1668" y="564"/>
                </a:cxn>
                <a:cxn ang="0">
                  <a:pos x="3000" y="186"/>
                </a:cxn>
                <a:cxn ang="0">
                  <a:pos x="3000" y="6"/>
                </a:cxn>
                <a:cxn ang="0">
                  <a:pos x="0" y="0"/>
                </a:cxn>
              </a:cxnLst>
              <a:rect l="0" t="0" r="0" b="0"/>
              <a:pathLst>
                <a:path w="3000" h="595">
                  <a:moveTo>
                    <a:pt x="0" y="0"/>
                  </a:moveTo>
                  <a:cubicBezTo>
                    <a:pt x="174" y="102"/>
                    <a:pt x="1168" y="533"/>
                    <a:pt x="1668" y="564"/>
                  </a:cubicBezTo>
                  <a:cubicBezTo>
                    <a:pt x="2168" y="595"/>
                    <a:pt x="2778" y="279"/>
                    <a:pt x="3000" y="186"/>
                  </a:cubicBezTo>
                  <a:lnTo>
                    <a:pt x="3000" y="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shade val="50000"/>
                    <a:alpha val="30000"/>
                    <a:satMod val="130000"/>
                  </a:schemeClr>
                </a:gs>
                <a:gs pos="80000">
                  <a:schemeClr val="accent2">
                    <a:shade val="75000"/>
                    <a:alpha val="45000"/>
                    <a:satMod val="14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Times New Roman" charset="0"/>
              </a:endParaRPr>
            </a:p>
          </p:txBody>
        </p:sp>
        <p:grpSp>
          <p:nvGrpSpPr>
            <p:cNvPr id="1032" name="Group 1">
              <a:extLst>
                <a:ext uri="{FF2B5EF4-FFF2-40B4-BE49-F238E27FC236}">
                  <a16:creationId xmlns:a16="http://schemas.microsoft.com/office/drawing/2014/main" id="{86C5957F-B455-764D-81F1-52038E002E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-42"/>
              <a:ext cx="5770" cy="246"/>
              <a:chOff x="-13880" y="438044"/>
              <a:chExt cx="9173112" cy="427357"/>
            </a:xfrm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0FDE34BA-9E1B-3846-BCEF-4ED4358C1E11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35692">
                <a:off x="-13880" y="438118"/>
                <a:ext cx="9173112" cy="427283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966"/>
                  </a:cxn>
                  <a:cxn ang="0">
                    <a:pos x="1608" y="282"/>
                  </a:cxn>
                  <a:cxn ang="0">
                    <a:pos x="4110" y="1008"/>
                  </a:cxn>
                  <a:cxn ang="0">
                    <a:pos x="5772" y="0"/>
                  </a:cxn>
                </a:cxnLst>
                <a:rect l="0" t="0" r="0" b="0"/>
                <a:pathLst>
                  <a:path w="5772" h="1055">
                    <a:moveTo>
                      <a:pt x="0" y="966"/>
                    </a:moveTo>
                    <a:cubicBezTo>
                      <a:pt x="282" y="738"/>
                      <a:pt x="923" y="275"/>
                      <a:pt x="1608" y="282"/>
                    </a:cubicBezTo>
                    <a:cubicBezTo>
                      <a:pt x="2293" y="289"/>
                      <a:pt x="3416" y="1055"/>
                      <a:pt x="4110" y="1008"/>
                    </a:cubicBezTo>
                    <a:cubicBezTo>
                      <a:pt x="4804" y="961"/>
                      <a:pt x="5426" y="210"/>
                      <a:pt x="5772" y="0"/>
                    </a:cubicBezTo>
                  </a:path>
                </a:pathLst>
              </a:custGeom>
              <a:noFill/>
              <a:ln w="10795" cap="flat" cmpd="sng" algn="ctr">
                <a:gradFill>
                  <a:gsLst>
                    <a:gs pos="74000">
                      <a:schemeClr val="accent3">
                        <a:shade val="75000"/>
                      </a:schemeClr>
                    </a:gs>
                    <a:gs pos="86000">
                      <a:schemeClr val="tx1">
                        <a:alpha val="29000"/>
                      </a:schemeClr>
                    </a:gs>
                    <a:gs pos="16000">
                      <a:schemeClr val="accent2">
                        <a:shade val="75000"/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Times New Roman" charset="0"/>
                  </a:defRPr>
                </a:lvl1pPr>
                <a:lvl2pPr marL="37931725" indent="-37474525"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2pPr>
                <a:lvl3pPr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3pPr>
                <a:lvl4pPr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4pPr>
                <a:lvl5pPr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5pPr>
                <a:lvl6pPr marL="4572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6pPr>
                <a:lvl7pPr marL="9144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7pPr>
                <a:lvl8pPr marL="13716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8pPr>
                <a:lvl9pPr marL="18288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043FC56C-F4B4-DE49-B150-A5EE611CCA1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35692">
                <a:off x="-10858" y="438044"/>
                <a:ext cx="9169042" cy="382392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732"/>
                  </a:cxn>
                  <a:cxn ang="0">
                    <a:pos x="1638" y="228"/>
                  </a:cxn>
                  <a:cxn ang="0">
                    <a:pos x="4122" y="816"/>
                  </a:cxn>
                  <a:cxn ang="0">
                    <a:pos x="5766" y="0"/>
                  </a:cxn>
                </a:cxnLst>
                <a:rect l="0" t="0" r="0" b="0"/>
                <a:pathLst>
                  <a:path w="5766" h="854">
                    <a:moveTo>
                      <a:pt x="0" y="732"/>
                    </a:moveTo>
                    <a:cubicBezTo>
                      <a:pt x="273" y="647"/>
                      <a:pt x="951" y="214"/>
                      <a:pt x="1638" y="228"/>
                    </a:cubicBezTo>
                    <a:cubicBezTo>
                      <a:pt x="2325" y="242"/>
                      <a:pt x="3434" y="854"/>
                      <a:pt x="4122" y="816"/>
                    </a:cubicBezTo>
                    <a:cubicBezTo>
                      <a:pt x="4810" y="778"/>
                      <a:pt x="5424" y="170"/>
                      <a:pt x="5766" y="0"/>
                    </a:cubicBezTo>
                  </a:path>
                </a:pathLst>
              </a:custGeom>
              <a:noFill/>
              <a:ln w="9525" cap="flat" cmpd="sng" algn="ctr">
                <a:gradFill>
                  <a:gsLst>
                    <a:gs pos="74000">
                      <a:schemeClr val="accent4"/>
                    </a:gs>
                    <a:gs pos="44000">
                      <a:schemeClr val="accent1"/>
                    </a:gs>
                    <a:gs pos="33000">
                      <a:schemeClr val="accent2"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Times New Roman" charset="0"/>
                  </a:defRPr>
                </a:lvl1pPr>
                <a:lvl2pPr marL="37931725" indent="-37474525"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2pPr>
                <a:lvl3pPr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3pPr>
                <a:lvl4pPr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4pPr>
                <a:lvl5pPr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5pPr>
                <a:lvl6pPr marL="4572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6pPr>
                <a:lvl7pPr marL="9144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7pPr>
                <a:lvl8pPr marL="13716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8pPr>
                <a:lvl9pPr marL="18288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9CE4AF-EF10-DD45-8CAA-8F90CCB4A198}"/>
              </a:ext>
            </a:extLst>
          </p:cNvPr>
          <p:cNvSpPr txBox="1">
            <a:spLocks noGrp="1"/>
          </p:cNvSpPr>
          <p:nvPr/>
        </p:nvSpPr>
        <p:spPr>
          <a:xfrm>
            <a:off x="8326438" y="6430963"/>
            <a:ext cx="762000" cy="365125"/>
          </a:xfrm>
          <a:prstGeom prst="rect">
            <a:avLst/>
          </a:prstGeom>
          <a:noFill/>
        </p:spPr>
        <p:txBody>
          <a:bodyPr lIns="0" tIns="0" rIns="0" bIns="0" anchor="b"/>
          <a:lstStyle>
            <a:lvl1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Times New Roman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Verdana" charset="0"/>
                <a:ea typeface="Times New Roman" charset="0"/>
                <a:cs typeface="Times New Roman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Verdana" charset="0"/>
                <a:ea typeface="Times New Roman" charset="0"/>
                <a:cs typeface="Times New Roman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Verdana" charset="0"/>
                <a:ea typeface="Times New Roman" charset="0"/>
                <a:cs typeface="Times New Roman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Verdana" charset="0"/>
                <a:ea typeface="Times New Roman" charset="0"/>
                <a:cs typeface="Times New Roman" charset="0"/>
              </a:defRPr>
            </a:lvl5pPr>
            <a:lvl6pPr marL="457200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Times New Roman" charset="0"/>
                <a:cs typeface="Times New Roman" charset="0"/>
              </a:defRPr>
            </a:lvl6pPr>
            <a:lvl7pPr marL="914400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Times New Roman" charset="0"/>
                <a:cs typeface="Times New Roman" charset="0"/>
              </a:defRPr>
            </a:lvl7pPr>
            <a:lvl8pPr marL="1371600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Times New Roman" charset="0"/>
                <a:cs typeface="Times New Roman" charset="0"/>
              </a:defRPr>
            </a:lvl8pPr>
            <a:lvl9pPr marL="1828800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Times New Roman" charset="0"/>
                <a:cs typeface="Times New Roman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Font typeface="Wingdings" charset="0"/>
              <a:buNone/>
              <a:defRPr/>
            </a:pPr>
            <a:fld id="{2F2AF0F0-6157-2E41-81B4-6F4915BEE942}" type="slidenum">
              <a:rPr lang="en-US" sz="1200" smtClean="0">
                <a:solidFill>
                  <a:srgbClr val="424242"/>
                </a:solidFill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charset="0"/>
                <a:buNone/>
                <a:defRPr/>
              </a:pPr>
              <a:t>‹#›</a:t>
            </a:fld>
            <a:endParaRPr lang="en-US" sz="1200" dirty="0">
              <a:solidFill>
                <a:srgbClr val="42424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89" r:id="rId2"/>
    <p:sldLayoutId id="2147483690" r:id="rId3"/>
    <p:sldLayoutId id="2147483691" r:id="rId4"/>
    <p:sldLayoutId id="2147483692" r:id="rId5"/>
    <p:sldLayoutId id="2147483693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EB641B"/>
        </a:buClr>
        <a:buSzPct val="95000"/>
        <a:buFont typeface="Wingdings 2" pitchFamily="2" charset="2"/>
        <a:buChar char=""/>
        <a:defRPr sz="2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2" charset="2"/>
        <a:buChar char="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2" charset="2"/>
        <a:buChar char=""/>
        <a:defRPr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EB641B"/>
        </a:buClr>
        <a:buSzPct val="65000"/>
        <a:buFont typeface="Wingdings 2" pitchFamily="2" charset="2"/>
        <a:buChar char=""/>
        <a:defRPr sz="17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39639D"/>
        </a:buClr>
        <a:buSzPct val="65000"/>
        <a:buFont typeface="Wingdings 2" pitchFamily="2" charset="2"/>
        <a:buChar char=""/>
        <a:defRPr sz="17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karan/Projects" TargetMode="Externa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learnyouahaskell.com/" TargetMode="External"/><Relationship Id="rId3" Type="http://schemas.openxmlformats.org/officeDocument/2006/relationships/hyperlink" Target="https://www.javascript.com/" TargetMode="External"/><Relationship Id="rId7" Type="http://schemas.openxmlformats.org/officeDocument/2006/relationships/hyperlink" Target="http://htdp.org/" TargetMode="External"/><Relationship Id="rId2" Type="http://schemas.openxmlformats.org/officeDocument/2006/relationships/hyperlink" Target="https://developer.apple.com/swift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codecademy.com/learn/learn-sql" TargetMode="External"/><Relationship Id="rId5" Type="http://schemas.openxmlformats.org/officeDocument/2006/relationships/hyperlink" Target="http://interactivepython.org/courselib/static/thinkcspy/index.html" TargetMode="External"/><Relationship Id="rId4" Type="http://schemas.openxmlformats.org/officeDocument/2006/relationships/hyperlink" Target="http://processing.org/" TargetMode="External"/><Relationship Id="rId9" Type="http://schemas.openxmlformats.org/officeDocument/2006/relationships/hyperlink" Target="http://www.scala-lang.org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lwjgl.org/" TargetMode="External"/><Relationship Id="rId7" Type="http://schemas.openxmlformats.org/officeDocument/2006/relationships/hyperlink" Target="http://www.jfugue.org/" TargetMode="External"/><Relationship Id="rId2" Type="http://schemas.openxmlformats.org/officeDocument/2006/relationships/hyperlink" Target="http://nlp.stanford.edu/software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restfb.com/" TargetMode="External"/><Relationship Id="rId5" Type="http://schemas.openxmlformats.org/officeDocument/2006/relationships/hyperlink" Target="http://biojava.org/wiki/Main_Page" TargetMode="External"/><Relationship Id="rId4" Type="http://schemas.openxmlformats.org/officeDocument/2006/relationships/hyperlink" Target="http://jbox2d.org/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hyperlink" Target="http://www.youtube.com/watch?v=pktVSTwC8qo" TargetMode="External"/><Relationship Id="rId7" Type="http://schemas.openxmlformats.org/officeDocument/2006/relationships/hyperlink" Target="http://www.pbs.org/wgbh/nova/tech/tadayoshi-kohno.html" TargetMode="External"/><Relationship Id="rId2" Type="http://schemas.openxmlformats.org/officeDocument/2006/relationships/hyperlink" Target="http://www.youtube.com/watch?v=TQ7EOpPNQyw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youtube.com/watch?v=b4kkPlLdMvI" TargetMode="External"/><Relationship Id="rId5" Type="http://schemas.openxmlformats.org/officeDocument/2006/relationships/hyperlink" Target="http://www.youtube.com/watch?v=fLQtssJDMMc" TargetMode="External"/><Relationship Id="rId4" Type="http://schemas.openxmlformats.org/officeDocument/2006/relationships/hyperlink" Target="http://www.youtube.com/watch?v=25Yifq70elY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dub.washington.edu/" TargetMode="External"/><Relationship Id="rId2" Type="http://schemas.openxmlformats.org/officeDocument/2006/relationships/hyperlink" Target="http://change.washington.edu/" TargetMode="Externa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areers.google.com/jobs#!t=jo&amp;jid=/google/engineering-practicum-intern-summer-2017-1600-amphitheatre-pkwy-mountain-view-ca-1369310059&amp;" TargetMode="External"/><Relationship Id="rId2" Type="http://schemas.openxmlformats.org/officeDocument/2006/relationships/hyperlink" Target="https://careers.microsoft.com/students/explore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hschafer.github.io/Police-Killings-In-US/" TargetMode="External"/><Relationship Id="rId2" Type="http://schemas.openxmlformats.org/officeDocument/2006/relationships/hyperlink" Target="http://www.r2d3.us/visual-intro-to-machine-learning-part-1/" TargetMode="Externa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socrata.com/" TargetMode="External"/><Relationship Id="rId2" Type="http://schemas.openxmlformats.org/officeDocument/2006/relationships/hyperlink" Target="https://www.redfin.com/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siftscience.com/" TargetMode="External"/><Relationship Id="rId4" Type="http://schemas.openxmlformats.org/officeDocument/2006/relationships/hyperlink" Target="https://data.seattle.gov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og sitting on a blanket&#13;&#10;&#13;&#10;Description automatically generated">
            <a:extLst>
              <a:ext uri="{FF2B5EF4-FFF2-40B4-BE49-F238E27FC236}">
                <a16:creationId xmlns:a16="http://schemas.microsoft.com/office/drawing/2014/main" id="{046489DA-0946-2F45-921C-C0A3D5B3E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438" y="1149531"/>
            <a:ext cx="7575123" cy="500310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>
            <a:extLst>
              <a:ext uri="{FF2B5EF4-FFF2-40B4-BE49-F238E27FC236}">
                <a16:creationId xmlns:a16="http://schemas.microsoft.com/office/drawing/2014/main" id="{AE76C3BF-C2B5-0547-94B5-1AAF75B67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What project?</a:t>
            </a:r>
          </a:p>
        </p:txBody>
      </p:sp>
      <p:sp>
        <p:nvSpPr>
          <p:cNvPr id="13314" name="Content Placeholder 2">
            <a:extLst>
              <a:ext uri="{FF2B5EF4-FFF2-40B4-BE49-F238E27FC236}">
                <a16:creationId xmlns:a16="http://schemas.microsoft.com/office/drawing/2014/main" id="{5BDF8F28-AE12-1A4D-BBDA-5CF414B627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Add a GUI to the random sentence generator</a:t>
            </a: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Automate chemistry, physics, calculus problems, </a:t>
            </a:r>
            <a:r>
              <a:rPr lang="en-US" altLang="en-US" dirty="0" err="1">
                <a:ea typeface="ＭＳ Ｐゴシック" panose="020B0600070205080204" pitchFamily="34" charset="-128"/>
              </a:rPr>
              <a:t>etc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Maybe even automate writing code with good style?</a:t>
            </a: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Find quotes by keyword in books</a:t>
            </a: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What are you currently doing that a computer could do?</a:t>
            </a: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List of some project ideas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>
            <a:extLst>
              <a:ext uri="{FF2B5EF4-FFF2-40B4-BE49-F238E27FC236}">
                <a16:creationId xmlns:a16="http://schemas.microsoft.com/office/drawing/2014/main" id="{A8973EFF-2D00-8342-A40D-F7C6BA3F4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What language?</a:t>
            </a:r>
          </a:p>
        </p:txBody>
      </p:sp>
      <p:sp>
        <p:nvSpPr>
          <p:cNvPr id="14338" name="Content Placeholder 2">
            <a:extLst>
              <a:ext uri="{FF2B5EF4-FFF2-40B4-BE49-F238E27FC236}">
                <a16:creationId xmlns:a16="http://schemas.microsoft.com/office/drawing/2014/main" id="{9531A501-72A2-FB4E-AC3A-708D93B55C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Expanding your Java knowledge with a project is valuable</a:t>
            </a: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Pick a project, see what language is most appropriate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iOS: </a:t>
            </a:r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Swift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Android: Java, Kotlin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Client-side web: </a:t>
            </a:r>
            <a:r>
              <a:rPr lang="en-US" altLang="en-US" dirty="0">
                <a:ea typeface="ＭＳ Ｐゴシック" panose="020B0600070205080204" pitchFamily="34" charset="-128"/>
                <a:hlinkClick r:id="rId3"/>
              </a:rPr>
              <a:t>Javascript</a:t>
            </a:r>
            <a:r>
              <a:rPr lang="en-US" altLang="en-US" dirty="0">
                <a:ea typeface="ＭＳ Ｐゴシック" panose="020B0600070205080204" pitchFamily="34" charset="-128"/>
              </a:rPr>
              <a:t> (many frameworks to choose from)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Beautiful visuals: </a:t>
            </a:r>
            <a:r>
              <a:rPr lang="en-US" altLang="en-US" dirty="0">
                <a:ea typeface="ＭＳ Ｐゴシック" panose="020B0600070205080204" pitchFamily="34" charset="-128"/>
                <a:hlinkClick r:id="rId4"/>
              </a:rPr>
              <a:t>Processing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Data Processing + Machine Learning: </a:t>
            </a:r>
            <a:r>
              <a:rPr lang="en-US" altLang="en-US" dirty="0">
                <a:ea typeface="ＭＳ Ｐゴシック" panose="020B0600070205080204" pitchFamily="34" charset="-128"/>
                <a:hlinkClick r:id="rId5"/>
              </a:rPr>
              <a:t>Python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Data Management: </a:t>
            </a:r>
            <a:r>
              <a:rPr lang="en-US" altLang="en-US" dirty="0">
                <a:ea typeface="ＭＳ Ｐゴシック" panose="020B0600070205080204" pitchFamily="34" charset="-128"/>
                <a:hlinkClick r:id="rId6"/>
              </a:rPr>
              <a:t>SQL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Embedded systems: C / C++</a:t>
            </a: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Learn a new programming paradigm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Functional languages: </a:t>
            </a:r>
            <a:r>
              <a:rPr lang="en-US" altLang="en-US" dirty="0">
                <a:ea typeface="ＭＳ Ｐゴシック" panose="020B0600070205080204" pitchFamily="34" charset="-128"/>
                <a:hlinkClick r:id="rId7"/>
              </a:rPr>
              <a:t>Racket</a:t>
            </a:r>
            <a:r>
              <a:rPr lang="en-US" altLang="en-US" dirty="0">
                <a:ea typeface="ＭＳ Ｐゴシック" panose="020B0600070205080204" pitchFamily="34" charset="-128"/>
              </a:rPr>
              <a:t>, </a:t>
            </a:r>
            <a:r>
              <a:rPr lang="en-US" altLang="en-US" dirty="0">
                <a:ea typeface="ＭＳ Ｐゴシック" panose="020B0600070205080204" pitchFamily="34" charset="-128"/>
                <a:hlinkClick r:id="rId8"/>
              </a:rPr>
              <a:t>Haskell</a:t>
            </a:r>
            <a:r>
              <a:rPr lang="en-US" altLang="en-US" dirty="0">
                <a:ea typeface="ＭＳ Ｐゴシック" panose="020B0600070205080204" pitchFamily="34" charset="-128"/>
              </a:rPr>
              <a:t>, </a:t>
            </a:r>
            <a:r>
              <a:rPr lang="en-US" altLang="en-US" dirty="0">
                <a:ea typeface="ＭＳ Ｐゴシック" panose="020B0600070205080204" pitchFamily="34" charset="-128"/>
                <a:hlinkClick r:id="rId9"/>
              </a:rPr>
              <a:t>Scala</a:t>
            </a:r>
            <a:r>
              <a:rPr lang="en-US" altLang="en-US" dirty="0">
                <a:ea typeface="ＭＳ Ｐゴシック" panose="020B0600070205080204" pitchFamily="34" charset="-128"/>
              </a:rPr>
              <a:t>, (now, Java 8!)</a:t>
            </a: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4B73689E-58D7-DD42-BCAE-1B2C09AE7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52425"/>
            <a:ext cx="8229600" cy="703263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Leveraging existing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77D86-27BE-B44C-845B-43D492CE7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55688"/>
            <a:ext cx="8915400" cy="5181600"/>
          </a:xfrm>
        </p:spPr>
        <p:txBody>
          <a:bodyPr/>
          <a:lstStyle/>
          <a:p>
            <a:pPr eaLnBrk="1" hangingPunct="1">
              <a:buFont typeface="Wingdings 2" charset="0"/>
              <a:buChar char=""/>
              <a:defRPr/>
            </a:pPr>
            <a:r>
              <a:rPr lang="en-US" dirty="0"/>
              <a:t>Processing language</a:t>
            </a:r>
          </a:p>
          <a:p>
            <a:pPr lvl="1" eaLnBrk="1" hangingPunct="1">
              <a:buFont typeface="Wingdings 2" charset="0"/>
              <a:buChar char=""/>
              <a:defRPr/>
            </a:pPr>
            <a:r>
              <a:rPr lang="en-US" dirty="0">
                <a:cs typeface="+mn-cs"/>
                <a:hlinkClick r:id="rId2"/>
              </a:rPr>
              <a:t>http://nlp.stanford.edu/software/</a:t>
            </a:r>
            <a:endParaRPr lang="en-US" dirty="0">
              <a:cs typeface="+mn-cs"/>
            </a:endParaRPr>
          </a:p>
          <a:p>
            <a:pPr lvl="1" eaLnBrk="1" hangingPunct="1">
              <a:buFont typeface="Wingdings 2" charset="0"/>
              <a:buChar char=""/>
              <a:defRPr/>
            </a:pPr>
            <a:endParaRPr lang="en-US" dirty="0">
              <a:cs typeface="+mn-cs"/>
            </a:endParaRPr>
          </a:p>
          <a:p>
            <a:pPr eaLnBrk="1" hangingPunct="1">
              <a:buFont typeface="Wingdings 2" charset="0"/>
              <a:buChar char=""/>
              <a:defRPr/>
            </a:pPr>
            <a:r>
              <a:rPr lang="en-US" dirty="0"/>
              <a:t>Building games</a:t>
            </a:r>
          </a:p>
          <a:p>
            <a:pPr lvl="1" eaLnBrk="1" hangingPunct="1">
              <a:buFont typeface="Wingdings 2" charset="0"/>
              <a:buChar char=""/>
              <a:defRPr/>
            </a:pPr>
            <a:r>
              <a:rPr lang="en-US" dirty="0">
                <a:cs typeface="+mn-cs"/>
                <a:hlinkClick r:id="rId3"/>
              </a:rPr>
              <a:t>http://lwjgl.org/</a:t>
            </a:r>
            <a:endParaRPr lang="en-US" dirty="0">
              <a:cs typeface="+mn-cs"/>
            </a:endParaRPr>
          </a:p>
          <a:p>
            <a:pPr lvl="1" eaLnBrk="1" hangingPunct="1">
              <a:buFont typeface="Wingdings 2" charset="0"/>
              <a:buChar char=""/>
              <a:defRPr/>
            </a:pPr>
            <a:r>
              <a:rPr lang="en-US" dirty="0">
                <a:cs typeface="+mn-cs"/>
                <a:hlinkClick r:id="rId4"/>
              </a:rPr>
              <a:t>http://jbox2d.org/</a:t>
            </a:r>
            <a:r>
              <a:rPr lang="en-US" dirty="0">
                <a:cs typeface="+mn-cs"/>
              </a:rPr>
              <a:t> (with physics!)</a:t>
            </a:r>
          </a:p>
          <a:p>
            <a:pPr lvl="1" eaLnBrk="1" hangingPunct="1">
              <a:buFont typeface="Wingdings 2" charset="0"/>
              <a:buChar char=""/>
              <a:defRPr/>
            </a:pPr>
            <a:endParaRPr lang="en-US" dirty="0">
              <a:cs typeface="+mn-cs"/>
            </a:endParaRPr>
          </a:p>
          <a:p>
            <a:pPr eaLnBrk="1" hangingPunct="1">
              <a:buFont typeface="Wingdings 2" charset="0"/>
              <a:buChar char=""/>
              <a:defRPr/>
            </a:pPr>
            <a:r>
              <a:rPr lang="en-US" dirty="0"/>
              <a:t>Processing biological data</a:t>
            </a:r>
          </a:p>
          <a:p>
            <a:pPr lvl="1" eaLnBrk="1" hangingPunct="1">
              <a:buFont typeface="Wingdings 2" charset="0"/>
              <a:buChar char=""/>
              <a:defRPr/>
            </a:pPr>
            <a:r>
              <a:rPr lang="en-US" dirty="0">
                <a:cs typeface="+mn-cs"/>
                <a:hlinkClick r:id="rId5"/>
              </a:rPr>
              <a:t>http://biojava.org/wiki/Main_Page</a:t>
            </a:r>
            <a:endParaRPr lang="en-US" dirty="0">
              <a:cs typeface="+mn-cs"/>
            </a:endParaRPr>
          </a:p>
          <a:p>
            <a:pPr marL="393700" lvl="1" indent="0" eaLnBrk="1" hangingPunct="1">
              <a:buFont typeface="Wingdings 2" charset="0"/>
              <a:buNone/>
              <a:defRPr/>
            </a:pPr>
            <a:endParaRPr lang="en-US" dirty="0">
              <a:cs typeface="+mn-cs"/>
            </a:endParaRPr>
          </a:p>
          <a:p>
            <a:pPr eaLnBrk="1" hangingPunct="1">
              <a:buFont typeface="Wingdings 2" charset="0"/>
              <a:buChar char=""/>
              <a:defRPr/>
            </a:pPr>
            <a:r>
              <a:rPr lang="en-US" dirty="0"/>
              <a:t>Accessing Facebook data</a:t>
            </a:r>
          </a:p>
          <a:p>
            <a:pPr lvl="1" eaLnBrk="1" hangingPunct="1">
              <a:buFont typeface="Wingdings 2" charset="0"/>
              <a:buChar char=""/>
              <a:defRPr/>
            </a:pPr>
            <a:r>
              <a:rPr lang="en-US" dirty="0">
                <a:cs typeface="+mn-cs"/>
                <a:hlinkClick r:id="rId6"/>
              </a:rPr>
              <a:t>http://restfb.com/</a:t>
            </a:r>
            <a:br>
              <a:rPr lang="en-US" dirty="0">
                <a:cs typeface="+mn-cs"/>
              </a:rPr>
            </a:br>
            <a:endParaRPr lang="en-US" dirty="0">
              <a:cs typeface="+mn-cs"/>
            </a:endParaRPr>
          </a:p>
          <a:p>
            <a:pPr eaLnBrk="1" hangingPunct="1">
              <a:buFont typeface="Wingdings 2" charset="0"/>
              <a:buChar char=""/>
              <a:defRPr/>
            </a:pPr>
            <a:r>
              <a:rPr lang="en-US" dirty="0"/>
              <a:t>Making music</a:t>
            </a:r>
          </a:p>
          <a:p>
            <a:pPr lvl="1" eaLnBrk="1" hangingPunct="1">
              <a:buFont typeface="Wingdings 2" charset="0"/>
              <a:buChar char=""/>
              <a:defRPr/>
            </a:pPr>
            <a:r>
              <a:rPr lang="en-US" dirty="0">
                <a:cs typeface="+mn-cs"/>
                <a:hlinkClick r:id="rId7"/>
              </a:rPr>
              <a:t>http://www.jfugue.org/</a:t>
            </a:r>
            <a:endParaRPr lang="en-US" dirty="0">
              <a:cs typeface="+mn-cs"/>
            </a:endParaRPr>
          </a:p>
          <a:p>
            <a:pPr lvl="1" eaLnBrk="1" hangingPunct="1">
              <a:buFont typeface="Wingdings 2" charset="0"/>
              <a:buChar char=""/>
              <a:defRPr/>
            </a:pPr>
            <a:endParaRPr lang="en-US" dirty="0">
              <a:cs typeface="+mn-cs"/>
            </a:endParaRPr>
          </a:p>
          <a:p>
            <a:pPr marL="393700" lvl="1" indent="0" eaLnBrk="1" hangingPunct="1">
              <a:buFont typeface="Wingdings 2" charset="0"/>
              <a:buNone/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BC130185-987F-A744-B949-039D89F4C8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Courses?</a:t>
            </a:r>
          </a:p>
        </p:txBody>
      </p:sp>
      <p:sp>
        <p:nvSpPr>
          <p:cNvPr id="564227" name="Rectangle 3">
            <a:extLst>
              <a:ext uri="{FF2B5EF4-FFF2-40B4-BE49-F238E27FC236}">
                <a16:creationId xmlns:a16="http://schemas.microsoft.com/office/drawing/2014/main" id="{AC9C0E8D-F4FC-C742-98AB-5462E34319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915400" cy="5181600"/>
          </a:xfrm>
        </p:spPr>
        <p:txBody>
          <a:bodyPr/>
          <a:lstStyle/>
          <a:p>
            <a:pPr eaLnBrk="1" hangingPunct="1">
              <a:buFont typeface="Wingdings 2" charset="0"/>
              <a:buChar char=""/>
              <a:defRPr/>
            </a:pPr>
            <a:r>
              <a:rPr lang="en-US" dirty="0"/>
              <a:t>CSE non-majors</a:t>
            </a:r>
          </a:p>
          <a:p>
            <a:pPr lvl="1" eaLnBrk="1" hangingPunct="1"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dirty="0">
                <a:cs typeface="+mn-cs"/>
              </a:rPr>
              <a:t>CSE 154: Web Programming</a:t>
            </a:r>
          </a:p>
          <a:p>
            <a:pPr lvl="1" eaLnBrk="1" hangingPunct="1"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dirty="0">
                <a:cs typeface="+mn-cs"/>
              </a:rPr>
              <a:t>CSE 163: Intermediate Data Programming (Python)</a:t>
            </a:r>
          </a:p>
          <a:p>
            <a:pPr lvl="1" eaLnBrk="1" hangingPunct="1"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dirty="0">
                <a:cs typeface="+mn-cs"/>
              </a:rPr>
              <a:t>CSE 373: Data Structures and Algorithms</a:t>
            </a:r>
          </a:p>
          <a:p>
            <a:pPr lvl="1" eaLnBrk="1" hangingPunct="1"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dirty="0">
                <a:cs typeface="+mn-cs"/>
              </a:rPr>
              <a:t>CSE 374: Programming Concepts and Tools (C/C++, Linux, ...)</a:t>
            </a:r>
          </a:p>
          <a:p>
            <a:pPr lvl="1" eaLnBrk="1" hangingPunct="1"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dirty="0">
                <a:cs typeface="+mn-cs"/>
              </a:rPr>
              <a:t>CSE/STAT 416: Machine learning (requires STAT 311 or 390)</a:t>
            </a:r>
          </a:p>
          <a:p>
            <a:pPr lvl="1" eaLnBrk="1" hangingPunct="1"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dirty="0">
                <a:cs typeface="+mn-cs"/>
              </a:rPr>
              <a:t>CSE 131: Digital Photography</a:t>
            </a:r>
          </a:p>
          <a:p>
            <a:pPr lvl="1" eaLnBrk="1" hangingPunct="1"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dirty="0">
                <a:cs typeface="+mn-cs"/>
              </a:rPr>
              <a:t>CSE 460: Animation Capstone  (open to all majors)</a:t>
            </a:r>
            <a:endParaRPr lang="en-US" sz="1200" dirty="0">
              <a:cs typeface="+mn-cs"/>
            </a:endParaRPr>
          </a:p>
          <a:p>
            <a:pPr eaLnBrk="1" hangingPunct="1">
              <a:buFont typeface="Wingdings 2" charset="0"/>
              <a:buChar char=""/>
              <a:defRPr/>
            </a:pPr>
            <a:r>
              <a:rPr lang="en-US" dirty="0"/>
              <a:t>CSE majors</a:t>
            </a:r>
          </a:p>
          <a:p>
            <a:pPr lvl="1" eaLnBrk="1" hangingPunct="1"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dirty="0">
                <a:cs typeface="+mn-cs"/>
              </a:rPr>
              <a:t>CSE 311: (Mathematical) Foundations of Computing</a:t>
            </a:r>
          </a:p>
          <a:p>
            <a:pPr lvl="1" eaLnBrk="1" hangingPunct="1"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dirty="0">
                <a:cs typeface="+mn-cs"/>
              </a:rPr>
              <a:t>CSE 332: Data Abstractions (Data Structures and Algorithms)</a:t>
            </a:r>
          </a:p>
          <a:p>
            <a:pPr lvl="1" eaLnBrk="1" hangingPunct="1"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dirty="0">
                <a:cs typeface="+mn-cs"/>
              </a:rPr>
              <a:t>CSE 331: Software Design and Implementation</a:t>
            </a:r>
          </a:p>
          <a:p>
            <a:pPr lvl="1" eaLnBrk="1" hangingPunct="1"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dirty="0">
                <a:cs typeface="+mn-cs"/>
              </a:rPr>
              <a:t>CSE 341: Programming Languages</a:t>
            </a:r>
          </a:p>
          <a:p>
            <a:pPr lvl="1" eaLnBrk="1" hangingPunct="1"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dirty="0">
                <a:cs typeface="+mn-cs"/>
              </a:rPr>
              <a:t>CSE 344: Intro to Data Management  (and databases)</a:t>
            </a:r>
          </a:p>
          <a:p>
            <a:pPr lvl="1" eaLnBrk="1" hangingPunct="1"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dirty="0">
                <a:cs typeface="+mn-cs"/>
              </a:rPr>
              <a:t>CSE 351: Hardware/Software Interface</a:t>
            </a:r>
          </a:p>
          <a:p>
            <a:pPr marL="273050" lvl="1" indent="-273050" eaLnBrk="1" hangingPunct="1">
              <a:lnSpc>
                <a:spcPct val="90000"/>
              </a:lnSpc>
              <a:buClr>
                <a:srgbClr val="EB641B"/>
              </a:buClr>
              <a:buSzPct val="95000"/>
              <a:buFont typeface="Wingdings 2" charset="0"/>
              <a:buChar char=""/>
              <a:defRPr/>
            </a:pPr>
            <a:r>
              <a:rPr lang="en-US" dirty="0">
                <a:cs typeface="+mn-cs"/>
              </a:rPr>
              <a:t>INFO, AMATH, HCDE, DXARTS, 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9BF98-655E-494C-9DF7-BC9F52DCB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Beyond programming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23E0B-4DA0-BE41-90AF-E0312A0B0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charset="0"/>
              <a:buChar char=""/>
              <a:defRPr/>
            </a:pPr>
            <a:r>
              <a:rPr lang="en-US" dirty="0"/>
              <a:t>Mind-controlled robots </a:t>
            </a:r>
          </a:p>
          <a:p>
            <a:pPr lvl="1" eaLnBrk="1" hangingPunct="1">
              <a:buFont typeface="Wingdings 2" charset="0"/>
              <a:buChar char=""/>
              <a:defRPr/>
            </a:pPr>
            <a:r>
              <a:rPr lang="en-US" sz="1500" dirty="0">
                <a:cs typeface="+mn-cs"/>
                <a:hlinkClick r:id="rId2"/>
              </a:rPr>
              <a:t>http://www.youtube.com/watch?v=TQ7EOpPNQyw</a:t>
            </a:r>
            <a:endParaRPr lang="en-US" sz="1500" dirty="0">
              <a:cs typeface="+mn-cs"/>
            </a:endParaRPr>
          </a:p>
          <a:p>
            <a:pPr lvl="1" eaLnBrk="1" hangingPunct="1">
              <a:buFont typeface="Wingdings 2" charset="0"/>
              <a:buChar char=""/>
              <a:defRPr/>
            </a:pPr>
            <a:endParaRPr lang="en-US" sz="1500" dirty="0">
              <a:cs typeface="+mn-cs"/>
            </a:endParaRPr>
          </a:p>
          <a:p>
            <a:pPr eaLnBrk="1" hangingPunct="1">
              <a:buFont typeface="Wingdings 2" charset="0"/>
              <a:buChar char=""/>
              <a:defRPr/>
            </a:pPr>
            <a:r>
              <a:rPr lang="en-US" dirty="0"/>
              <a:t>Muscle-controlled interfaces</a:t>
            </a:r>
          </a:p>
          <a:p>
            <a:pPr lvl="1" eaLnBrk="1" hangingPunct="1">
              <a:buFont typeface="Wingdings 2" charset="0"/>
              <a:buChar char=""/>
              <a:defRPr/>
            </a:pPr>
            <a:r>
              <a:rPr lang="en-US" sz="1500" dirty="0">
                <a:cs typeface="+mn-cs"/>
                <a:hlinkClick r:id="rId3"/>
              </a:rPr>
              <a:t>http://www.youtube.com/watch?v=pktVSTwC8qo</a:t>
            </a:r>
            <a:endParaRPr lang="en-US" sz="1500" dirty="0">
              <a:cs typeface="+mn-cs"/>
            </a:endParaRPr>
          </a:p>
          <a:p>
            <a:pPr marL="457200" lvl="1" indent="0" eaLnBrk="1" hangingPunct="1">
              <a:buFont typeface="Wingdings 2" charset="0"/>
              <a:buNone/>
              <a:defRPr/>
            </a:pPr>
            <a:endParaRPr lang="en-US" sz="1500" dirty="0">
              <a:cs typeface="+mn-cs"/>
            </a:endParaRPr>
          </a:p>
          <a:p>
            <a:pPr eaLnBrk="1" hangingPunct="1">
              <a:buFont typeface="Wingdings 2" charset="0"/>
              <a:buChar char=""/>
              <a:defRPr/>
            </a:pPr>
            <a:r>
              <a:rPr lang="en-US" dirty="0"/>
              <a:t>3D models from pictures</a:t>
            </a:r>
          </a:p>
          <a:p>
            <a:pPr lvl="1" eaLnBrk="1" hangingPunct="1">
              <a:buFont typeface="Wingdings 2" charset="0"/>
              <a:buChar char=""/>
              <a:defRPr/>
            </a:pPr>
            <a:r>
              <a:rPr lang="en-US" sz="1500" dirty="0">
                <a:cs typeface="+mn-cs"/>
                <a:hlinkClick r:id="rId4"/>
              </a:rPr>
              <a:t>http://www.youtube.com/watch?v=25Yifq70elY</a:t>
            </a:r>
            <a:endParaRPr lang="en-US" sz="1500" dirty="0">
              <a:cs typeface="+mn-cs"/>
            </a:endParaRPr>
          </a:p>
          <a:p>
            <a:pPr lvl="1" eaLnBrk="1" hangingPunct="1">
              <a:buFont typeface="Wingdings 2" charset="0"/>
              <a:buChar char=""/>
              <a:defRPr/>
            </a:pPr>
            <a:endParaRPr lang="en-US" sz="1500" dirty="0">
              <a:cs typeface="+mn-cs"/>
            </a:endParaRPr>
          </a:p>
          <a:p>
            <a:pPr eaLnBrk="1" hangingPunct="1">
              <a:buFont typeface="Wingdings 2" charset="0"/>
              <a:buChar char=""/>
              <a:defRPr/>
            </a:pPr>
            <a:r>
              <a:rPr lang="en-US" dirty="0"/>
              <a:t>Face aging</a:t>
            </a:r>
          </a:p>
          <a:p>
            <a:pPr lvl="1" eaLnBrk="1" hangingPunct="1">
              <a:buFont typeface="Wingdings 2" charset="0"/>
              <a:buChar char=""/>
              <a:defRPr/>
            </a:pPr>
            <a:r>
              <a:rPr lang="en-US" sz="1500" dirty="0">
                <a:cs typeface="+mn-cs"/>
                <a:hlinkClick r:id="rId5"/>
              </a:rPr>
              <a:t>http://www.youtube.com/watch?v=fLQtssJDMMc</a:t>
            </a:r>
            <a:endParaRPr lang="en-US" sz="1500" dirty="0">
              <a:cs typeface="+mn-cs"/>
            </a:endParaRPr>
          </a:p>
          <a:p>
            <a:pPr lvl="1" eaLnBrk="1" hangingPunct="1">
              <a:buFont typeface="Wingdings 2" charset="0"/>
              <a:buChar char=""/>
              <a:defRPr/>
            </a:pPr>
            <a:endParaRPr lang="en-US" sz="1500" dirty="0">
              <a:cs typeface="+mn-cs"/>
            </a:endParaRPr>
          </a:p>
          <a:p>
            <a:pPr eaLnBrk="1" hangingPunct="1">
              <a:buFont typeface="Wingdings 2" charset="0"/>
              <a:buChar char=""/>
              <a:defRPr/>
            </a:pPr>
            <a:r>
              <a:rPr lang="en-US" dirty="0"/>
              <a:t>Animation</a:t>
            </a:r>
          </a:p>
          <a:p>
            <a:pPr lvl="1" eaLnBrk="1" hangingPunct="1">
              <a:buFont typeface="Wingdings 2" charset="0"/>
              <a:buChar char=""/>
              <a:defRPr/>
            </a:pPr>
            <a:r>
              <a:rPr lang="en-US" sz="1500" dirty="0">
                <a:cs typeface="+mn-cs"/>
                <a:hlinkClick r:id="rId6"/>
              </a:rPr>
              <a:t>http://www.youtube.com/watch?v=b4kkPlLdMvI</a:t>
            </a:r>
            <a:endParaRPr lang="en-US" sz="1500" dirty="0">
              <a:cs typeface="+mn-cs"/>
            </a:endParaRPr>
          </a:p>
          <a:p>
            <a:pPr lvl="1" eaLnBrk="1" hangingPunct="1">
              <a:buFont typeface="Wingdings 2" charset="0"/>
              <a:buChar char=""/>
              <a:defRPr/>
            </a:pPr>
            <a:endParaRPr lang="en-US" sz="1500" dirty="0">
              <a:cs typeface="+mn-cs"/>
            </a:endParaRPr>
          </a:p>
          <a:p>
            <a:pPr eaLnBrk="1" hangingPunct="1">
              <a:buFont typeface="Wingdings 2" charset="0"/>
              <a:buChar char=""/>
              <a:defRPr/>
            </a:pPr>
            <a:r>
              <a:rPr lang="en-US" dirty="0"/>
              <a:t>Security</a:t>
            </a:r>
          </a:p>
          <a:p>
            <a:pPr lvl="1" eaLnBrk="1" hangingPunct="1">
              <a:buFont typeface="Wingdings 2" charset="0"/>
              <a:buChar char=""/>
              <a:defRPr/>
            </a:pPr>
            <a:r>
              <a:rPr lang="en-US" sz="1500" dirty="0">
                <a:cs typeface="+mn-cs"/>
                <a:hlinkClick r:id="rId7"/>
              </a:rPr>
              <a:t>http://www.pbs.org/wgbh/nova/tech/tadayoshi-kohno.html</a:t>
            </a:r>
            <a:endParaRPr lang="en-US" sz="1500" dirty="0">
              <a:cs typeface="+mn-cs"/>
            </a:endParaRPr>
          </a:p>
          <a:p>
            <a:pPr lvl="1" eaLnBrk="1" hangingPunct="1">
              <a:buFont typeface="Wingdings 2" charset="0"/>
              <a:buChar char=""/>
              <a:defRPr/>
            </a:pPr>
            <a:endParaRPr lang="en-US" sz="1500" dirty="0">
              <a:cs typeface="+mn-cs"/>
            </a:endParaRPr>
          </a:p>
        </p:txBody>
      </p:sp>
      <p:pic>
        <p:nvPicPr>
          <p:cNvPr id="17411" name="Picture 8" descr="2003487731.jpeg">
            <a:extLst>
              <a:ext uri="{FF2B5EF4-FFF2-40B4-BE49-F238E27FC236}">
                <a16:creationId xmlns:a16="http://schemas.microsoft.com/office/drawing/2014/main" id="{0432C545-2520-4D46-997C-9F3603179F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13" y="1447800"/>
            <a:ext cx="3124200" cy="471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DB620FF0-FBE4-6541-B962-CC1D4AAE5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Weekly meetings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C470B4C7-05B7-0B41-B0F1-B48B712C1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Change – technologies for low-income regions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  <a:hlinkClick r:id="rId2"/>
              </a:rPr>
              <a:t>http://change.washington.edu/</a:t>
            </a:r>
            <a:endParaRPr lang="en-US" altLang="en-US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Dub – human-computer interaction and design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  <a:hlinkClick r:id="rId3"/>
              </a:rPr>
              <a:t>http://dub.washington.edu/</a:t>
            </a:r>
            <a:endParaRPr lang="en-US" altLang="en-US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49A0ACDD-4C51-0F4B-9F1E-B70C87E5D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Computer Science Books</a:t>
            </a:r>
          </a:p>
        </p:txBody>
      </p:sp>
      <p:pic>
        <p:nvPicPr>
          <p:cNvPr id="19458" name="Picture 3">
            <a:extLst>
              <a:ext uri="{FF2B5EF4-FFF2-40B4-BE49-F238E27FC236}">
                <a16:creationId xmlns:a16="http://schemas.microsoft.com/office/drawing/2014/main" id="{1F456D21-FB1F-014E-9883-7CEDFFD67C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238" y="2528888"/>
            <a:ext cx="16764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>
            <a:extLst>
              <a:ext uri="{FF2B5EF4-FFF2-40B4-BE49-F238E27FC236}">
                <a16:creationId xmlns:a16="http://schemas.microsoft.com/office/drawing/2014/main" id="{2179544D-FB86-B247-893F-20B28BDED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13" y="2528888"/>
            <a:ext cx="1501775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5">
            <a:extLst>
              <a:ext uri="{FF2B5EF4-FFF2-40B4-BE49-F238E27FC236}">
                <a16:creationId xmlns:a16="http://schemas.microsoft.com/office/drawing/2014/main" id="{528225EF-29E3-894A-8A34-3C4ECDBA9F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2528888"/>
            <a:ext cx="1631950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>
            <a:extLst>
              <a:ext uri="{FF2B5EF4-FFF2-40B4-BE49-F238E27FC236}">
                <a16:creationId xmlns:a16="http://schemas.microsoft.com/office/drawing/2014/main" id="{CDC9E442-6866-124E-BBAC-D32AB745F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754063"/>
            <a:ext cx="4103687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4">
            <a:extLst>
              <a:ext uri="{FF2B5EF4-FFF2-40B4-BE49-F238E27FC236}">
                <a16:creationId xmlns:a16="http://schemas.microsoft.com/office/drawing/2014/main" id="{3D498025-5B93-DC49-BE5C-AC2A45860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138" y="754063"/>
            <a:ext cx="41148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>
            <a:extLst>
              <a:ext uri="{FF2B5EF4-FFF2-40B4-BE49-F238E27FC236}">
                <a16:creationId xmlns:a16="http://schemas.microsoft.com/office/drawing/2014/main" id="{818FE4D9-341D-A24A-8944-B82B01D46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513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itle 1">
            <a:extLst>
              <a:ext uri="{FF2B5EF4-FFF2-40B4-BE49-F238E27FC236}">
                <a16:creationId xmlns:a16="http://schemas.microsoft.com/office/drawing/2014/main" id="{8645F02B-12A5-334A-BE3F-BF5C12885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Computing &amp; Jobs</a:t>
            </a:r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55008F13-AC6B-674D-ADAA-98FDD5F20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Internships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C0446B01-5B87-D245-976D-867104CE93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Various career fairs around campus.</a:t>
            </a:r>
          </a:p>
          <a:p>
            <a:pPr eaLnBrk="1" hangingPunct="1"/>
            <a:endParaRPr lang="en-US" altLang="en-US" sz="2800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Start looking early!</a:t>
            </a:r>
          </a:p>
          <a:p>
            <a:pPr eaLnBrk="1" hangingPunct="1"/>
            <a:endParaRPr lang="en-US" altLang="en-US" sz="2800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Cast a broad net and interview lots of places</a:t>
            </a:r>
          </a:p>
          <a:p>
            <a:pPr eaLnBrk="1" hangingPunct="1"/>
            <a:endParaRPr lang="en-US" altLang="en-US" sz="2800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For those just starting out</a:t>
            </a:r>
          </a:p>
          <a:p>
            <a:pPr lvl="1" eaLnBrk="1" hangingPunct="1"/>
            <a:r>
              <a:rPr lang="en-US" altLang="en-US" sz="2400" dirty="0">
                <a:ea typeface="ＭＳ Ｐゴシック" panose="020B0600070205080204" pitchFamily="34" charset="-128"/>
                <a:hlinkClick r:id="rId2"/>
              </a:rPr>
              <a:t>Microsoft Explorer Program</a:t>
            </a:r>
            <a:br>
              <a:rPr lang="en-US" altLang="en-US" sz="2400" dirty="0">
                <a:ea typeface="ＭＳ Ｐゴシック" panose="020B0600070205080204" pitchFamily="34" charset="-128"/>
              </a:rPr>
            </a:br>
            <a:endParaRPr lang="en-US" altLang="en-US" sz="2400" dirty="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sz="2400" dirty="0">
                <a:ea typeface="ＭＳ Ｐゴシック" panose="020B0600070205080204" pitchFamily="34" charset="-128"/>
                <a:hlinkClick r:id="rId3"/>
              </a:rPr>
              <a:t>Google Engineering Practicum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3">
            <a:extLst>
              <a:ext uri="{FF2B5EF4-FFF2-40B4-BE49-F238E27FC236}">
                <a16:creationId xmlns:a16="http://schemas.microsoft.com/office/drawing/2014/main" id="{B212D5BB-2485-544E-999A-49A48CBDE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338" y="465138"/>
            <a:ext cx="4962525" cy="620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767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8BEC349D-6ED1-6049-AF54-11489BD37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Roles in Industry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ED0B3B8E-146E-4C4A-B684-9067A1EC1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43000"/>
            <a:ext cx="8726488" cy="5181600"/>
          </a:xfrm>
        </p:spPr>
        <p:txBody>
          <a:bodyPr/>
          <a:lstStyle/>
          <a:p>
            <a:pPr eaLnBrk="1" hangingPunct="1">
              <a:buFont typeface="Wingdings 2" charset="2"/>
              <a:buChar char=""/>
              <a:defRPr/>
            </a:pPr>
            <a:r>
              <a:rPr lang="en-US" altLang="x-none" dirty="0">
                <a:ea typeface="ＭＳ Ｐゴシック" charset="-128"/>
                <a:cs typeface="ＭＳ Ｐゴシック" charset="-128"/>
              </a:rPr>
              <a:t>Software Developer/Software Engineer</a:t>
            </a:r>
          </a:p>
          <a:p>
            <a:pPr lvl="1" eaLnBrk="1" hangingPunct="1">
              <a:buFont typeface="Wingdings 2" charset="2"/>
              <a:buChar char=""/>
              <a:defRPr/>
            </a:pPr>
            <a:r>
              <a:rPr lang="en-US" altLang="x-none" sz="1800" dirty="0"/>
              <a:t>Builds and designs software</a:t>
            </a:r>
          </a:p>
          <a:p>
            <a:pPr lvl="1" eaLnBrk="1" hangingPunct="1">
              <a:buFont typeface="Wingdings 2" charset="2"/>
              <a:buChar char=""/>
              <a:defRPr/>
            </a:pPr>
            <a:r>
              <a:rPr lang="en-US" altLang="x-none" sz="1800" dirty="0"/>
              <a:t>Includes designing and engineering architecture of a software system as well as programming</a:t>
            </a:r>
            <a:br>
              <a:rPr lang="en-US" altLang="x-none" dirty="0"/>
            </a:br>
            <a:endParaRPr lang="en-US" altLang="x-none" dirty="0"/>
          </a:p>
          <a:p>
            <a:pPr eaLnBrk="1" hangingPunct="1">
              <a:buFont typeface="Wingdings 2" charset="2"/>
              <a:buChar char=""/>
              <a:defRPr/>
            </a:pPr>
            <a:r>
              <a:rPr lang="en-US" altLang="x-none" dirty="0">
                <a:ea typeface="ＭＳ Ｐゴシック" charset="-128"/>
                <a:cs typeface="ＭＳ Ｐゴシック" charset="-128"/>
              </a:rPr>
              <a:t>Product Manager (PM)</a:t>
            </a:r>
          </a:p>
          <a:p>
            <a:pPr lvl="1" eaLnBrk="1" hangingPunct="1">
              <a:buFont typeface="Wingdings 2" charset="2"/>
              <a:buChar char=""/>
              <a:defRPr/>
            </a:pPr>
            <a:r>
              <a:rPr lang="en-US" altLang="x-none" sz="1800" dirty="0"/>
              <a:t>Designs and makes decisions regarding the overall product</a:t>
            </a:r>
          </a:p>
          <a:p>
            <a:pPr lvl="1" eaLnBrk="1" hangingPunct="1">
              <a:buFont typeface="Wingdings 2" charset="2"/>
              <a:buChar char=""/>
              <a:defRPr/>
            </a:pPr>
            <a:r>
              <a:rPr lang="en-US" altLang="x-none" sz="1800" dirty="0"/>
              <a:t>Works with people across disciplines at the company</a:t>
            </a:r>
          </a:p>
          <a:p>
            <a:pPr lvl="1" eaLnBrk="1" hangingPunct="1">
              <a:buFont typeface="Wingdings 2" charset="2"/>
              <a:buChar char=""/>
              <a:defRPr/>
            </a:pPr>
            <a:r>
              <a:rPr lang="en-US" altLang="x-none" sz="1800" dirty="0"/>
              <a:t>Role can be different at different companies</a:t>
            </a:r>
            <a:br>
              <a:rPr lang="en-US" altLang="x-none" dirty="0"/>
            </a:br>
            <a:endParaRPr lang="en-US" altLang="x-none" dirty="0"/>
          </a:p>
          <a:p>
            <a:pPr eaLnBrk="1" hangingPunct="1">
              <a:buFont typeface="Wingdings 2" charset="2"/>
              <a:buChar char=""/>
              <a:defRPr/>
            </a:pPr>
            <a:r>
              <a:rPr lang="en-US" altLang="x-none" dirty="0">
                <a:ea typeface="ＭＳ Ｐゴシック" charset="-128"/>
                <a:cs typeface="ＭＳ Ｐゴシック" charset="-128"/>
              </a:rPr>
              <a:t>Test/QA</a:t>
            </a:r>
          </a:p>
          <a:p>
            <a:pPr lvl="1" eaLnBrk="1" hangingPunct="1">
              <a:buFont typeface="Wingdings 2" charset="2"/>
              <a:buChar char=""/>
              <a:defRPr/>
            </a:pPr>
            <a:r>
              <a:rPr lang="en-US" altLang="x-none" sz="1800" dirty="0"/>
              <a:t>Write and design tests of the product</a:t>
            </a:r>
          </a:p>
          <a:p>
            <a:pPr marL="393700" lvl="1" indent="0" eaLnBrk="1" hangingPunct="1">
              <a:buFont typeface="Wingdings 2" charset="2"/>
              <a:buNone/>
              <a:defRPr/>
            </a:pPr>
            <a:endParaRPr lang="en-US" altLang="x-none" dirty="0"/>
          </a:p>
          <a:p>
            <a:pPr eaLnBrk="1" hangingPunct="1">
              <a:buFont typeface="Wingdings 2" charset="2"/>
              <a:buChar char=""/>
              <a:defRPr/>
            </a:pPr>
            <a:r>
              <a:rPr lang="en-US" altLang="x-none" dirty="0">
                <a:ea typeface="ＭＳ Ｐゴシック" charset="-128"/>
                <a:cs typeface="ＭＳ Ｐゴシック" charset="-128"/>
              </a:rPr>
              <a:t>Site Reliability Engineer (SRE)</a:t>
            </a:r>
          </a:p>
          <a:p>
            <a:pPr lvl="1" eaLnBrk="1" hangingPunct="1">
              <a:buFont typeface="Wingdings 2" charset="2"/>
              <a:buChar char=""/>
              <a:defRPr/>
            </a:pPr>
            <a:r>
              <a:rPr lang="en-US" altLang="x-none" sz="1800" dirty="0"/>
              <a:t>Responsible for ensuring that systems and services are available and responsive</a:t>
            </a:r>
            <a:br>
              <a:rPr lang="en-US" altLang="x-none" dirty="0"/>
            </a:br>
            <a:endParaRPr lang="en-US" altLang="x-none" dirty="0"/>
          </a:p>
          <a:p>
            <a:pPr lvl="1" eaLnBrk="1" hangingPunct="1">
              <a:buFont typeface="Wingdings 2" charset="2"/>
              <a:buChar char=""/>
              <a:defRPr/>
            </a:pPr>
            <a:endParaRPr lang="en-US" altLang="x-none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52032B51-4F39-7149-B777-2A7FCBEE9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Small vs Big Company?</a:t>
            </a:r>
          </a:p>
        </p:txBody>
      </p:sp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id="{4DEA1032-AB61-0244-AC79-772A8D0E92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400">
                <a:ea typeface="ＭＳ Ｐゴシック" panose="020B0600070205080204" pitchFamily="34" charset="-128"/>
              </a:rPr>
              <a:t>Small Company</a:t>
            </a:r>
          </a:p>
          <a:p>
            <a:pPr lvl="1" eaLnBrk="1" hangingPunct="1"/>
            <a:r>
              <a:rPr lang="en-US" altLang="en-US" sz="2200">
                <a:ea typeface="ＭＳ Ｐゴシック" panose="020B0600070205080204" pitchFamily="34" charset="-128"/>
              </a:rPr>
              <a:t>Lots of autonomy and impact within the company</a:t>
            </a:r>
          </a:p>
          <a:p>
            <a:pPr lvl="1" eaLnBrk="1" hangingPunct="1"/>
            <a:r>
              <a:rPr lang="en-US" altLang="en-US" sz="2200">
                <a:ea typeface="ＭＳ Ｐゴシック" panose="020B0600070205080204" pitchFamily="34" charset="-128"/>
              </a:rPr>
              <a:t>Often move quickly</a:t>
            </a:r>
          </a:p>
          <a:p>
            <a:pPr lvl="1" eaLnBrk="1" hangingPunct="1"/>
            <a:r>
              <a:rPr lang="en-US" altLang="en-US" sz="2200">
                <a:ea typeface="ＭＳ Ｐゴシック" panose="020B0600070205080204" pitchFamily="34" charset="-128"/>
              </a:rPr>
              <a:t>Breadth – get to work on many projects and with many types of people</a:t>
            </a:r>
          </a:p>
          <a:p>
            <a:pPr lvl="1"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400">
                <a:ea typeface="ＭＳ Ｐゴシック" panose="020B0600070205080204" pitchFamily="34" charset="-128"/>
              </a:rPr>
              <a:t>Large company</a:t>
            </a:r>
          </a:p>
          <a:p>
            <a:pPr lvl="1" eaLnBrk="1" hangingPunct="1"/>
            <a:r>
              <a:rPr lang="en-US" altLang="en-US" sz="2200">
                <a:ea typeface="ＭＳ Ｐゴシック" panose="020B0600070205080204" pitchFamily="34" charset="-128"/>
              </a:rPr>
              <a:t>Large data sets, impact many users</a:t>
            </a:r>
          </a:p>
          <a:p>
            <a:pPr lvl="1" eaLnBrk="1" hangingPunct="1"/>
            <a:r>
              <a:rPr lang="en-US" altLang="en-US" sz="2200">
                <a:ea typeface="ＭＳ Ｐゴシック" panose="020B0600070205080204" pitchFamily="34" charset="-128"/>
              </a:rPr>
              <a:t>Lots of support and infrastructure to do your job well</a:t>
            </a:r>
          </a:p>
          <a:p>
            <a:pPr lvl="1" eaLnBrk="1" hangingPunct="1"/>
            <a:r>
              <a:rPr lang="en-US" altLang="en-US" sz="2200">
                <a:ea typeface="ＭＳ Ｐゴシック" panose="020B0600070205080204" pitchFamily="34" charset="-128"/>
              </a:rPr>
              <a:t>Depth – get to focus on specific areas of a project</a:t>
            </a:r>
          </a:p>
          <a:p>
            <a:pPr lvl="1"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55D21048-DA19-0448-87D7-F7339A89B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What Do I Do?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B563BAE0-DFA5-5046-A56D-10345742A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I’m lecturer in the Paul G Allen Center for Computer Science. My job is to teach and get you all excited about computing!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Topics in CS that interest me: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Data Science</a:t>
            </a:r>
          </a:p>
          <a:p>
            <a:pPr lvl="2" eaLnBrk="1" hangingPunct="1"/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Machine Learning</a:t>
            </a:r>
            <a:r>
              <a:rPr lang="en-US" altLang="en-US" dirty="0">
                <a:ea typeface="ＭＳ Ｐゴシック" panose="020B0600070205080204" pitchFamily="34" charset="-128"/>
              </a:rPr>
              <a:t> and </a:t>
            </a:r>
            <a:r>
              <a:rPr lang="en-US" altLang="en-US" dirty="0">
                <a:ea typeface="ＭＳ Ｐゴシック" panose="020B0600070205080204" pitchFamily="34" charset="-128"/>
                <a:hlinkClick r:id="rId3"/>
              </a:rPr>
              <a:t>Data Visualization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Computer Science Education </a:t>
            </a:r>
          </a:p>
          <a:p>
            <a:pPr lvl="2" eaLnBrk="1" hangingPunct="1"/>
            <a:r>
              <a:rPr lang="en-US" altLang="en-US" dirty="0">
                <a:ea typeface="ＭＳ Ｐゴシック" panose="020B0600070205080204" pitchFamily="34" charset="-128"/>
              </a:rPr>
              <a:t>Introductory programming and introductory data science</a:t>
            </a:r>
          </a:p>
          <a:p>
            <a:pPr lvl="2" eaLnBrk="1" hangingPunct="1"/>
            <a:r>
              <a:rPr lang="en-US" altLang="en-US" dirty="0">
                <a:ea typeface="ＭＳ Ｐゴシック" panose="020B0600070205080204" pitchFamily="34" charset="-128"/>
              </a:rPr>
              <a:t>Scaling classes to handle increased enrollments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25785-4F98-9641-A0F4-A8EA5607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Have I worked?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0D3F8-8885-6541-A465-493645AFA4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  <a:hlinkClick r:id="rId2"/>
              </a:rPr>
              <a:t>Redfin</a:t>
            </a:r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 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Job: Full-stack engineer (worked on frontend and backend)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Languages: Java + </a:t>
            </a:r>
            <a:r>
              <a:rPr lang="en-US" altLang="en-US" dirty="0" err="1">
                <a:ea typeface="ＭＳ Ｐゴシック" panose="020B0600070205080204" pitchFamily="34" charset="-128"/>
              </a:rPr>
              <a:t>Javascript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  <a:hlinkClick r:id="rId3"/>
              </a:rPr>
              <a:t>Socrata</a:t>
            </a:r>
            <a:r>
              <a:rPr lang="en-US" altLang="en-US" dirty="0">
                <a:ea typeface="ＭＳ Ｐゴシック" panose="020B0600070205080204" pitchFamily="34" charset="-128"/>
              </a:rPr>
              <a:t> (</a:t>
            </a:r>
            <a:r>
              <a:rPr lang="en-US" altLang="en-US" dirty="0">
                <a:ea typeface="ＭＳ Ｐゴシック" panose="020B0600070205080204" pitchFamily="34" charset="-128"/>
                <a:hlinkClick r:id="rId4"/>
              </a:rPr>
              <a:t>Seattle City Data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Job: Mostly data science, a little of backend work on search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Machine Learning: Python 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Search Backend: Scala + </a:t>
            </a:r>
            <a:r>
              <a:rPr lang="en-US" altLang="en-US" dirty="0" err="1">
                <a:ea typeface="ＭＳ Ｐゴシック" panose="020B0600070205080204" pitchFamily="34" charset="-128"/>
              </a:rPr>
              <a:t>ElasticSearch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  <a:hlinkClick r:id="rId5"/>
              </a:rPr>
              <a:t>Sift Science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Job: Machine learning infrastructure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Language: Java + Python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Libraries: Spark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4772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63EFDF-06E2-2F49-BD56-9D8D4C4ED9F3}"/>
              </a:ext>
            </a:extLst>
          </p:cNvPr>
          <p:cNvSpPr txBox="1"/>
          <p:nvPr/>
        </p:nvSpPr>
        <p:spPr>
          <a:xfrm>
            <a:off x="1201738" y="2435225"/>
            <a:ext cx="6740525" cy="1754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dirty="0">
                <a:solidFill>
                  <a:schemeClr val="accent4"/>
                </a:solidFill>
                <a:latin typeface="Verdana" charset="0"/>
              </a:rPr>
              <a:t>AMA</a:t>
            </a:r>
          </a:p>
          <a:p>
            <a:pPr algn="ctr">
              <a:defRPr/>
            </a:pPr>
            <a:r>
              <a:rPr lang="en-US" sz="5400" dirty="0">
                <a:solidFill>
                  <a:schemeClr val="accent4"/>
                </a:solidFill>
                <a:latin typeface="Verdana" charset="0"/>
              </a:rPr>
              <a:t>(ask me anything)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>
            <a:extLst>
              <a:ext uri="{FF2B5EF4-FFF2-40B4-BE49-F238E27FC236}">
                <a16:creationId xmlns:a16="http://schemas.microsoft.com/office/drawing/2014/main" id="{889367F7-DC14-9D47-A084-E5CB20B8F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3" y="930275"/>
            <a:ext cx="5095875" cy="509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4">
            <a:extLst>
              <a:ext uri="{FF2B5EF4-FFF2-40B4-BE49-F238E27FC236}">
                <a16:creationId xmlns:a16="http://schemas.microsoft.com/office/drawing/2014/main" id="{70680D27-5146-DF44-86C2-F7AC13E9B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25" y="989013"/>
            <a:ext cx="6553200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>
            <a:extLst>
              <a:ext uri="{FF2B5EF4-FFF2-40B4-BE49-F238E27FC236}">
                <a16:creationId xmlns:a16="http://schemas.microsoft.com/office/drawing/2014/main" id="{DA4DA136-B41A-0D49-AB56-A39725B18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1336675"/>
            <a:ext cx="6999287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5">
            <a:extLst>
              <a:ext uri="{FF2B5EF4-FFF2-40B4-BE49-F238E27FC236}">
                <a16:creationId xmlns:a16="http://schemas.microsoft.com/office/drawing/2014/main" id="{14D31974-4738-EA45-950C-EC0769B36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1247775"/>
            <a:ext cx="7691437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4">
            <a:extLst>
              <a:ext uri="{FF2B5EF4-FFF2-40B4-BE49-F238E27FC236}">
                <a16:creationId xmlns:a16="http://schemas.microsoft.com/office/drawing/2014/main" id="{330A8367-6E53-2B47-88FF-B04392F11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032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CSE 142 vs CSE 143</a:t>
            </a:r>
          </a:p>
        </p:txBody>
      </p:sp>
      <p:sp>
        <p:nvSpPr>
          <p:cNvPr id="10242" name="Text Placeholder 6">
            <a:extLst>
              <a:ext uri="{FF2B5EF4-FFF2-40B4-BE49-F238E27FC236}">
                <a16:creationId xmlns:a16="http://schemas.microsoft.com/office/drawing/2014/main" id="{54266659-340C-9B4E-8F88-BA61E945CB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55788"/>
            <a:ext cx="4040188" cy="658812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CSE 142 / AP CS A</a:t>
            </a:r>
          </a:p>
        </p:txBody>
      </p:sp>
      <p:sp>
        <p:nvSpPr>
          <p:cNvPr id="10243" name="Text Placeholder 7">
            <a:extLst>
              <a:ext uri="{FF2B5EF4-FFF2-40B4-BE49-F238E27FC236}">
                <a16:creationId xmlns:a16="http://schemas.microsoft.com/office/drawing/2014/main" id="{F282E40A-871C-0247-9677-CD0992C95D0D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645025" y="1860550"/>
            <a:ext cx="4041775" cy="65405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CSE 143</a:t>
            </a:r>
          </a:p>
        </p:txBody>
      </p:sp>
      <p:sp>
        <p:nvSpPr>
          <p:cNvPr id="10244" name="Content Placeholder 5">
            <a:extLst>
              <a:ext uri="{FF2B5EF4-FFF2-40B4-BE49-F238E27FC236}">
                <a16:creationId xmlns:a16="http://schemas.microsoft.com/office/drawing/2014/main" id="{ED4AF9C8-DC9D-C941-A2A8-A862EBB115B8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651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You learned how to write programs and decompose large problems with: 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Print statements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Methods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Control Structures  </a:t>
            </a:r>
          </a:p>
          <a:p>
            <a:pPr lvl="2" eaLnBrk="1" hangingPunct="1"/>
            <a:r>
              <a:rPr lang="en-US" altLang="en-US" dirty="0">
                <a:ea typeface="ＭＳ Ｐゴシック" panose="020B0600070205080204" pitchFamily="34" charset="-128"/>
              </a:rPr>
              <a:t>loops, if/else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File I/O 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Arrays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Objects</a:t>
            </a:r>
          </a:p>
        </p:txBody>
      </p:sp>
      <p:sp>
        <p:nvSpPr>
          <p:cNvPr id="10245" name="Content Placeholder 8">
            <a:extLst>
              <a:ext uri="{FF2B5EF4-FFF2-40B4-BE49-F238E27FC236}">
                <a16:creationId xmlns:a16="http://schemas.microsoft.com/office/drawing/2014/main" id="{BCA4D508-E731-FF48-82D9-577130031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651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Return of the objects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You learned to solve more complex tasks efficiently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Data structures to organize and model data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Algorithms for solving common tasks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More advanced language features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Abstractions are important!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4">
            <a:extLst>
              <a:ext uri="{FF2B5EF4-FFF2-40B4-BE49-F238E27FC236}">
                <a16:creationId xmlns:a16="http://schemas.microsoft.com/office/drawing/2014/main" id="{A6FD7A4A-F13D-A043-B6EE-DF844B693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Road Map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D75A50-0356-2643-9A0C-33885F531FD9}"/>
              </a:ext>
            </a:extLst>
          </p:cNvPr>
          <p:cNvSpPr txBox="1"/>
          <p:nvPr/>
        </p:nvSpPr>
        <p:spPr>
          <a:xfrm>
            <a:off x="457200" y="1041400"/>
            <a:ext cx="3746500" cy="554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dirty="0">
                <a:latin typeface="Verdana" charset="0"/>
              </a:rPr>
              <a:t>CS Concepts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Client/Implementer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Efficiency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Recursion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Regular Expressions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Grammars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Searching / Sorting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Backtracking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Hashing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Huffman Compression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en-US" dirty="0">
              <a:latin typeface="Verdana" charset="0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dirty="0">
                <a:latin typeface="Verdana" charset="0"/>
              </a:rPr>
              <a:t>Data Structures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Lists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Stacks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Queues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Sets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Maps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Priority Queues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Verdana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F79DD3-F861-1E46-9200-6EE0197F6469}"/>
              </a:ext>
            </a:extLst>
          </p:cNvPr>
          <p:cNvSpPr txBox="1"/>
          <p:nvPr/>
        </p:nvSpPr>
        <p:spPr>
          <a:xfrm>
            <a:off x="4572000" y="1041400"/>
            <a:ext cx="4025900" cy="6094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dirty="0">
                <a:latin typeface="Verdana" charset="0"/>
              </a:rPr>
              <a:t>Java Language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Exceptions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Interfaces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References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Comparable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Generics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Inheritance / Polymorphism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Abstract Classes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Verdana" charset="0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Verdana" charset="0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Verdana" charset="0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dirty="0">
                <a:latin typeface="Verdana" charset="0"/>
              </a:rPr>
              <a:t>Java Collections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Arrays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 err="1">
                <a:latin typeface="Verdana" charset="0"/>
              </a:rPr>
              <a:t>ArrayList</a:t>
            </a:r>
            <a:r>
              <a:rPr lang="en-US" dirty="0">
                <a:latin typeface="Verdana" charset="0"/>
              </a:rPr>
              <a:t> 🛠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 err="1">
                <a:latin typeface="Verdana" charset="0"/>
              </a:rPr>
              <a:t>LinkedList</a:t>
            </a:r>
            <a:r>
              <a:rPr lang="en-US" dirty="0">
                <a:latin typeface="Verdana" charset="0"/>
              </a:rPr>
              <a:t> 🛠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Stack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 err="1">
                <a:latin typeface="Verdana" charset="0"/>
              </a:rPr>
              <a:t>TreeSet</a:t>
            </a:r>
            <a:r>
              <a:rPr lang="en-US" dirty="0">
                <a:latin typeface="Verdana" charset="0"/>
              </a:rPr>
              <a:t> / </a:t>
            </a:r>
            <a:r>
              <a:rPr lang="en-US" dirty="0" err="1">
                <a:latin typeface="Verdana" charset="0"/>
              </a:rPr>
              <a:t>TreeMap</a:t>
            </a:r>
            <a:r>
              <a:rPr lang="en-US" dirty="0">
                <a:latin typeface="Verdana" charset="0"/>
              </a:rPr>
              <a:t> 🛠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 err="1">
                <a:latin typeface="Verdana" charset="0"/>
              </a:rPr>
              <a:t>HashSet</a:t>
            </a:r>
            <a:r>
              <a:rPr lang="en-US" dirty="0">
                <a:latin typeface="Verdana" charset="0"/>
              </a:rPr>
              <a:t> / </a:t>
            </a:r>
            <a:r>
              <a:rPr lang="en-US" dirty="0" err="1">
                <a:latin typeface="Verdana" charset="0"/>
              </a:rPr>
              <a:t>HashMap</a:t>
            </a:r>
            <a:r>
              <a:rPr lang="en-US" dirty="0">
                <a:latin typeface="Verdana" charset="0"/>
              </a:rPr>
              <a:t> 🛠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 err="1">
                <a:latin typeface="Verdana" charset="0"/>
              </a:rPr>
              <a:t>PriorityQueue</a:t>
            </a:r>
            <a:endParaRPr lang="en-US" dirty="0">
              <a:latin typeface="Verdana" charset="0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Verdana" charset="0"/>
            </a:endParaRP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en-US" dirty="0">
              <a:latin typeface="Verdana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>
            <a:extLst>
              <a:ext uri="{FF2B5EF4-FFF2-40B4-BE49-F238E27FC236}">
                <a16:creationId xmlns:a16="http://schemas.microsoft.com/office/drawing/2014/main" id="{F65A3E36-4F4B-CD4D-822F-2CF93C2F9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Major themes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277FD-C456-7248-9F65-A4F55F9DD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charset="0"/>
              <a:buChar char=""/>
              <a:defRPr/>
            </a:pPr>
            <a:r>
              <a:rPr lang="en-US" dirty="0"/>
              <a:t>Abstraction</a:t>
            </a:r>
          </a:p>
          <a:p>
            <a:pPr lvl="1" eaLnBrk="1" hangingPunct="1">
              <a:buFont typeface="Wingdings 2" charset="0"/>
              <a:buChar char=""/>
              <a:defRPr/>
            </a:pPr>
            <a:r>
              <a:rPr lang="en-US" dirty="0">
                <a:cs typeface="+mn-cs"/>
              </a:rPr>
              <a:t>Leverage existing components without understanding details</a:t>
            </a:r>
          </a:p>
          <a:p>
            <a:pPr lvl="1" eaLnBrk="1" hangingPunct="1">
              <a:buFont typeface="Wingdings 2" charset="0"/>
              <a:buChar char=""/>
              <a:defRPr/>
            </a:pPr>
            <a:r>
              <a:rPr lang="en-US" dirty="0">
                <a:cs typeface="+mn-cs"/>
              </a:rPr>
              <a:t>Create components that can be used as black boxes</a:t>
            </a:r>
          </a:p>
          <a:p>
            <a:pPr marL="0" indent="0" eaLnBrk="1" hangingPunct="1">
              <a:buFont typeface="Wingdings 2" charset="0"/>
              <a:buNone/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/>
              <a:t>Problem solving</a:t>
            </a:r>
          </a:p>
          <a:p>
            <a:pPr lvl="1" eaLnBrk="1" hangingPunct="1">
              <a:defRPr/>
            </a:pPr>
            <a:r>
              <a:rPr lang="en-US" dirty="0"/>
              <a:t>Decomposing a large problem into smaller ones</a:t>
            </a:r>
          </a:p>
          <a:p>
            <a:pPr marL="393700" lvl="1" indent="0" eaLnBrk="1" hangingPunct="1">
              <a:buNone/>
              <a:defRPr/>
            </a:pPr>
            <a:endParaRPr lang="en-US" dirty="0"/>
          </a:p>
          <a:p>
            <a:pPr eaLnBrk="1" hangingPunct="1">
              <a:buFont typeface="Wingdings 2" charset="0"/>
              <a:buChar char=""/>
              <a:defRPr/>
            </a:pPr>
            <a:r>
              <a:rPr lang="en-US" dirty="0"/>
              <a:t>Design tradeoffs </a:t>
            </a:r>
          </a:p>
          <a:p>
            <a:pPr lvl="1" eaLnBrk="1" hangingPunct="1">
              <a:buFont typeface="Wingdings 2" charset="0"/>
              <a:buChar char=""/>
              <a:defRPr/>
            </a:pPr>
            <a:r>
              <a:rPr lang="en-US" dirty="0">
                <a:cs typeface="+mn-cs"/>
              </a:rPr>
              <a:t>Algorithm analysis - scalability and growth</a:t>
            </a:r>
          </a:p>
          <a:p>
            <a:pPr lvl="1" eaLnBrk="1" hangingPunct="1">
              <a:buFont typeface="Wingdings 2" charset="0"/>
              <a:buChar char=""/>
              <a:defRPr/>
            </a:pPr>
            <a:r>
              <a:rPr lang="en-US" dirty="0">
                <a:cs typeface="+mn-cs"/>
              </a:rPr>
              <a:t>Keeping code easy to read for maintainability </a:t>
            </a:r>
          </a:p>
          <a:p>
            <a:pPr lvl="1" eaLnBrk="1" hangingPunct="1">
              <a:buFont typeface="Wingdings 2" charset="0"/>
              <a:buChar char=""/>
              <a:defRPr/>
            </a:pPr>
            <a:endParaRPr lang="en-US" dirty="0">
              <a:cs typeface="+mn-cs"/>
            </a:endParaRPr>
          </a:p>
          <a:p>
            <a:pPr eaLnBrk="1" hangingPunct="1">
              <a:buFont typeface="Wingdings 2" charset="0"/>
              <a:buChar char=""/>
              <a:defRPr/>
            </a:pPr>
            <a:r>
              <a:rPr lang="en-US" dirty="0"/>
              <a:t>Recursion</a:t>
            </a:r>
          </a:p>
          <a:p>
            <a:pPr lvl="1" eaLnBrk="1" hangingPunct="1">
              <a:buFont typeface="Wingdings 2" charset="0"/>
              <a:buChar char=""/>
              <a:defRPr/>
            </a:pPr>
            <a:r>
              <a:rPr lang="en-US" dirty="0">
                <a:cs typeface="+mn-cs"/>
              </a:rPr>
              <a:t>Reason about problems in terms of self-similarity</a:t>
            </a:r>
          </a:p>
          <a:p>
            <a:pPr lvl="1" eaLnBrk="1" hangingPunct="1">
              <a:buFont typeface="Wingdings 2" charset="0"/>
              <a:buChar char=""/>
              <a:defRPr/>
            </a:pPr>
            <a:r>
              <a:rPr lang="en-US" dirty="0">
                <a:cs typeface="+mn-cs"/>
              </a:rPr>
              <a:t>Write very short code to achieve complex behaviors</a:t>
            </a:r>
          </a:p>
          <a:p>
            <a:pPr lvl="1" eaLnBrk="1" hangingPunct="1">
              <a:buFont typeface="Wingdings 2" charset="0"/>
              <a:buChar char=""/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se143-13wi">
  <a:themeElements>
    <a:clrScheme name="Custom 1">
      <a:dk1>
        <a:sysClr val="windowText" lastClr="000000"/>
      </a:dk1>
      <a:lt1>
        <a:sysClr val="window" lastClr="FFFFFF"/>
      </a:lt1>
      <a:dk2>
        <a:srgbClr val="242852"/>
      </a:dk2>
      <a:lt2>
        <a:srgbClr val="6C7E9C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cse143-13wi.thmx</Template>
  <TotalTime>10245</TotalTime>
  <Words>884</Words>
  <Application>Microsoft Macintosh PowerPoint</Application>
  <PresentationFormat>On-screen Show (4:3)</PresentationFormat>
  <Paragraphs>208</Paragraphs>
  <Slides>24</Slides>
  <Notes>0</Notes>
  <HiddenSlides>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Verdana</vt:lpstr>
      <vt:lpstr>Wingdings</vt:lpstr>
      <vt:lpstr>Wingdings 2</vt:lpstr>
      <vt:lpstr>cse143-13wi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CSE 142 vs CSE 143</vt:lpstr>
      <vt:lpstr>Road Map</vt:lpstr>
      <vt:lpstr>Major themes</vt:lpstr>
      <vt:lpstr>What project?</vt:lpstr>
      <vt:lpstr>What language?</vt:lpstr>
      <vt:lpstr>Leveraging existing code</vt:lpstr>
      <vt:lpstr>Courses?</vt:lpstr>
      <vt:lpstr>Beyond programming</vt:lpstr>
      <vt:lpstr>Weekly meetings</vt:lpstr>
      <vt:lpstr> Computer Science Books</vt:lpstr>
      <vt:lpstr>PowerPoint Presentation</vt:lpstr>
      <vt:lpstr>Computing &amp; Jobs</vt:lpstr>
      <vt:lpstr>Internships</vt:lpstr>
      <vt:lpstr>Roles in Industry</vt:lpstr>
      <vt:lpstr>Small vs Big Company?</vt:lpstr>
      <vt:lpstr>What Do I Do?</vt:lpstr>
      <vt:lpstr>Where Have I worked?</vt:lpstr>
      <vt:lpstr>PowerPoint Presentation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Helene Martin</dc:creator>
  <cp:lastModifiedBy>Hunter Schafer</cp:lastModifiedBy>
  <cp:revision>87</cp:revision>
  <cp:lastPrinted>2017-06-02T06:45:19Z</cp:lastPrinted>
  <dcterms:created xsi:type="dcterms:W3CDTF">2013-03-13T16:17:53Z</dcterms:created>
  <dcterms:modified xsi:type="dcterms:W3CDTF">2018-12-09T21:54:54Z</dcterms:modified>
</cp:coreProperties>
</file>