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76" r:id="rId4"/>
    <p:sldId id="271" r:id="rId5"/>
    <p:sldId id="272" r:id="rId6"/>
    <p:sldId id="273" r:id="rId7"/>
    <p:sldId id="274" r:id="rId8"/>
    <p:sldId id="258" r:id="rId9"/>
    <p:sldId id="265" r:id="rId10"/>
    <p:sldId id="266" r:id="rId11"/>
    <p:sldId id="270" r:id="rId12"/>
    <p:sldId id="267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61"/>
  </p:normalViewPr>
  <p:slideViewPr>
    <p:cSldViewPr snapToGrid="0" snapToObjects="1">
      <p:cViewPr>
        <p:scale>
          <a:sx n="91" d="100"/>
          <a:sy n="91" d="100"/>
        </p:scale>
        <p:origin x="96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258D08-4CEA-D941-A0AC-D9DE7FB63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B24BE-8FDC-824D-B8A2-529AD3F223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8B20188-33EA-E64E-B393-1BEE8A45DD39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30407-0C86-794D-908B-00A9B4E67E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3C96D-0A16-2D44-B3E4-11D9630746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A031DBC-1501-1F47-A9DB-CCA4192D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26D7D-F405-4046-9521-3FC9ED25C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24D12-A790-C444-B99F-E65DEBBFC6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B500A36-EE64-0A43-A833-319007E2E450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9039A5-3983-6B4D-ACEC-E743A50A2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7FD005-F13C-FB40-A87B-13AB3E707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4A717-B6B2-2D43-8BD0-9223FB4EBE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10CE-21BA-BE45-A2E3-347AE72A1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0F0828-1715-AE47-B579-1897B595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F0828-1715-AE47-B579-1897B5957B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0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C703689-A1CE-7A43-A459-79E366E95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06C44BC-1CEB-244D-A49E-B14706257F63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49011F9-D253-694D-AD83-608CB9375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98B457-F7AF-8840-8089-6006B310E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13934879-0D3E-F24C-AAF2-BBCAAC72D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9CF14A1A-28AF-3341-83E1-D060FD78C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AA8DD58-0822-1648-B815-B72FE996C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2D94C94-4EA0-4B4A-85F1-EAB3943CB6C5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970B9F0C-CC0B-E14E-8153-8DE3969E80E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AA69570-A1FE-CC48-AD23-62CAEA2E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F4431E8-DD02-C94D-A542-55499B07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12603114-6698-AC46-92AD-FCAE3E49E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7B09DF2-3577-F64B-A0AD-F7B624BDC04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CF16A6E2-B856-C842-B887-50BC0921C32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5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4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8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4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EB2D0E9-95CD-ED46-8F60-3A423DC4F8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0C5DC093-958B-6945-B2B6-F439DED5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DAF1036E-2180-424E-B3F1-ECCF31B1DF5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B23039-2679-644A-AFBC-9AA1BA515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AB6958-7912-C641-8A35-86DB2842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0A7F740B-3DEA-4F40-9817-0A8B10F9C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73F6991-89F6-0C41-8FFE-C20034453B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B54CA82-0962-3A47-9CDC-143CC92958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08C1-3320-4440-A57A-0AFBBC4E5557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07C20208-FEB4-834C-8181-255A5FF9A959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phy.mp4">
            <a:hlinkClick r:id="" action="ppaction://media"/>
            <a:extLst>
              <a:ext uri="{FF2B5EF4-FFF2-40B4-BE49-F238E27FC236}">
                <a16:creationId xmlns:a16="http://schemas.microsoft.com/office/drawing/2014/main" id="{CA2FCC49-511C-5F42-B9B6-E4AF7E6A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7200"/>
            <a:ext cx="6096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84D171D-50D0-774D-B4CB-A47420510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Better algorithm idea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7010B137-87E9-7F4D-BB0E-39FD48BD3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Observation: In a working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solution, exactly 1 queen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must appear in each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row and in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each column.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Redefine a "choice"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be valid placement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a queen in a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particular column.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large is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 space now?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8 * 8 * 8 * ...</a:t>
            </a:r>
          </a:p>
        </p:txBody>
      </p:sp>
      <p:graphicFrame>
        <p:nvGraphicFramePr>
          <p:cNvPr id="337104" name="Group 208">
            <a:extLst>
              <a:ext uri="{FF2B5EF4-FFF2-40B4-BE49-F238E27FC236}">
                <a16:creationId xmlns:a16="http://schemas.microsoft.com/office/drawing/2014/main" id="{EB2106DC-3804-0E4B-80EF-4074FCDE1D62}"/>
              </a:ext>
            </a:extLst>
          </p:cNvPr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8F2E4F5-1A83-EA41-8CE2-F4BEDB75D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Backtracking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D911EE3-3136-E24E-B514-02B6FDD90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i="1" dirty="0"/>
              <a:t>A general pseudo-code algorithm for backtracking problems:</a:t>
            </a:r>
          </a:p>
          <a:p>
            <a:pPr eaLnBrk="1" hangingPunct="1">
              <a:buFontTx/>
              <a:buNone/>
              <a:defRPr/>
            </a:pPr>
            <a:endParaRPr lang="en-US" sz="1600" i="1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Explore(</a:t>
            </a:r>
            <a:r>
              <a:rPr lang="en-US" b="1" dirty="0"/>
              <a:t>choices</a:t>
            </a:r>
            <a:r>
              <a:rPr lang="en-US" dirty="0"/>
              <a:t>):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if there are no more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 to make:  stop.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else, for each available choice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Explore</a:t>
            </a:r>
            <a:r>
              <a:rPr lang="en-US" dirty="0">
                <a:ea typeface="ＭＳ Ｐゴシック" charset="0"/>
              </a:rPr>
              <a:t> the remaining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Un-choose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, if necessary.  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(backtrack!)</a:t>
            </a:r>
          </a:p>
          <a:p>
            <a:pPr lvl="2" eaLnBrk="1" hangingPunct="1">
              <a:buFont typeface="Wingdings 2" charset="0"/>
              <a:buChar char=""/>
              <a:defRPr/>
            </a:pPr>
            <a:endParaRPr lang="en-US" dirty="0">
              <a:solidFill>
                <a:schemeClr val="bg2"/>
              </a:solidFill>
              <a:ea typeface="ＭＳ Ｐゴシック" charset="0"/>
            </a:endParaRPr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5FB88CA-EEEF-C947-AE66-146F1A35A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5DBFB906-4A58-5B44-BD14-EABA25277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we have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Board</a:t>
            </a:r>
            <a:r>
              <a:rPr lang="en-US" altLang="en-US">
                <a:ea typeface="ＭＳ Ｐゴシック" panose="020B0600070205080204" pitchFamily="34" charset="-128"/>
              </a:rPr>
              <a:t> class with these methods: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solveQueens</a:t>
            </a:r>
            <a:r>
              <a:rPr lang="en-US" altLang="en-US">
                <a:ea typeface="ＭＳ Ｐゴシック" panose="020B0600070205080204" pitchFamily="34" charset="-128"/>
              </a:rPr>
              <a:t> that accepts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Board</a:t>
            </a:r>
            <a:r>
              <a:rPr lang="en-US" altLang="en-US">
                <a:ea typeface="ＭＳ Ｐゴシック" panose="020B0600070205080204" pitchFamily="34" charset="-128"/>
              </a:rPr>
              <a:t> as a parameter and tries to place 8 queens on it safely.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Your method should stop exploring if it finds a solution.</a:t>
            </a:r>
          </a:p>
        </p:txBody>
      </p:sp>
      <p:graphicFrame>
        <p:nvGraphicFramePr>
          <p:cNvPr id="337980" name="Group 60">
            <a:extLst>
              <a:ext uri="{FF2B5EF4-FFF2-40B4-BE49-F238E27FC236}">
                <a16:creationId xmlns:a16="http://schemas.microsoft.com/office/drawing/2014/main" id="{417B5CC0-393F-B848-98E5-B7A3EE5AF263}"/>
              </a:ext>
            </a:extLst>
          </p:cNvPr>
          <p:cNvGraphicFramePr>
            <a:graphicFrameLocks noGrp="1"/>
          </p:cNvGraphicFramePr>
          <p:nvPr/>
        </p:nvGraphicFramePr>
        <p:xfrm>
          <a:off x="147638" y="1971675"/>
          <a:ext cx="8890000" cy="2682876"/>
        </p:xfrm>
        <a:graphic>
          <a:graphicData uri="http://schemas.openxmlformats.org/drawingml/2006/table">
            <a:tbl>
              <a:tblPr/>
              <a:tblGrid>
                <a:gridCol w="591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34">
                <a:tc>
                  <a:txBody>
                    <a:bodyPr/>
                    <a:lstStyle/>
                    <a:p>
                      <a:pPr marL="34607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Method/Constructor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Board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size)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construct empty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boolean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isSafe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queen can be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safely placed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void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place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 queen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void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remove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remove queen from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String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toString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text display of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570" y="3942623"/>
            <a:ext cx="2177430" cy="2909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34" y="2156907"/>
            <a:ext cx="1604732" cy="1785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2623"/>
            <a:ext cx="4512902" cy="2915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902" y="4504563"/>
            <a:ext cx="2453668" cy="2353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408" y="2149887"/>
            <a:ext cx="2438162" cy="2354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6570" y="0"/>
            <a:ext cx="2175356" cy="3942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2149887"/>
            <a:ext cx="3027732" cy="1792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0"/>
            <a:ext cx="4020567" cy="215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0569" y="0"/>
            <a:ext cx="2943928" cy="2156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116"/>
            <a:ext cx="9125293" cy="56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C49B814E-3BD7-D945-ADC2-34F25F3B4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 sum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D148A111-AFAC-0147-B5E6-367D0FDE7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9436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diceSum</a:t>
            </a:r>
            <a:r>
              <a:rPr lang="en-US" altLang="en-US">
                <a:ea typeface="ＭＳ Ｐゴシック" panose="020B0600070205080204" pitchFamily="34" charset="-128"/>
              </a:rPr>
              <a:t> similar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, but it also accepts a desired sum and prints only arrangements that add up to exactly that sum.</a:t>
            </a:r>
          </a:p>
          <a:p>
            <a:pPr lvl="1" eaLnBrk="1" hangingPunct="1">
              <a:tabLst>
                <a:tab pos="59436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9436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diceSum(2, 7);	diceSum(3, 7);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9" name="Picture 18" descr="dice">
            <a:extLst>
              <a:ext uri="{FF2B5EF4-FFF2-40B4-BE49-F238E27FC236}">
                <a16:creationId xmlns:a16="http://schemas.microsoft.com/office/drawing/2014/main" id="{918D05BB-0E0F-7844-9A51-2A037AEF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480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3" name="Text Box 19">
            <a:extLst>
              <a:ext uri="{FF2B5EF4-FFF2-40B4-BE49-F238E27FC236}">
                <a16:creationId xmlns:a16="http://schemas.microsoft.com/office/drawing/2014/main" id="{40F613D9-6F18-264B-AAB7-7A0B052F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124200"/>
            <a:ext cx="1284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3,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4,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5,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2,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3,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4,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3,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1, 1]</a:t>
            </a:r>
          </a:p>
        </p:txBody>
      </p:sp>
      <p:sp>
        <p:nvSpPr>
          <p:cNvPr id="359444" name="Text Box 20">
            <a:extLst>
              <a:ext uri="{FF2B5EF4-FFF2-40B4-BE49-F238E27FC236}">
                <a16:creationId xmlns:a16="http://schemas.microsoft.com/office/drawing/2014/main" id="{56706247-88EE-744C-88CC-F3D3A0CF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9175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9B6E80A-FD1E-3B4B-A458-F97E8802E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all paths?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21B758B2-0F4D-8648-BF77-9516442C2FDA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455738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DF9DE492-67E8-234E-8AD1-819815A17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293938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35934C42-0139-6E4C-9A71-15C7AC505C5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67F5F9B7-B4DA-254B-9AE5-11977F890D41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AF4BCA24-4F27-0941-AFF0-B745C9ABA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9797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0E7AE801-96F5-4F44-8E1C-B7C9F29E0942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3E7E15B4-E532-E34B-BC3D-163A514DFFF7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44193A99-E7D2-0C41-9183-587AC53F000D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966B89C8-0F02-5A49-A349-A6440A262B06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A249FBC9-0C53-894A-92BC-52B68CF961F3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573338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A6604C13-E090-814C-9107-B4F47B6AD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293938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04395424-D89C-9B45-BA46-3B707ECAD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979738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DD1F056A-43CF-1F40-84D3-30D9263D7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99ECC75E-11D8-AD49-9F95-0A6445BC3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08081096-AD2C-594E-A916-76255A2D81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741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749A4BA4-154E-1341-97BC-F373DAF64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417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8D870DD4-AC3B-8D4F-BA79-F314BD7F2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741738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80B36143-8607-1A4B-8C62-D2F37C5F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34193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95BFC0A6-0E39-6B44-B45D-82481AFCE478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9EADC918-8EF5-974B-AFD4-49CE7CAC6318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CCE9CC32-5A0A-6548-A29E-15E5EAC4E090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67263079-40FB-6549-8343-91161064123C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5C9F7860-4A2C-E248-8AE6-DCB0E8684D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A148B6A1-31CE-2643-A58A-CBD420D12A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2939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1F757AEE-8470-ED4F-85B6-147AD2915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50B4C4CC-1CBB-F245-93B3-590B9AE13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C63A58E5-461B-ED4A-BD0A-F260E6FDA826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6D36A29C-CF74-8545-8688-BC8E5195535D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185EB1A8-FB80-5C4F-BB5D-9B96B3AE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979738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50687D5D-BBCE-4C42-909A-5D3171E94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979738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F1AD6BAF-9126-FA41-800B-EE3F9F0A1E17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DCD0761B-7F34-E246-871E-F89BD3F3A01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DD03BFD5-FEE5-9846-A820-17EE487AA358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8B578146-E9A4-D246-9062-368B4CC5BBE7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88CD1662-23CB-9C4F-AE3F-E109D4EDF39D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92508A20-3B0A-8843-ABE9-EB416AE67E6E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084CA0C9-3F16-F048-8D64-F3B52801E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81793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35F97EB8-6D5D-274C-86C1-8A2816B03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7938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52955DD5-723A-0D44-A291-6907B30AF451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9C480907-AD0C-FA48-9845-D55FFC8EC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Optimizations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10DD937A-D1E4-324F-BBF8-642799C7A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need not visit every branch of the decision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branches are clearly not going to lead to success.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can preemptively stop, or </a:t>
            </a:r>
            <a:r>
              <a:rPr lang="en-US" altLang="en-US" b="1">
                <a:ea typeface="ＭＳ Ｐゴシック" panose="020B0600070205080204" pitchFamily="34" charset="-128"/>
              </a:rPr>
              <a:t>prune</a:t>
            </a:r>
            <a:r>
              <a:rPr lang="en-US" altLang="en-US">
                <a:ea typeface="ＭＳ Ｐゴシック" panose="020B0600070205080204" pitchFamily="34" charset="-128"/>
              </a:rPr>
              <a:t>, these branches.</a:t>
            </a:r>
          </a:p>
          <a:p>
            <a:pPr lvl="1"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Inefficiencies in our dice sum algorithm: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high.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1 for all remaining dice would exceed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low.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6 for all remaining dice would not reach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finished, the code must compute the sum every time.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(1+1+1 = ..., 1+1+2 = ..., 1+1+3 = ..., 1+1+4 = ..., ...)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2DF4DEC-484F-694A-A989-53217EFEE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decision tree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64C37845-2A6A-784D-ADBD-A7366D1E1692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295400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D7A0ED7A-8132-2045-B9DF-16B069D97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133600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BC537FA1-3CB4-5E4D-B058-36B88985614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E76DD789-8912-8445-8515-2A997D46C5A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F8D4A3E7-754B-6B4A-87A6-6A9B89DF0C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B3BD68B0-2DA0-5146-994C-98AD9AA735EC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D1906109-79DD-B441-AFCA-74AE6A8FB5B4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B3F8EED1-D4E0-F448-8923-082D7FC02AA8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84DF4481-AC81-EC44-A12F-14834B87D9FB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14EF875D-48E1-994F-9550-7A408B759EAD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413000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DAA2139E-9881-4646-A5E3-1EFC6777D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AE476AFA-0FA3-3D44-A5B3-B216AD1E8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819400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292A2B37-0C07-7B40-A799-9C0C5342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C8E6AA1D-DE84-5246-B5EA-86DAD4E0D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60119D1B-4118-D84A-8A89-D1A419D18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CEF1534C-B2F1-BF44-9228-593B0225A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0302AFC9-026B-6143-9729-6B661C389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7BAF551E-87A9-9F43-A350-400730A8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1816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92B0D9F8-C72E-1E49-A268-85F69DACB38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F25690C-13D8-274A-AFDF-9C7964034523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B0F73462-CCE3-7848-8799-8FE3B5423562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C2138811-41C1-9C4C-94BB-89E827664D7B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51705787-C417-764E-9447-5B4370DBB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F4373F30-CF9B-D24B-9046-4D7B49737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E8AFC5EA-5C21-824C-BD38-9A18E7A97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B522BC88-1D31-D44E-BB86-82EABEEA8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63948CAD-5A4B-0E47-A84C-DD7D9612C104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9802C9A8-CF48-504F-B44A-C29F95F73D2E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579B5A9B-D6F8-5040-81BA-B05C5681B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19400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5679E665-2198-E84C-87E1-8C09D995A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10893EA9-E140-FD41-804C-6AF9C65CE2C3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2D454B25-B1C9-384F-B644-CD4791FF693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5095E76F-2D3B-2C40-939C-19742DD35782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78BFBD3B-B8A8-1542-AEDC-E3AC85AF7772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620693D5-397F-D841-AE47-9EF7FB6C9C2F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E4AD8F94-6FEA-E848-83C9-AB45EFDCEA49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34DFF4E6-76BB-1E46-AE74-40F06C92C8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7311E980-D489-0F44-8F2D-BEEDC2897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657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B1271640-7127-CD45-8E72-80117360EBC5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F1A78B93-5098-B64F-AABA-59D7C5B26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"8 Queens" problem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0BF073BA-57C9-4F41-9EBD-D22F85EFB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problem of trying to place 8 queens on a chess board such that no queen can attack another queen.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are the "choices"?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"make" or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"un-make" a choice?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know when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stop?</a:t>
            </a:r>
          </a:p>
        </p:txBody>
      </p:sp>
      <p:graphicFrame>
        <p:nvGraphicFramePr>
          <p:cNvPr id="334968" name="Group 120">
            <a:extLst>
              <a:ext uri="{FF2B5EF4-FFF2-40B4-BE49-F238E27FC236}">
                <a16:creationId xmlns:a16="http://schemas.microsoft.com/office/drawing/2014/main" id="{3CF525E0-0B71-AF45-992C-9A048CCE7FB6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2209800"/>
          <a:ext cx="4724400" cy="4267200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34977" name="Group 129">
            <a:extLst>
              <a:ext uri="{FF2B5EF4-FFF2-40B4-BE49-F238E27FC236}">
                <a16:creationId xmlns:a16="http://schemas.microsoft.com/office/drawing/2014/main" id="{F047B13B-956C-8840-925A-C3A6B9D5CA88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432050"/>
            <a:ext cx="4419600" cy="3810000"/>
            <a:chOff x="2784" y="1632"/>
            <a:chExt cx="2784" cy="2400"/>
          </a:xfrm>
        </p:grpSpPr>
        <p:sp>
          <p:nvSpPr>
            <p:cNvPr id="334969" name="Line 121">
              <a:extLst>
                <a:ext uri="{FF2B5EF4-FFF2-40B4-BE49-F238E27FC236}">
                  <a16:creationId xmlns:a16="http://schemas.microsoft.com/office/drawing/2014/main" id="{DA8BCFD4-0E12-6048-A094-BF540CFAD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632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0" name="Line 122">
              <a:extLst>
                <a:ext uri="{FF2B5EF4-FFF2-40B4-BE49-F238E27FC236}">
                  <a16:creationId xmlns:a16="http://schemas.microsoft.com/office/drawing/2014/main" id="{667F7418-D543-C44D-9DD3-BD6674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1" name="Line 123">
              <a:extLst>
                <a:ext uri="{FF2B5EF4-FFF2-40B4-BE49-F238E27FC236}">
                  <a16:creationId xmlns:a16="http://schemas.microsoft.com/office/drawing/2014/main" id="{E5F41541-8EC4-5140-BCB8-467F997D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688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2" name="Line 124">
              <a:extLst>
                <a:ext uri="{FF2B5EF4-FFF2-40B4-BE49-F238E27FC236}">
                  <a16:creationId xmlns:a16="http://schemas.microsoft.com/office/drawing/2014/main" id="{75A8341C-6FFE-B246-A51C-C433B6422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268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3" name="Line 125">
              <a:extLst>
                <a:ext uri="{FF2B5EF4-FFF2-40B4-BE49-F238E27FC236}">
                  <a16:creationId xmlns:a16="http://schemas.microsoft.com/office/drawing/2014/main" id="{E3B59DAC-CFA5-8A43-8135-F3BA059D9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1968"/>
              <a:ext cx="67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4" name="Line 126">
              <a:extLst>
                <a:ext uri="{FF2B5EF4-FFF2-40B4-BE49-F238E27FC236}">
                  <a16:creationId xmlns:a16="http://schemas.microsoft.com/office/drawing/2014/main" id="{C1EC4614-E8D9-174A-B258-5176E3B01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784"/>
              <a:ext cx="67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5" name="Line 127">
              <a:extLst>
                <a:ext uri="{FF2B5EF4-FFF2-40B4-BE49-F238E27FC236}">
                  <a16:creationId xmlns:a16="http://schemas.microsoft.com/office/drawing/2014/main" id="{788E3327-3624-854C-98DF-710DCA8C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784"/>
              <a:ext cx="1344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6" name="Line 128">
              <a:extLst>
                <a:ext uri="{FF2B5EF4-FFF2-40B4-BE49-F238E27FC236}">
                  <a16:creationId xmlns:a16="http://schemas.microsoft.com/office/drawing/2014/main" id="{F7A0422C-DBBA-4341-B289-B65B09E96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632"/>
              <a:ext cx="96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BC0D40A-7364-0040-BE3C-26AE56052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Naive algorithm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B113B5EF-2594-A741-B67B-570EB3D25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(each square on board):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Place a queen there.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Try to place the rest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the queens.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Un-place the queen.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large is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 space for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algorithm?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64 * 63 * 62 * ...</a:t>
            </a:r>
          </a:p>
        </p:txBody>
      </p:sp>
      <p:graphicFrame>
        <p:nvGraphicFramePr>
          <p:cNvPr id="336042" name="Group 170">
            <a:extLst>
              <a:ext uri="{FF2B5EF4-FFF2-40B4-BE49-F238E27FC236}">
                <a16:creationId xmlns:a16="http://schemas.microsoft.com/office/drawing/2014/main" id="{3AC9E420-9F9B-E94B-B3E6-474896D99C5B}"/>
              </a:ext>
            </a:extLst>
          </p:cNvPr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4013</TotalTime>
  <Words>762</Words>
  <Application>Microsoft Office PowerPoint</Application>
  <PresentationFormat>On-screen Show (4:3)</PresentationFormat>
  <Paragraphs>246</Paragraphs>
  <Slides>12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PowerPoint Presentation</vt:lpstr>
      <vt:lpstr>PowerPoint Presentation</vt:lpstr>
      <vt:lpstr>PowerPoint Presentation</vt:lpstr>
      <vt:lpstr>Exercise: Dice roll sum</vt:lpstr>
      <vt:lpstr>Consider all paths?</vt:lpstr>
      <vt:lpstr>Optimizations</vt:lpstr>
      <vt:lpstr>New decision tree</vt:lpstr>
      <vt:lpstr>The "8 Queens" problem</vt:lpstr>
      <vt:lpstr>Naive algorithm</vt:lpstr>
      <vt:lpstr>Better algorithm idea</vt:lpstr>
      <vt:lpstr>Recall: Backtracking</vt:lpstr>
      <vt:lpstr>Exercise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21</cp:revision>
  <dcterms:created xsi:type="dcterms:W3CDTF">2013-02-22T17:19:54Z</dcterms:created>
  <dcterms:modified xsi:type="dcterms:W3CDTF">2018-11-07T23:23:05Z</dcterms:modified>
</cp:coreProperties>
</file>