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4" r:id="rId4"/>
    <p:sldId id="287" r:id="rId5"/>
    <p:sldId id="288" r:id="rId6"/>
    <p:sldId id="284" r:id="rId7"/>
    <p:sldId id="285" r:id="rId8"/>
    <p:sldId id="257" r:id="rId9"/>
    <p:sldId id="277" r:id="rId10"/>
    <p:sldId id="258" r:id="rId11"/>
    <p:sldId id="279" r:id="rId12"/>
    <p:sldId id="278" r:id="rId13"/>
    <p:sldId id="263" r:id="rId14"/>
    <p:sldId id="259" r:id="rId15"/>
    <p:sldId id="260" r:id="rId16"/>
    <p:sldId id="268" r:id="rId17"/>
    <p:sldId id="289" r:id="rId18"/>
    <p:sldId id="290" r:id="rId19"/>
    <p:sldId id="291" r:id="rId20"/>
    <p:sldId id="29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1"/>
    <p:restoredTop sz="94818"/>
  </p:normalViewPr>
  <p:slideViewPr>
    <p:cSldViewPr snapToGrid="0" snapToObjects="1">
      <p:cViewPr varScale="1">
        <p:scale>
          <a:sx n="91" d="100"/>
          <a:sy n="91" d="100"/>
        </p:scale>
        <p:origin x="808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C9F558-2F98-D84A-B4EA-B46D5947A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0D015-E2D0-9642-987D-786FD46A7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A9F83F7-2705-9B49-8D61-FEDE2C22A209}" type="datetimeFigureOut">
              <a:rPr lang="en-US"/>
              <a:pPr>
                <a:defRPr/>
              </a:pPr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FE172-57CD-9540-AE87-49ACA21D8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AC00E-477C-D043-943C-8B3679C6E7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1020B6-4E13-4E4C-BAA9-79468B93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0A3FC1-57B7-5946-A61B-89C21B157C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7125F-68D8-7847-A1B7-949BFA6201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FA7B135-AD1F-BA4F-BCA8-91EE9DB51E6B}" type="datetimeFigureOut">
              <a:rPr lang="en-US" altLang="en-US"/>
              <a:pPr>
                <a:defRPr/>
              </a:pPr>
              <a:t>11/2/2018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9567C7-2451-184D-ABEE-D4668FA0B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9E1665-B627-C64A-A312-66F325C6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9254-F13B-B54F-9E72-77C3FF728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223B-4460-DC4C-A53C-69C82F75C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53044E2-1724-9641-B2A7-59ABE84F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ED866022-B258-7048-8102-DEE524215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AE269D-6D81-234D-86AA-C2039B33252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92A59B9-06DE-6747-BA41-C23C994DF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B1CA8D8-BF02-BA44-81D3-8DBC24A88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1FDF122-13C1-514C-A6F0-21FBBB0B3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A9C46C-1C09-2242-B083-7B9474DCE801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257D7C1-3561-AB42-B917-045320CE8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EC7B87-E98A-8A41-9896-6D1BC8CEF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36C62EA8-43D2-814B-9DA3-F9F5F3DCC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3162BC98-89BD-6848-AB48-9924E8B1F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F7D5F86-5921-DA43-BC99-35A1AD6C6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44E01B6-E95E-1140-8C6A-C09E89390296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EA8C8AEB-8133-0E4D-BFB7-843D5DDB3CF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B0FBABE-11E2-DC43-8AED-8B48AE69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F3F74DE-AC40-D044-95A0-A46486BE1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EE2FF041-F387-CC4B-B795-60237D022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AA0A43A-1E8B-E94F-9A6D-91CA89980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050EAE-6E8B-B344-A911-03586F375A9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3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93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9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6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04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6450154-46BC-564C-A363-6F611C5B73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8AAA8D09-C8B3-0749-9C74-B7C08F644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FBFD2B0E-56E4-B449-9BB8-DB562C799B8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9BB962-3CF5-CF46-83DA-0CCEE27A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E41923-082F-2A4D-97C0-811DA58C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09D1AD4-05DB-A24B-BE2A-E5D8C6984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FD38BBA-67B7-C245-B8D0-0A34B4E6BEE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899596-BBA9-D049-A391-F5A8F8E6F12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52990-2832-5445-8CBD-F9D117254AC3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EB57CB44-331B-9F44-947A-76BBB4BD7D4D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AC9CB7B-3E76-8C4B-B74E-1FD51C84D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C81B57D0-392E-C44B-91E7-60A9E2B05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read: 12.5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Recursive backtracking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0BF8D83-92D9-3E44-A079-6A24711A7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Examining the problem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3DAA9C62-3B1D-AE4E-92EE-AC228CD65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want to generate all possible sequences of values.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first die value):</a:t>
            </a:r>
          </a:p>
          <a:p>
            <a:pPr lvl="2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second die value):</a:t>
            </a:r>
          </a:p>
          <a:p>
            <a:pPr lvl="3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third die value):</a:t>
            </a:r>
          </a:p>
          <a:p>
            <a:pPr lvl="4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...</a:t>
            </a:r>
          </a:p>
          <a:p>
            <a:pPr lvl="4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print!</a:t>
            </a:r>
          </a:p>
          <a:p>
            <a:pPr lvl="4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called a </a:t>
            </a:r>
            <a:r>
              <a:rPr lang="en-US" altLang="en-US" b="1">
                <a:ea typeface="ＭＳ Ｐゴシック" panose="020B0600070205080204" pitchFamily="34" charset="-128"/>
              </a:rPr>
              <a:t>depth-first search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can we completely explore such a large search space?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12291" name="Picture 4" descr="dice2">
            <a:extLst>
              <a:ext uri="{FF2B5EF4-FFF2-40B4-BE49-F238E27FC236}">
                <a16:creationId xmlns:a16="http://schemas.microsoft.com/office/drawing/2014/main" id="{C537030C-91F3-9743-9FBB-F7C8C7FF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6522"/>
          <a:stretch>
            <a:fillRect/>
          </a:stretch>
        </p:blipFill>
        <p:spPr bwMode="auto">
          <a:xfrm>
            <a:off x="6019800" y="21336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50110F6-676D-F747-82F9-99BC8E39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Solving recursively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44B4040-5F11-0444-A9C4-17069736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Pick a value for the first die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values for the remaining dice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Repeat with other values for the first die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base case?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11FAC04-3AD4-3844-9778-AAF9127CC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 helpers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446E508F-E0BE-5F4A-8D0F-92DCCA092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Often the method doesn't accept the parameters you want.</a:t>
            </a:r>
            <a:endParaRPr lang="en-US" altLang="en-US" sz="13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 write a </a:t>
            </a:r>
            <a:r>
              <a:rPr lang="en-US" altLang="en-US" b="1">
                <a:ea typeface="ＭＳ Ｐゴシック" panose="020B0600070205080204" pitchFamily="34" charset="-128"/>
              </a:rPr>
              <a:t>private helper</a:t>
            </a:r>
            <a:r>
              <a:rPr lang="en-US" altLang="en-US">
                <a:ea typeface="ＭＳ Ｐゴシック" panose="020B0600070205080204" pitchFamily="34" charset="-128"/>
              </a:rPr>
              <a:t> that accepts more parameters.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Extra params can represent current state, choices made, etc.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</a:t>
            </a:r>
            <a:r>
              <a:rPr lang="en-US" altLang="en-US" b="1">
                <a:ea typeface="ＭＳ Ｐゴシック" panose="020B0600070205080204" pitchFamily="34" charset="-128"/>
              </a:rPr>
              <a:t>methodName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helper(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moreParams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int helper(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moreParams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i="1">
                <a:ea typeface="ＭＳ Ｐゴシック" panose="020B0600070205080204" pitchFamily="34" charset="-128"/>
              </a:rPr>
              <a:t>(use moreParams to help solve the problem)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53449D5-8FF5-8C4E-8356-A41133E3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3AA01EC-173C-944E-809F-AAC48F77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all possible outcomes of rolling the given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number of six-sided dice in [#, #, #] format.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dice)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List&lt;Integer&gt; chosen = new ArrayList&lt;Integer&gt;();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diceRolls(dice, </a:t>
            </a:r>
            <a:r>
              <a:rPr lang="en-US" altLang="en-US" sz="19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chosen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9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private recursive helper to implement diceRolls logic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dice,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</a:t>
            </a:r>
            <a:r>
              <a:rPr lang="en-US" altLang="en-US" sz="19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List&lt;Integer&gt; chosen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(dice == 0)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System.out.println(chosen);   // base case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1; i &lt;= 6;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chosen.add(i);                   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(dice - 1, chosen);     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chosen.remove(chosen.size() - 1);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55D3104-B4CC-724D-A07F-5CBD89522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BFB5D10-70DE-9746-8D3C-146FEAFA5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backtracking</a:t>
            </a:r>
            <a:r>
              <a:rPr lang="en-US" altLang="en-US">
                <a:ea typeface="ＭＳ Ｐゴシック" panose="020B0600070205080204" pitchFamily="34" charset="-128"/>
              </a:rPr>
              <a:t>: Finding solution(s) by trying partial solutions and then abandoning them if they are not suitable.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"brute force" algorithmic technique  (tries all paths)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often implemented recursively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Applications: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producing all permutations of a set of values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parsing languages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games: anagrams, crosswords, word jumbles, 8 queens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combinatorics and logic programming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94CAD37-3050-2749-AF70-57CA14C6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 algorithms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3F8567A-5E47-9440-8325-6615EE260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A general pseudo-code algorithm for backtracking problems:</a:t>
            </a:r>
          </a:p>
          <a:p>
            <a:pPr eaLnBrk="1" hangingPunct="1">
              <a:buFontTx/>
              <a:buNone/>
            </a:pPr>
            <a:endParaRPr lang="en-US" altLang="en-US" sz="1600" i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Explore(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are no more 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 to make:  stop.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else: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Make a single choice </a:t>
            </a:r>
            <a:r>
              <a:rPr lang="en-US" altLang="en-US" b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Explore the remaining 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Un-make choice </a:t>
            </a:r>
            <a:r>
              <a:rPr lang="en-US" altLang="en-US" b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, if necessary.  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(backtrack!)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6D9320A-CAFB-4C40-939E-E8D1109D8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 strategies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E1A16E5-FD8B-974B-A901-9A760424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solving a backtracking problem, ask these questions: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are the "choices" in this problem?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is the "base case"?  (How do I know when I'm out of choices?)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"make" a choice?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create additional variables to remember my choices?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modify the values of existing variables?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explore the rest of the choices?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remove the made choice from the list of choices?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Once I'm done exploring, what should I do?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"un-make" a choice?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19FDE58-43F3-2740-828E-0F8A48D50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 sum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B8E31AC-4251-664B-8561-99A6EE0FC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9436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diceSum</a:t>
            </a:r>
            <a:r>
              <a:rPr lang="en-US" altLang="en-US">
                <a:ea typeface="ＭＳ Ｐゴシック" panose="020B0600070205080204" pitchFamily="34" charset="-128"/>
              </a:rPr>
              <a:t> similar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, but it also accepts a desired sum and prints only arrangements that add up to exactly that sum.</a:t>
            </a:r>
          </a:p>
          <a:p>
            <a:pPr lvl="1" eaLnBrk="1" hangingPunct="1">
              <a:tabLst>
                <a:tab pos="59436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9436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diceSum(2, 7);	diceSum(3, 7);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483" name="Picture 18" descr="dice">
            <a:extLst>
              <a:ext uri="{FF2B5EF4-FFF2-40B4-BE49-F238E27FC236}">
                <a16:creationId xmlns:a16="http://schemas.microsoft.com/office/drawing/2014/main" id="{FCE2084C-4E16-C743-BF41-EE4A1FC8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480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3" name="Text Box 19">
            <a:extLst>
              <a:ext uri="{FF2B5EF4-FFF2-40B4-BE49-F238E27FC236}">
                <a16:creationId xmlns:a16="http://schemas.microsoft.com/office/drawing/2014/main" id="{433A56B7-3B08-E746-AB4F-78302479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124200"/>
            <a:ext cx="1284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3,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4,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5,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2,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3,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4,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3,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1, 1]</a:t>
            </a:r>
          </a:p>
        </p:txBody>
      </p:sp>
      <p:sp>
        <p:nvSpPr>
          <p:cNvPr id="359444" name="Text Box 20">
            <a:extLst>
              <a:ext uri="{FF2B5EF4-FFF2-40B4-BE49-F238E27FC236}">
                <a16:creationId xmlns:a16="http://schemas.microsoft.com/office/drawing/2014/main" id="{F1CB112B-C115-654B-BAE2-16C10E7D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9175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3FB4298-525E-2641-8749-82F1A9D5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all paths?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0D505A61-A9B8-2144-88CD-F3690EEA0F27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455738"/>
          <a:ext cx="3976688" cy="731837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8141F414-23F0-2940-BC20-C9266A8A4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293938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D9DA51BB-96A6-B142-8BB1-EC7F35ADD19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573338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80B9CCDE-48B7-6D44-9052-F63BA1A78A6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0DD5B511-4F58-D948-985F-1A36F087B2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9797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B1263058-EF1C-254F-9745-FE7FBE9102E2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A90867A8-1F7D-E44E-A3C3-0AEC92440DCC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3434F678-B05D-F047-8735-E564DA4DEED0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8841E7A3-F97C-284F-AF38-67CF3354534E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51CA860C-95A0-1540-A8F3-0A15CA4EE67F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573338"/>
          <a:ext cx="1216025" cy="365125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6B01DCB5-1A97-C347-A5A7-2DE09BEDF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293938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10266901-43AD-A648-9568-7BEC101EB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979738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1303E8F2-4120-AF43-AF76-19306AB68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6C58CB42-A3A6-794C-BE48-84DEBE6C2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E345B437-4AE0-8B4F-8BEB-92FFD7F7A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741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6D4C0818-B906-1640-9C9D-B2743BEC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417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110BC136-2A48-DD46-B1BF-6C3112CF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741738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9BE560F3-0F53-814B-8C59-DDD07900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34193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317743EC-231D-D442-A706-A026E0B9C095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573338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15B9E2E-3D6E-D142-A6A7-1AD8019F1451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573338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4C50A0BC-8B89-7C45-9829-186E94CA1E3A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573338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281547DD-6882-E542-8DD9-E829646F603D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573338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B08C81F3-CC70-1948-BE0D-14B43F1275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CB0A5204-39AE-2E4B-A2F7-9B55DA3BB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2939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17F6163C-8805-334F-99AD-8561C4E30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C8C5067D-92AA-774E-9970-B7252922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1D80303C-A5C3-0941-82E0-2CAAFDF24B76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DDC23703-0A26-5F4D-8D26-536A19DA987D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335338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7504ACF5-F19E-BA4F-884E-7F651F262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979738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7F39156F-F766-984F-88B4-93BD92B87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979738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F5288786-7072-B34A-A10D-8E3A8845CB08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58C35119-2A07-8F4D-A3A6-6C330F0B40A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9A8C00D0-F494-9C4C-9665-581FCF61574F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6B4AC57A-3D57-C44B-AEE9-7D7B87074695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C9353A26-BF84-D248-AAD7-FDDB1447C624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884CBAF3-0854-164E-BB21-8C27D57EA1B0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0BA15054-54E3-4248-A4F0-D258618644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81793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F9B0771D-7C36-3C4B-89B3-D26D471DD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7938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389E5DE0-EC00-DC4C-964C-5337AC7BC7EA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D0D328-22B7-154A-8396-87F6536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Optimizations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BD613D1-9EBF-9B4B-A447-3E42590DF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need not visit every branch of the decision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branches are clearly not going to lead to success.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can preemptively stop, or </a:t>
            </a:r>
            <a:r>
              <a:rPr lang="en-US" altLang="en-US" b="1">
                <a:ea typeface="ＭＳ Ｐゴシック" panose="020B0600070205080204" pitchFamily="34" charset="-128"/>
              </a:rPr>
              <a:t>prune</a:t>
            </a:r>
            <a:r>
              <a:rPr lang="en-US" altLang="en-US">
                <a:ea typeface="ＭＳ Ｐゴシック" panose="020B0600070205080204" pitchFamily="34" charset="-128"/>
              </a:rPr>
              <a:t>, these branches.</a:t>
            </a:r>
          </a:p>
          <a:p>
            <a:pPr lvl="1"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Inefficiencies in our dice sum algorithm: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high.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1 for all remaining dice would exceed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low.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6 for all remaining dice would not reach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finished, the code must compute the sum every time.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(1+1+1 = ..., 1+1+2 = ..., 1+1+3 = ..., 1+1+4 = ..., ...)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>
            <a:extLst>
              <a:ext uri="{FF2B5EF4-FFF2-40B4-BE49-F238E27FC236}">
                <a16:creationId xmlns:a16="http://schemas.microsoft.com/office/drawing/2014/main" id="{255A2AAC-83CA-F24A-94B9-87759701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8" name="Picture 4" descr="sea otter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9" y="1070122"/>
            <a:ext cx="5007641" cy="51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63E9242-32BD-B24C-A825-8D87DD8EC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decision tree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515A286F-F6E5-7541-B768-729D81CCB411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295400"/>
          <a:ext cx="3976688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C15051CE-61B6-3540-AC2C-A09C62B8A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133600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76B70F1A-8CA9-2C4C-912C-8BB59B72FDD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413000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B2D104E4-60BF-1440-A8D2-0FD58121A7E9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C584E3C5-EE1C-924A-A462-276843CEA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0A0C45C7-31FB-AB40-BFD1-3968EFC146F0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F2CA4B58-1392-3840-8484-6AC7FBE36A94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2BC7438A-54E6-8B4D-AC27-0033E3DE9613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A96C90B0-395C-BD4F-A218-DF35AF5AF333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F1D1B7C0-5C19-1048-AD1C-8E8BD29A4E9F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413000"/>
          <a:ext cx="1216025" cy="365125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CE861784-6D47-014C-9083-FBEF011FE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A7A915B8-7671-7141-B735-ACC4F466F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819400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2F1C2289-E444-D24B-A442-4387E81D5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28388852-B00C-644F-A16E-346E10C54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16668763-F8C3-834D-85EB-BDF715CA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8AD7F39A-6A1E-8D48-90EF-5C52C9B90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17837C0B-B408-BB49-AE12-4C0F67D7B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3C7D4FDB-615E-4B4B-9327-A3C930734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1816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17C231C7-1658-1B4A-9FE5-7789C2983465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413000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EC66B72-2B54-9F4C-959F-715BCCECAD6E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413000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B8AD3122-0F93-C54B-87ED-EAC49A91F769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413000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4E4483C1-D4A1-C642-A72B-61399C5ACA01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413000"/>
          <a:ext cx="1230313" cy="365125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FCBEBF18-BFDA-B541-8932-0E3D0BE45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91ABB591-CBE9-B74D-8E17-AFCA478CFD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9C52D977-44AC-1E4C-B2B5-1C530F1F1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8CEEAFD7-81F1-2644-89C9-998D1901A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2E29FBDF-E187-CA4B-ACB6-89C208EB124F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D76CD544-B112-B947-83FA-B8A90B066E1E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175000"/>
          <a:ext cx="1362075" cy="36512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28920DC7-502E-CE46-97B3-D2C15D740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19400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B38B5A59-F01E-B64B-893D-A4FAFD0E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349C33B4-D10A-A944-BE1E-4730DB5B9A46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AD62BC74-BC88-A145-9E5C-CBD0622F2349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79717D55-A09D-BA4F-9D0F-55DEDC519143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BD1CDFAB-88E0-4F47-97D4-1175B0B2F6D2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73E26E6F-E0A1-A54E-91FA-0E12EC1DD775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5AE7922B-B3E6-4149-A045-33F7677CDCAB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E7834C2A-8690-7640-A5C8-0F9B8CF6E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A9ABA853-0345-CD4D-B621-A6DE200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657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3C2A023E-9AD7-244A-9A86-23624BC35013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3923348-0DFB-9D4E-B1D6-B1BF56ED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Combinations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F714FAA-B210-B344-A622-BA466FBDF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</a:t>
            </a:r>
            <a:r>
              <a:rPr lang="en-US" altLang="en-US">
                <a:ea typeface="ＭＳ Ｐゴシック" panose="020B0600070205080204" pitchFamily="34" charset="-128"/>
              </a:rPr>
              <a:t> that accepts a string </a:t>
            </a:r>
            <a:r>
              <a:rPr lang="en-US" altLang="en-US" i="1">
                <a:ea typeface="ＭＳ Ｐゴシック" panose="020B0600070205080204" pitchFamily="34" charset="-128"/>
              </a:rPr>
              <a:t>s </a:t>
            </a:r>
            <a:r>
              <a:rPr lang="en-US" altLang="en-US">
                <a:ea typeface="ＭＳ Ｐゴシック" panose="020B0600070205080204" pitchFamily="34" charset="-128"/>
              </a:rPr>
              <a:t> and an integer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  as parameters and outputs all possible </a:t>
            </a:r>
            <a:r>
              <a:rPr lang="en-US" altLang="en-US" i="1">
                <a:ea typeface="ＭＳ Ｐゴシック" panose="020B0600070205080204" pitchFamily="34" charset="-128"/>
              </a:rPr>
              <a:t>k </a:t>
            </a:r>
            <a:r>
              <a:rPr lang="en-US" altLang="en-US">
                <a:ea typeface="ＭＳ Ｐゴシック" panose="020B0600070205080204" pitchFamily="34" charset="-128"/>
              </a:rPr>
              <a:t>-letter words that can be formed from unique letters in that string.  The arrangements may be output in any order.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Example: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combinations("GOOGLE", 3)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outputs the sequence of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lines at right.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simplify the problem, you may assume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the string </a:t>
            </a:r>
            <a:r>
              <a:rPr lang="en-US" altLang="en-US" i="1">
                <a:ea typeface="ＭＳ Ｐゴシック" panose="020B0600070205080204" pitchFamily="34" charset="-128"/>
              </a:rPr>
              <a:t>s </a:t>
            </a:r>
            <a:r>
              <a:rPr lang="en-US" altLang="en-US">
                <a:ea typeface="ＭＳ Ｐゴシック" panose="020B0600070205080204" pitchFamily="34" charset="-128"/>
              </a:rPr>
              <a:t> contains at least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unique characters.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48191" name="Group 31">
            <a:extLst>
              <a:ext uri="{FF2B5EF4-FFF2-40B4-BE49-F238E27FC236}">
                <a16:creationId xmlns:a16="http://schemas.microsoft.com/office/drawing/2014/main" id="{ECBA10E7-4B71-C445-B8F3-F6A00F3051BD}"/>
              </a:ext>
            </a:extLst>
          </p:cNvPr>
          <p:cNvGraphicFramePr>
            <a:graphicFrameLocks noGrp="1"/>
          </p:cNvGraphicFramePr>
          <p:nvPr/>
        </p:nvGraphicFramePr>
        <p:xfrm>
          <a:off x="7239000" y="2987675"/>
          <a:ext cx="1371600" cy="355441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89BDE15-6B35-B84E-A3E6-1183F4E02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Initial attempt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5A7F82E-F3B7-564F-B68B-E7C2C2217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combinations(s, "",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combinations(String s, String chosen,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System.out.println(chosen)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combinations(rest, chosen + ch,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Problem: Prints same string multiple times.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EDF861FD-F74F-6E45-82CA-B31210D75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F58909D-4BEF-224B-8611-E7066681F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Set&lt;String&gt; all = new TreeSet&lt;String&gt;();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combinations(s, "",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all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(String comb : all)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System.out.println(comb);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combinations(String s, String chosen,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Set&lt;String&gt; all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all.add(chosen)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 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combinations(rest, chosen + ch, all,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886BBC4B-9DD5-0C4A-ACD9-3571C628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Map - Quarter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08EA-CFAF-224E-9B21-17677996780D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08AE-8478-E346-8E04-C6AD584009C9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TreeMap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HashMap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6EB3B760-302F-B84A-9A36-FEF321C4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Exercise: fourAB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72E3-5E6E-B045-BFF2-B519118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Char char=""/>
              <a:defRPr/>
            </a:pPr>
            <a:r>
              <a:rPr lang="en-US" dirty="0"/>
              <a:t>Write a method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fourAB</a:t>
            </a:r>
            <a:r>
              <a:rPr lang="en-US" dirty="0"/>
              <a:t> that prints out all strings of length 4 composed only of a’s and b’s</a:t>
            </a:r>
          </a:p>
          <a:p>
            <a:pPr>
              <a:buFont typeface="Wingdings 2" charset="2"/>
              <a:buChar char=""/>
              <a:defRPr/>
            </a:pPr>
            <a:r>
              <a:rPr lang="en-US" dirty="0"/>
              <a:t>Example Output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/>
              <a:t> 		       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aaaa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baaa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aaab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baab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aaba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baba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aabb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babb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abaa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bbaa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abab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bbab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abba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bbba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	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abbb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bbbb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D3E17B6-9DC6-494D-B8B6-07A24B4C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Decision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3C264-AE5A-EB46-A198-0D120A85CB7D}"/>
              </a:ext>
            </a:extLst>
          </p:cNvPr>
          <p:cNvSpPr txBox="1"/>
          <p:nvPr/>
        </p:nvSpPr>
        <p:spPr>
          <a:xfrm>
            <a:off x="3870325" y="2051050"/>
            <a:ext cx="3667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D3E76-3602-9546-A3AF-DD7AABDA509F}"/>
              </a:ext>
            </a:extLst>
          </p:cNvPr>
          <p:cNvSpPr txBox="1"/>
          <p:nvPr/>
        </p:nvSpPr>
        <p:spPr>
          <a:xfrm>
            <a:off x="4629150" y="1352550"/>
            <a:ext cx="3651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4C036-0FD1-C64B-B72A-AC1A390B3901}"/>
              </a:ext>
            </a:extLst>
          </p:cNvPr>
          <p:cNvSpPr txBox="1"/>
          <p:nvPr/>
        </p:nvSpPr>
        <p:spPr>
          <a:xfrm>
            <a:off x="2962275" y="2924175"/>
            <a:ext cx="4714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CFA9E-91E1-0746-9387-1D5C9D1CA529}"/>
              </a:ext>
            </a:extLst>
          </p:cNvPr>
          <p:cNvSpPr txBox="1"/>
          <p:nvPr/>
        </p:nvSpPr>
        <p:spPr>
          <a:xfrm>
            <a:off x="1416050" y="3697288"/>
            <a:ext cx="6588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80D20-4C0F-3340-B98D-D87CDFC454B4}"/>
              </a:ext>
            </a:extLst>
          </p:cNvPr>
          <p:cNvSpPr txBox="1"/>
          <p:nvPr/>
        </p:nvSpPr>
        <p:spPr>
          <a:xfrm>
            <a:off x="2074863" y="4554538"/>
            <a:ext cx="803275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aaa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41E24-ED30-6644-823E-C3DF4C4BEE19}"/>
              </a:ext>
            </a:extLst>
          </p:cNvPr>
          <p:cNvSpPr txBox="1"/>
          <p:nvPr/>
        </p:nvSpPr>
        <p:spPr>
          <a:xfrm>
            <a:off x="4241800" y="3697288"/>
            <a:ext cx="66040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966CB-3900-B24B-9366-635D2878A928}"/>
              </a:ext>
            </a:extLst>
          </p:cNvPr>
          <p:cNvSpPr txBox="1"/>
          <p:nvPr/>
        </p:nvSpPr>
        <p:spPr>
          <a:xfrm>
            <a:off x="3517900" y="4554538"/>
            <a:ext cx="801688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aab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AB7356-CEC0-2C4C-ADAD-CC50A4422006}"/>
              </a:ext>
            </a:extLst>
          </p:cNvPr>
          <p:cNvSpPr txBox="1"/>
          <p:nvPr/>
        </p:nvSpPr>
        <p:spPr>
          <a:xfrm>
            <a:off x="4959350" y="4535488"/>
            <a:ext cx="803275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aab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5C37B-089D-A542-AC56-21C2B546E5FD}"/>
              </a:ext>
            </a:extLst>
          </p:cNvPr>
          <p:cNvSpPr txBox="1"/>
          <p:nvPr/>
        </p:nvSpPr>
        <p:spPr>
          <a:xfrm>
            <a:off x="687388" y="4535488"/>
            <a:ext cx="801687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aaa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B3EAA-74F3-4B4E-BC2D-02C9B424C9E7}"/>
              </a:ext>
            </a:extLst>
          </p:cNvPr>
          <p:cNvSpPr txBox="1"/>
          <p:nvPr/>
        </p:nvSpPr>
        <p:spPr>
          <a:xfrm>
            <a:off x="4759325" y="2924175"/>
            <a:ext cx="4714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6E409-A504-6E4D-AFD9-721F84B0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3171825"/>
            <a:ext cx="411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mr-IN" altLang="en-US">
                <a:ea typeface="Mangal" panose="02040503050203030202" pitchFamily="18" charset="0"/>
              </a:rPr>
              <a:t>…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35A5C-931C-FF42-9FAD-C712910477A3}"/>
              </a:ext>
            </a:extLst>
          </p:cNvPr>
          <p:cNvSpPr txBox="1"/>
          <p:nvPr/>
        </p:nvSpPr>
        <p:spPr>
          <a:xfrm>
            <a:off x="6816725" y="2051050"/>
            <a:ext cx="3667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BC1B0D-85EB-F140-9EEE-95A854BE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2287588"/>
            <a:ext cx="41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mr-IN" altLang="en-US">
                <a:ea typeface="Mangal" panose="02040503050203030202" pitchFamily="18" charset="0"/>
              </a:rPr>
              <a:t>…</a:t>
            </a:r>
            <a:endParaRPr lang="en-US" altLang="en-US"/>
          </a:p>
          <a:p>
            <a:endParaRPr lang="en-US" alt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6E9A30-BB10-024D-9863-BC78D96702D2}"/>
              </a:ext>
            </a:extLst>
          </p:cNvPr>
          <p:cNvCxnSpPr>
            <a:endCxn id="6" idx="0"/>
          </p:cNvCxnSpPr>
          <p:nvPr/>
        </p:nvCxnSpPr>
        <p:spPr>
          <a:xfrm flipH="1">
            <a:off x="4052888" y="1722438"/>
            <a:ext cx="552450" cy="328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30515B-6464-CF4F-A556-6F669F905A26}"/>
              </a:ext>
            </a:extLst>
          </p:cNvPr>
          <p:cNvCxnSpPr/>
          <p:nvPr/>
        </p:nvCxnSpPr>
        <p:spPr>
          <a:xfrm flipH="1">
            <a:off x="3197225" y="2419350"/>
            <a:ext cx="673100" cy="43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A50F1A-0761-6D4E-8613-07254DD7B0F3}"/>
              </a:ext>
            </a:extLst>
          </p:cNvPr>
          <p:cNvCxnSpPr/>
          <p:nvPr/>
        </p:nvCxnSpPr>
        <p:spPr>
          <a:xfrm flipH="1">
            <a:off x="1771650" y="3302000"/>
            <a:ext cx="1190625" cy="369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BA869B-64AB-3542-AE56-6E3D1ABC3CCF}"/>
              </a:ext>
            </a:extLst>
          </p:cNvPr>
          <p:cNvCxnSpPr/>
          <p:nvPr/>
        </p:nvCxnSpPr>
        <p:spPr>
          <a:xfrm flipH="1">
            <a:off x="1087438" y="4065588"/>
            <a:ext cx="328612" cy="393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803FFF-689F-7945-99C6-3CA6BB29799B}"/>
              </a:ext>
            </a:extLst>
          </p:cNvPr>
          <p:cNvCxnSpPr/>
          <p:nvPr/>
        </p:nvCxnSpPr>
        <p:spPr>
          <a:xfrm>
            <a:off x="2074863" y="4075113"/>
            <a:ext cx="392112" cy="384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40EEBD-A80D-684E-BE1A-80A3B96F4456}"/>
              </a:ext>
            </a:extLst>
          </p:cNvPr>
          <p:cNvCxnSpPr/>
          <p:nvPr/>
        </p:nvCxnSpPr>
        <p:spPr>
          <a:xfrm>
            <a:off x="3433763" y="3292475"/>
            <a:ext cx="1103312" cy="327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E5E7A2-719C-FE4C-8639-27FD16871E93}"/>
              </a:ext>
            </a:extLst>
          </p:cNvPr>
          <p:cNvCxnSpPr/>
          <p:nvPr/>
        </p:nvCxnSpPr>
        <p:spPr>
          <a:xfrm flipH="1">
            <a:off x="3917950" y="4065588"/>
            <a:ext cx="319088" cy="404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5867F9-C2B9-6F47-B712-64C89892F989}"/>
              </a:ext>
            </a:extLst>
          </p:cNvPr>
          <p:cNvCxnSpPr/>
          <p:nvPr/>
        </p:nvCxnSpPr>
        <p:spPr>
          <a:xfrm>
            <a:off x="4875213" y="4065588"/>
            <a:ext cx="485775" cy="349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BFDB48-152E-FD43-A939-03A31CE1F23F}"/>
              </a:ext>
            </a:extLst>
          </p:cNvPr>
          <p:cNvCxnSpPr/>
          <p:nvPr/>
        </p:nvCxnSpPr>
        <p:spPr>
          <a:xfrm>
            <a:off x="4216400" y="2419350"/>
            <a:ext cx="776288" cy="43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50B0D4-2E1A-A842-93B4-8149D08FADC4}"/>
              </a:ext>
            </a:extLst>
          </p:cNvPr>
          <p:cNvCxnSpPr/>
          <p:nvPr/>
        </p:nvCxnSpPr>
        <p:spPr>
          <a:xfrm>
            <a:off x="4959350" y="1722438"/>
            <a:ext cx="204152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E47B332B-E7E9-C14C-A993-D6AE723B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19188"/>
            <a:ext cx="794385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>
            <a:extLst>
              <a:ext uri="{FF2B5EF4-FFF2-40B4-BE49-F238E27FC236}">
                <a16:creationId xmlns:a16="http://schemas.microsoft.com/office/drawing/2014/main" id="{322BCEB3-834F-E141-91B8-3A2685B7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35025"/>
            <a:ext cx="7704137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C90722AB-8DC9-3C47-B3CF-C531587FC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25CE699C-C0E6-2643-94E4-4A482B5C2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64008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 that accepts an integer parameter representing a number of 6-sided dice to roll, and output all possible arrangements of values that could appear on the dice.</a:t>
            </a:r>
          </a:p>
          <a:p>
            <a:pPr lvl="1" eaLnBrk="1" hangingPunct="1">
              <a:tabLst>
                <a:tab pos="64008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64008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diceRoll(2);	diceRoll(3);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52457" name="Group 201">
            <a:extLst>
              <a:ext uri="{FF2B5EF4-FFF2-40B4-BE49-F238E27FC236}">
                <a16:creationId xmlns:a16="http://schemas.microsoft.com/office/drawing/2014/main" id="{BD4D0F14-A371-ED45-BC52-E3F429C2702D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370263"/>
          <a:ext cx="3581400" cy="281940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6]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9" name="Picture 32" descr="dice">
            <a:extLst>
              <a:ext uri="{FF2B5EF4-FFF2-40B4-BE49-F238E27FC236}">
                <a16:creationId xmlns:a16="http://schemas.microsoft.com/office/drawing/2014/main" id="{605D99DA-9170-E542-B9B9-74396A13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99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442" name="Text Box 186">
            <a:extLst>
              <a:ext uri="{FF2B5EF4-FFF2-40B4-BE49-F238E27FC236}">
                <a16:creationId xmlns:a16="http://schemas.microsoft.com/office/drawing/2014/main" id="{79EA68B3-3EAB-BD4B-9DE2-12BF1A67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70263"/>
            <a:ext cx="1284288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   ...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DE4606E-96BA-4C42-BEA4-A29061AD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decision tree</a:t>
            </a:r>
          </a:p>
        </p:txBody>
      </p:sp>
      <p:graphicFrame>
        <p:nvGraphicFramePr>
          <p:cNvPr id="355331" name="Group 3">
            <a:extLst>
              <a:ext uri="{FF2B5EF4-FFF2-40B4-BE49-F238E27FC236}">
                <a16:creationId xmlns:a16="http://schemas.microsoft.com/office/drawing/2014/main" id="{D7DA3221-287E-A24A-ADB7-A2F8088D4D15}"/>
              </a:ext>
            </a:extLst>
          </p:cNvPr>
          <p:cNvGraphicFramePr>
            <a:graphicFrameLocks noGrp="1"/>
          </p:cNvGraphicFramePr>
          <p:nvPr/>
        </p:nvGraphicFramePr>
        <p:xfrm>
          <a:off x="3490913" y="1295400"/>
          <a:ext cx="2408237" cy="81280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5342" name="Line 14">
            <a:extLst>
              <a:ext uri="{FF2B5EF4-FFF2-40B4-BE49-F238E27FC236}">
                <a16:creationId xmlns:a16="http://schemas.microsoft.com/office/drawing/2014/main" id="{1D5F1EF5-0DEF-B948-87F7-46406BF63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2050" y="2133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343" name="Group 15">
            <a:extLst>
              <a:ext uri="{FF2B5EF4-FFF2-40B4-BE49-F238E27FC236}">
                <a16:creationId xmlns:a16="http://schemas.microsoft.com/office/drawing/2014/main" id="{19679906-3109-7F46-9AD5-968CB397F5D6}"/>
              </a:ext>
            </a:extLst>
          </p:cNvPr>
          <p:cNvGraphicFramePr>
            <a:graphicFrameLocks noGrp="1"/>
          </p:cNvGraphicFramePr>
          <p:nvPr/>
        </p:nvGraphicFramePr>
        <p:xfrm>
          <a:off x="2938463" y="2387600"/>
          <a:ext cx="1404937" cy="406400"/>
        </p:xfrm>
        <a:graphic>
          <a:graphicData uri="http://schemas.openxmlformats.org/drawingml/2006/table">
            <a:tbl>
              <a:tblPr/>
              <a:tblGrid>
                <a:gridCol w="37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4" name="Group 186">
            <a:extLst>
              <a:ext uri="{FF2B5EF4-FFF2-40B4-BE49-F238E27FC236}">
                <a16:creationId xmlns:a16="http://schemas.microsoft.com/office/drawing/2014/main" id="{56456444-E26A-1D43-BDC8-55474BF3A85D}"/>
              </a:ext>
            </a:extLst>
          </p:cNvPr>
          <p:cNvGraphicFramePr>
            <a:graphicFrameLocks noGrp="1"/>
          </p:cNvGraphicFramePr>
          <p:nvPr/>
        </p:nvGraphicFramePr>
        <p:xfrm>
          <a:off x="1568450" y="3175000"/>
          <a:ext cx="1541463" cy="4064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359" name="Line 31">
            <a:extLst>
              <a:ext uri="{FF2B5EF4-FFF2-40B4-BE49-F238E27FC236}">
                <a16:creationId xmlns:a16="http://schemas.microsoft.com/office/drawing/2014/main" id="{0BFEF6A9-D864-B04B-A191-5EBAE38AA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063" y="2819400"/>
            <a:ext cx="914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27" name="Group 199">
            <a:extLst>
              <a:ext uri="{FF2B5EF4-FFF2-40B4-BE49-F238E27FC236}">
                <a16:creationId xmlns:a16="http://schemas.microsoft.com/office/drawing/2014/main" id="{0C57B0FD-BF85-F844-BD5A-AFB625545055}"/>
              </a:ext>
            </a:extLst>
          </p:cNvPr>
          <p:cNvGraphicFramePr>
            <a:graphicFrameLocks noGrp="1"/>
          </p:cNvGraphicFramePr>
          <p:nvPr/>
        </p:nvGraphicFramePr>
        <p:xfrm>
          <a:off x="349250" y="3937000"/>
          <a:ext cx="1719263" cy="4064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53" name="Group 225">
            <a:extLst>
              <a:ext uri="{FF2B5EF4-FFF2-40B4-BE49-F238E27FC236}">
                <a16:creationId xmlns:a16="http://schemas.microsoft.com/office/drawing/2014/main" id="{ABCBB870-1778-8047-BDAB-C3EA0124F660}"/>
              </a:ext>
            </a:extLst>
          </p:cNvPr>
          <p:cNvGraphicFramePr>
            <a:graphicFrameLocks noGrp="1"/>
          </p:cNvGraphicFramePr>
          <p:nvPr/>
        </p:nvGraphicFramePr>
        <p:xfrm>
          <a:off x="85725" y="4699000"/>
          <a:ext cx="1644650" cy="40640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1, 1, 1,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6" name="Group 188">
            <a:extLst>
              <a:ext uri="{FF2B5EF4-FFF2-40B4-BE49-F238E27FC236}">
                <a16:creationId xmlns:a16="http://schemas.microsoft.com/office/drawing/2014/main" id="{BCF63FFC-5317-3941-80D5-4CC48316A928}"/>
              </a:ext>
            </a:extLst>
          </p:cNvPr>
          <p:cNvGraphicFramePr>
            <a:graphicFrameLocks noGrp="1"/>
          </p:cNvGraphicFramePr>
          <p:nvPr/>
        </p:nvGraphicFramePr>
        <p:xfrm>
          <a:off x="32861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9" name="Group 191">
            <a:extLst>
              <a:ext uri="{FF2B5EF4-FFF2-40B4-BE49-F238E27FC236}">
                <a16:creationId xmlns:a16="http://schemas.microsoft.com/office/drawing/2014/main" id="{B6B96BDE-BB76-F341-A3A8-EF9C44C28EB0}"/>
              </a:ext>
            </a:extLst>
          </p:cNvPr>
          <p:cNvGraphicFramePr>
            <a:graphicFrameLocks noGrp="1"/>
          </p:cNvGraphicFramePr>
          <p:nvPr/>
        </p:nvGraphicFramePr>
        <p:xfrm>
          <a:off x="4957763" y="3175000"/>
          <a:ext cx="1563687" cy="406400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22" name="Group 194">
            <a:extLst>
              <a:ext uri="{FF2B5EF4-FFF2-40B4-BE49-F238E27FC236}">
                <a16:creationId xmlns:a16="http://schemas.microsoft.com/office/drawing/2014/main" id="{4BF8A81E-0344-364B-85A1-C50C691916ED}"/>
              </a:ext>
            </a:extLst>
          </p:cNvPr>
          <p:cNvGraphicFramePr>
            <a:graphicFrameLocks noGrp="1"/>
          </p:cNvGraphicFramePr>
          <p:nvPr/>
        </p:nvGraphicFramePr>
        <p:xfrm>
          <a:off x="66389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408" name="Group 80">
            <a:extLst>
              <a:ext uri="{FF2B5EF4-FFF2-40B4-BE49-F238E27FC236}">
                <a16:creationId xmlns:a16="http://schemas.microsoft.com/office/drawing/2014/main" id="{5E14CCC2-A60F-AF40-9A38-CA34E63F88BA}"/>
              </a:ext>
            </a:extLst>
          </p:cNvPr>
          <p:cNvGraphicFramePr>
            <a:graphicFrameLocks noGrp="1"/>
          </p:cNvGraphicFramePr>
          <p:nvPr/>
        </p:nvGraphicFramePr>
        <p:xfrm>
          <a:off x="7512050" y="2362200"/>
          <a:ext cx="1524000" cy="40640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16" name="Line 88">
            <a:extLst>
              <a:ext uri="{FF2B5EF4-FFF2-40B4-BE49-F238E27FC236}">
                <a16:creationId xmlns:a16="http://schemas.microsoft.com/office/drawing/2014/main" id="{A7B6C5DB-CA66-3A40-898A-43081646E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7" name="Line 89">
            <a:extLst>
              <a:ext uri="{FF2B5EF4-FFF2-40B4-BE49-F238E27FC236}">
                <a16:creationId xmlns:a16="http://schemas.microsoft.com/office/drawing/2014/main" id="{9B4EA3FB-3B8B-A540-9885-8328EA211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281940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8" name="Line 90">
            <a:extLst>
              <a:ext uri="{FF2B5EF4-FFF2-40B4-BE49-F238E27FC236}">
                <a16:creationId xmlns:a16="http://schemas.microsoft.com/office/drawing/2014/main" id="{4450A964-CD5D-7D4F-BE58-1834A1131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2819400"/>
            <a:ext cx="1295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9" name="Line 91">
            <a:extLst>
              <a:ext uri="{FF2B5EF4-FFF2-40B4-BE49-F238E27FC236}">
                <a16:creationId xmlns:a16="http://schemas.microsoft.com/office/drawing/2014/main" id="{B03D6685-3FD3-AA43-8930-DD6495484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2819400"/>
            <a:ext cx="25908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20" name="Line 92">
            <a:extLst>
              <a:ext uri="{FF2B5EF4-FFF2-40B4-BE49-F238E27FC236}">
                <a16:creationId xmlns:a16="http://schemas.microsoft.com/office/drawing/2014/main" id="{6ACB84F2-4332-CA44-A385-44B920F32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6863" y="3581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38" name="Group 210">
            <a:extLst>
              <a:ext uri="{FF2B5EF4-FFF2-40B4-BE49-F238E27FC236}">
                <a16:creationId xmlns:a16="http://schemas.microsoft.com/office/drawing/2014/main" id="{40B8D47C-8806-584A-A632-6963B2FF054E}"/>
              </a:ext>
            </a:extLst>
          </p:cNvPr>
          <p:cNvGraphicFramePr>
            <a:graphicFrameLocks noGrp="1"/>
          </p:cNvGraphicFramePr>
          <p:nvPr/>
        </p:nvGraphicFramePr>
        <p:xfrm>
          <a:off x="2322513" y="3937000"/>
          <a:ext cx="1760537" cy="406400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40" name="Group 212">
            <a:extLst>
              <a:ext uri="{FF2B5EF4-FFF2-40B4-BE49-F238E27FC236}">
                <a16:creationId xmlns:a16="http://schemas.microsoft.com/office/drawing/2014/main" id="{0658481A-D28C-9548-9600-7DFCE36F9A0C}"/>
              </a:ext>
            </a:extLst>
          </p:cNvPr>
          <p:cNvGraphicFramePr>
            <a:graphicFrameLocks noGrp="1"/>
          </p:cNvGraphicFramePr>
          <p:nvPr/>
        </p:nvGraphicFramePr>
        <p:xfrm>
          <a:off x="4310063" y="3937000"/>
          <a:ext cx="1830387" cy="406400"/>
        </p:xfrm>
        <a:graphic>
          <a:graphicData uri="http://schemas.openxmlformats.org/drawingml/2006/table">
            <a:tbl>
              <a:tblPr/>
              <a:tblGrid>
                <a:gridCol w="10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37" name="Line 109">
            <a:extLst>
              <a:ext uri="{FF2B5EF4-FFF2-40B4-BE49-F238E27FC236}">
                <a16:creationId xmlns:a16="http://schemas.microsoft.com/office/drawing/2014/main" id="{CF95066E-63C9-214D-861B-9A07006B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5063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38" name="Line 110">
            <a:extLst>
              <a:ext uri="{FF2B5EF4-FFF2-40B4-BE49-F238E27FC236}">
                <a16:creationId xmlns:a16="http://schemas.microsoft.com/office/drawing/2014/main" id="{B24AD1B0-60B5-584D-9B44-8C99B42DF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2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4" name="Group 226">
            <a:extLst>
              <a:ext uri="{FF2B5EF4-FFF2-40B4-BE49-F238E27FC236}">
                <a16:creationId xmlns:a16="http://schemas.microsoft.com/office/drawing/2014/main" id="{56043F02-070A-F94B-B609-26394E64C856}"/>
              </a:ext>
            </a:extLst>
          </p:cNvPr>
          <p:cNvGraphicFramePr>
            <a:graphicFrameLocks noGrp="1"/>
          </p:cNvGraphicFramePr>
          <p:nvPr/>
        </p:nvGraphicFramePr>
        <p:xfrm>
          <a:off x="1873250" y="4699000"/>
          <a:ext cx="1600200" cy="406400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1, 1, 1,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47" name="Line 119">
            <a:extLst>
              <a:ext uri="{FF2B5EF4-FFF2-40B4-BE49-F238E27FC236}">
                <a16:creationId xmlns:a16="http://schemas.microsoft.com/office/drawing/2014/main" id="{819C1479-70B5-F043-AC25-9774B1F80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48" name="Line 120">
            <a:extLst>
              <a:ext uri="{FF2B5EF4-FFF2-40B4-BE49-F238E27FC236}">
                <a16:creationId xmlns:a16="http://schemas.microsoft.com/office/drawing/2014/main" id="{AD69E9E0-4EFF-9140-8162-1C76D77F2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5" name="Group 227">
            <a:extLst>
              <a:ext uri="{FF2B5EF4-FFF2-40B4-BE49-F238E27FC236}">
                <a16:creationId xmlns:a16="http://schemas.microsoft.com/office/drawing/2014/main" id="{641975DA-DF8B-9E4D-9363-348E0E340C35}"/>
              </a:ext>
            </a:extLst>
          </p:cNvPr>
          <p:cNvGraphicFramePr>
            <a:graphicFrameLocks noGrp="1"/>
          </p:cNvGraphicFramePr>
          <p:nvPr/>
        </p:nvGraphicFramePr>
        <p:xfrm>
          <a:off x="3930650" y="4699000"/>
          <a:ext cx="1609725" cy="406400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1, 1, 3,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56" name="Group 228">
            <a:extLst>
              <a:ext uri="{FF2B5EF4-FFF2-40B4-BE49-F238E27FC236}">
                <a16:creationId xmlns:a16="http://schemas.microsoft.com/office/drawing/2014/main" id="{B58E74A9-6F05-2749-9159-7051D3419658}"/>
              </a:ext>
            </a:extLst>
          </p:cNvPr>
          <p:cNvGraphicFramePr>
            <a:graphicFrameLocks noGrp="1"/>
          </p:cNvGraphicFramePr>
          <p:nvPr/>
        </p:nvGraphicFramePr>
        <p:xfrm>
          <a:off x="5759450" y="4699000"/>
          <a:ext cx="1676400" cy="406400"/>
        </p:xfrm>
        <a:graphic>
          <a:graphicData uri="http://schemas.openxmlformats.org/drawingml/2006/table">
            <a:tbl>
              <a:tblPr/>
              <a:tblGrid>
                <a:gridCol w="131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1, 1, 3,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83" name="Line 155">
            <a:extLst>
              <a:ext uri="{FF2B5EF4-FFF2-40B4-BE49-F238E27FC236}">
                <a16:creationId xmlns:a16="http://schemas.microsoft.com/office/drawing/2014/main" id="{EA24E5A8-36B4-5542-8F55-4B53CC6B4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84" name="Line 156">
            <a:extLst>
              <a:ext uri="{FF2B5EF4-FFF2-40B4-BE49-F238E27FC236}">
                <a16:creationId xmlns:a16="http://schemas.microsoft.com/office/drawing/2014/main" id="{586C6F98-EE23-FF42-8F08-090EC127D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0" name="Group 222">
            <a:extLst>
              <a:ext uri="{FF2B5EF4-FFF2-40B4-BE49-F238E27FC236}">
                <a16:creationId xmlns:a16="http://schemas.microsoft.com/office/drawing/2014/main" id="{94FAD546-71FB-A945-BDB6-AB365BE10F39}"/>
              </a:ext>
            </a:extLst>
          </p:cNvPr>
          <p:cNvGraphicFramePr>
            <a:graphicFrameLocks noGrp="1"/>
          </p:cNvGraphicFramePr>
          <p:nvPr/>
        </p:nvGraphicFramePr>
        <p:xfrm>
          <a:off x="6597650" y="3937000"/>
          <a:ext cx="1828800" cy="406400"/>
        </p:xfrm>
        <a:graphic>
          <a:graphicData uri="http://schemas.openxmlformats.org/drawingml/2006/table">
            <a:tbl>
              <a:tblPr/>
              <a:tblGrid>
                <a:gridCol w="102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1, 4,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503" name="Line 175">
            <a:extLst>
              <a:ext uri="{FF2B5EF4-FFF2-40B4-BE49-F238E27FC236}">
                <a16:creationId xmlns:a16="http://schemas.microsoft.com/office/drawing/2014/main" id="{5D6D6FAF-0369-2442-A8C9-A879ABF94D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0588" y="3581400"/>
            <a:ext cx="11906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4" name="Line 176">
            <a:extLst>
              <a:ext uri="{FF2B5EF4-FFF2-40B4-BE49-F238E27FC236}">
                <a16:creationId xmlns:a16="http://schemas.microsoft.com/office/drawing/2014/main" id="{97B239E2-B3F4-EC49-B39F-96F5B0982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45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5" name="Text Box 177">
            <a:extLst>
              <a:ext uri="{FF2B5EF4-FFF2-40B4-BE49-F238E27FC236}">
                <a16:creationId xmlns:a16="http://schemas.microsoft.com/office/drawing/2014/main" id="{66C15B75-B3BF-8E42-9AB4-BC907B3D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3810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6" name="Text Box 178">
            <a:extLst>
              <a:ext uri="{FF2B5EF4-FFF2-40B4-BE49-F238E27FC236}">
                <a16:creationId xmlns:a16="http://schemas.microsoft.com/office/drawing/2014/main" id="{F024BC6B-245C-2444-9408-4941DE493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7" name="Text Box 179">
            <a:extLst>
              <a:ext uri="{FF2B5EF4-FFF2-40B4-BE49-F238E27FC236}">
                <a16:creationId xmlns:a16="http://schemas.microsoft.com/office/drawing/2014/main" id="{4D5A6E2C-0415-214B-9502-52327689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8" name="Text Box 180">
            <a:extLst>
              <a:ext uri="{FF2B5EF4-FFF2-40B4-BE49-F238E27FC236}">
                <a16:creationId xmlns:a16="http://schemas.microsoft.com/office/drawing/2014/main" id="{BC01448F-B20E-9C47-94E7-47D1120E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2667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9" name="Text Box 181">
            <a:extLst>
              <a:ext uri="{FF2B5EF4-FFF2-40B4-BE49-F238E27FC236}">
                <a16:creationId xmlns:a16="http://schemas.microsoft.com/office/drawing/2014/main" id="{6E90B467-CA39-0A4C-96A2-3682E96F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4191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10" name="Text Box 182">
            <a:extLst>
              <a:ext uri="{FF2B5EF4-FFF2-40B4-BE49-F238E27FC236}">
                <a16:creationId xmlns:a16="http://schemas.microsoft.com/office/drawing/2014/main" id="{6F347189-3C96-7247-8E62-D4FAD488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267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1" name="Text Box 223">
            <a:extLst>
              <a:ext uri="{FF2B5EF4-FFF2-40B4-BE49-F238E27FC236}">
                <a16:creationId xmlns:a16="http://schemas.microsoft.com/office/drawing/2014/main" id="{47AC10FA-FEF3-1C41-B1EB-17C73FEA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2" name="Text Box 224">
            <a:extLst>
              <a:ext uri="{FF2B5EF4-FFF2-40B4-BE49-F238E27FC236}">
                <a16:creationId xmlns:a16="http://schemas.microsoft.com/office/drawing/2014/main" id="{457118CD-6587-904C-A4DE-62CA513C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05" grpId="0" autoUpdateAnimBg="0"/>
      <p:bldP spid="355506" grpId="0" autoUpdateAnimBg="0"/>
      <p:bldP spid="355507" grpId="0" autoUpdateAnimBg="0"/>
      <p:bldP spid="355508" grpId="0" autoUpdateAnimBg="0"/>
      <p:bldP spid="355509" grpId="0" autoUpdateAnimBg="0"/>
      <p:bldP spid="355510" grpId="0" autoUpdateAnimBg="0"/>
      <p:bldP spid="355551" grpId="0" autoUpdateAnimBg="0"/>
      <p:bldP spid="35555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1434</TotalTime>
  <Words>1806</Words>
  <Application>Microsoft Office PowerPoint</Application>
  <PresentationFormat>On-screen Show (4:3)</PresentationFormat>
  <Paragraphs>442</Paragraphs>
  <Slides>23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Mangal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 - Quarter</vt:lpstr>
      <vt:lpstr> Exercise: fourAB</vt:lpstr>
      <vt:lpstr>Decision Tree</vt:lpstr>
      <vt:lpstr>PowerPoint Presentation</vt:lpstr>
      <vt:lpstr>PowerPoint Presentation</vt:lpstr>
      <vt:lpstr>Exercise: Dice rolls</vt:lpstr>
      <vt:lpstr>A decision tree</vt:lpstr>
      <vt:lpstr>Examining the problem</vt:lpstr>
      <vt:lpstr>Solving recursively</vt:lpstr>
      <vt:lpstr>Private helpers</vt:lpstr>
      <vt:lpstr>Exercise solution</vt:lpstr>
      <vt:lpstr>Backtracking</vt:lpstr>
      <vt:lpstr>Backtracking algorithms</vt:lpstr>
      <vt:lpstr>Backtracking strategies</vt:lpstr>
      <vt:lpstr>Exercise: Dice roll sum</vt:lpstr>
      <vt:lpstr>Consider all paths?</vt:lpstr>
      <vt:lpstr>Optimizations</vt:lpstr>
      <vt:lpstr>New decision tree</vt:lpstr>
      <vt:lpstr>Exercise: Combinations</vt:lpstr>
      <vt:lpstr>Initial attempt</vt:lpstr>
      <vt:lpstr>Exercise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37</cp:revision>
  <cp:lastPrinted>2016-05-04T05:20:34Z</cp:lastPrinted>
  <dcterms:created xsi:type="dcterms:W3CDTF">2013-02-13T04:39:41Z</dcterms:created>
  <dcterms:modified xsi:type="dcterms:W3CDTF">2018-11-02T19:02:00Z</dcterms:modified>
</cp:coreProperties>
</file>