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58" r:id="rId5"/>
    <p:sldId id="259" r:id="rId6"/>
    <p:sldId id="261" r:id="rId7"/>
    <p:sldId id="277" r:id="rId8"/>
    <p:sldId id="272" r:id="rId9"/>
    <p:sldId id="273" r:id="rId10"/>
    <p:sldId id="264" r:id="rId11"/>
    <p:sldId id="274" r:id="rId12"/>
    <p:sldId id="275" r:id="rId13"/>
    <p:sldId id="285" r:id="rId14"/>
    <p:sldId id="280" r:id="rId15"/>
    <p:sldId id="284" r:id="rId16"/>
    <p:sldId id="281" r:id="rId17"/>
    <p:sldId id="282" r:id="rId18"/>
    <p:sldId id="283" r:id="rId19"/>
    <p:sldId id="279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/>
    <p:restoredTop sz="94761"/>
  </p:normalViewPr>
  <p:slideViewPr>
    <p:cSldViewPr snapToGrid="0" snapToObjects="1">
      <p:cViewPr>
        <p:scale>
          <a:sx n="91" d="100"/>
          <a:sy n="91" d="100"/>
        </p:scale>
        <p:origin x="96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E0229-1B9D-E449-8A46-15DDBBDA1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A5CAF-A6D5-7749-8F6D-54FAF724F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A404E2C-6F79-094C-93D0-302D3393860B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5B71E-8905-7349-B341-E93CD73D8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FFED2-F212-CE4F-BB11-9112F08BB4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D1E2725-00E0-7646-844F-9C4F9DE77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FEA23D-1E2C-B442-998F-DAEA458F5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9C0D5-27BC-A043-8357-B2902D3150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242FA175-1274-2A4C-B4EA-DE85CF1BFC51}" type="datetimeFigureOut">
              <a:rPr lang="en-US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BC2DF27-BEA0-0B4B-ACEF-C27A07246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CC48FC-47BA-EF49-B119-FC816DE1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8628-ADAC-374A-9484-4DFA2BB98A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43C47-B533-0143-8567-952A42EC5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F8E5908-F596-4443-9364-CD3C8A89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142F02C6-4486-C649-B4AB-EA0440D21375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605C023-FE51-BA47-949F-55FC1593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194A705-2A00-E24D-ADDD-6080652A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C4D9F27-45ED-704A-9FB9-73DE16DD4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B917042-D519-B349-B753-DA4716CB4B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BDEF69D-505C-694B-8EAA-D0C5E6462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8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9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34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1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4CD253F4-1AB9-7548-917C-2761A8E11E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5650C5B4-831F-5849-A610-33204C9E2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E9A04B3E-5B98-6B42-99D4-252D62E017A4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ECE4FA9-376D-A04B-A19A-0114D89F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0B1AB8-64EF-C940-828D-CB5E2F90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C97431B2-C92B-9144-B22C-262548966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82391B0-13ED-2848-8703-DF6D180DB61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72D2D75-AA56-3A4F-A2F8-15E3CBEA3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402-8FE4-4643-8093-0837CF1AD93F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B8014C07-5F25-D649-9B57-94C6FEE2A23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7FF606D1-3633-4E44-9E34-41DB5D051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D9DC60B2-1CA4-AE42-9ECF-75A811A8D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12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recursive programming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12.2 - 12.4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C51E7A96-460B-7048-B566-7F15B50F1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4B4083BF-8A79-144E-8C59-D1D1846E0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>
                <a:cs typeface="+mn-cs"/>
              </a:rPr>
              <a:t>Write a recursive method </a:t>
            </a:r>
            <a:r>
              <a:rPr lang="en-US" dirty="0" err="1">
                <a:latin typeface="Courier New" charset="0"/>
                <a:cs typeface="+mn-cs"/>
              </a:rPr>
              <a:t>isPalindrome</a:t>
            </a:r>
            <a:r>
              <a:rPr lang="en-US" dirty="0">
                <a:cs typeface="+mn-cs"/>
              </a:rPr>
              <a:t> accepts a </a:t>
            </a:r>
            <a:r>
              <a:rPr lang="en-US" dirty="0">
                <a:latin typeface="Courier New" charset="0"/>
                <a:cs typeface="+mn-cs"/>
              </a:rPr>
              <a:t>String</a:t>
            </a:r>
            <a:r>
              <a:rPr lang="en-US" dirty="0">
                <a:cs typeface="+mn-cs"/>
              </a:rPr>
              <a:t> and returns </a:t>
            </a:r>
            <a:r>
              <a:rPr lang="en-US" dirty="0">
                <a:latin typeface="Courier New" charset="0"/>
                <a:cs typeface="+mn-cs"/>
              </a:rPr>
              <a:t>true</a:t>
            </a:r>
            <a:r>
              <a:rPr lang="en-US" dirty="0">
                <a:cs typeface="+mn-cs"/>
              </a:rPr>
              <a:t> if it reads the same forwards as backwards.</a:t>
            </a:r>
          </a:p>
          <a:p>
            <a:pPr lvl="1"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endParaRPr lang="en-US" sz="1200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("madam")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("racecar")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("step on no pets")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("able was I ere I saw </a:t>
            </a:r>
            <a:r>
              <a:rPr lang="en-US" dirty="0" err="1">
                <a:latin typeface="Courier New" charset="0"/>
              </a:rPr>
              <a:t>elba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("Java")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</a:t>
            </a:r>
            <a:r>
              <a:rPr lang="en-US" dirty="0" err="1">
                <a:latin typeface="Courier New" charset="0"/>
              </a:rPr>
              <a:t>rotater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</a:t>
            </a:r>
            <a:r>
              <a:rPr lang="en-US" dirty="0" err="1">
                <a:latin typeface="Courier New" charset="0"/>
              </a:rPr>
              <a:t>byebye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("notion")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4ADAF4C-E745-7147-8295-9D37426A1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A767485-8015-3347-AA22-207D14F7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char first = s.charAt(0);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char last  = s.charAt(s.length()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(first != last)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false;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   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recursive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middle = s.substring(1, 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isPalindrome(middle);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0D0F598-D047-BB47-810E-D7455C6A9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 2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836A21E-1895-484D-8EDA-0D18FDD2B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s.charAt(0) == s.charAt(s.length() - 1)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&amp;&amp;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isPalindrome(s.substring(1, s.length() - 1));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0A82004-7586-BD40-9B11-98522E48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7BA190E7-976B-B846-8D95-547002668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371600"/>
            <a:ext cx="362585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05BC7A2D-D55B-5A4E-B84C-E5475155B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6F5B698C-D570-9E4E-A2E4-8C688E75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Write a method </a:t>
            </a:r>
            <a:r>
              <a:rPr lang="en-US" dirty="0">
                <a:latin typeface="Courier New" charset="0"/>
                <a:cs typeface="+mn-cs"/>
              </a:rPr>
              <a:t>crawl</a:t>
            </a:r>
            <a:r>
              <a:rPr lang="en-US" dirty="0">
                <a:cs typeface="+mn-cs"/>
              </a:rPr>
              <a:t> accepts a </a:t>
            </a:r>
            <a:r>
              <a:rPr lang="en-US" dirty="0">
                <a:latin typeface="Courier New" charset="0"/>
                <a:cs typeface="+mn-cs"/>
              </a:rPr>
              <a:t>File</a:t>
            </a:r>
            <a:r>
              <a:rPr lang="en-US" dirty="0">
                <a:cs typeface="+mn-cs"/>
              </a:rPr>
              <a:t> parameter and prints information about that file.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If the </a:t>
            </a:r>
            <a:r>
              <a:rPr lang="en-US" dirty="0">
                <a:latin typeface="Courier New" charset="0"/>
              </a:rPr>
              <a:t>File</a:t>
            </a:r>
            <a:r>
              <a:rPr lang="en-US" dirty="0"/>
              <a:t> object represents a normal file, just print its name.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If the </a:t>
            </a:r>
            <a:r>
              <a:rPr lang="en-US" dirty="0">
                <a:latin typeface="Courier New" charset="0"/>
              </a:rPr>
              <a:t>File</a:t>
            </a:r>
            <a:r>
              <a:rPr lang="en-US" dirty="0"/>
              <a:t> object represents a directory, print its name and information about every file/directory inside it, indented.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cse143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handouts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</a:t>
            </a:r>
            <a:r>
              <a:rPr lang="en-US" sz="1800" dirty="0" err="1">
                <a:latin typeface="Courier New" charset="0"/>
              </a:rPr>
              <a:t>syllabus.doc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</a:t>
            </a:r>
            <a:r>
              <a:rPr lang="en-US" sz="1800" dirty="0" err="1">
                <a:latin typeface="Courier New" charset="0"/>
              </a:rPr>
              <a:t>lecture_schedule.xls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homework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1-tiles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TileMain.java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TileManager.java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index.html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style.css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latin typeface="Courier New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/>
              <a:t>recursive data</a:t>
            </a:r>
            <a:r>
              <a:rPr lang="en-US" dirty="0"/>
              <a:t>: A directory can contain other directories.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49BC4FF-A87C-384C-9CF7-4AA61973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Data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EF8AD6A-63B9-5946-A947-868C4208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file is one of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simple file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directory containing files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Directories can be nested to an arbitrary depth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D232D090-75C1-BC43-9E6D-6D807C4D3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urier New" charset="0"/>
                <a:cs typeface="+mj-cs"/>
              </a:rPr>
              <a:t>File</a:t>
            </a:r>
            <a:r>
              <a:rPr lang="en-US">
                <a:cs typeface="+mj-cs"/>
              </a:rPr>
              <a:t> objects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B5A6BFDC-257D-EE44-A1D9-F59ACD62B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A </a:t>
            </a:r>
            <a:r>
              <a:rPr lang="en-US">
                <a:latin typeface="Courier New" charset="0"/>
                <a:cs typeface="+mn-cs"/>
              </a:rPr>
              <a:t>File</a:t>
            </a:r>
            <a:r>
              <a:rPr lang="en-US">
                <a:cs typeface="+mn-cs"/>
              </a:rPr>
              <a:t> object (from the </a:t>
            </a:r>
            <a:r>
              <a:rPr lang="en-US">
                <a:latin typeface="Courier New" charset="0"/>
                <a:cs typeface="+mn-cs"/>
              </a:rPr>
              <a:t>java.io</a:t>
            </a:r>
            <a:r>
              <a:rPr lang="en-US">
                <a:cs typeface="+mn-cs"/>
              </a:rPr>
              <a:t> package) represents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a file or directory on the disk.</a:t>
            </a:r>
          </a:p>
        </p:txBody>
      </p:sp>
      <p:graphicFrame>
        <p:nvGraphicFramePr>
          <p:cNvPr id="397316" name="Group 4">
            <a:extLst>
              <a:ext uri="{FF2B5EF4-FFF2-40B4-BE49-F238E27FC236}">
                <a16:creationId xmlns:a16="http://schemas.microsoft.com/office/drawing/2014/main" id="{AFEA993D-DBD2-DB47-9E38-3FEC320FEF2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362200"/>
          <a:ext cx="8542338" cy="4038602"/>
        </p:xfrm>
        <a:graphic>
          <a:graphicData uri="http://schemas.openxmlformats.org/drawingml/2006/table">
            <a:tbl>
              <a:tblPr/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Constructor/method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String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creates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object representing file with given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canRead()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whether file is able to be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delete()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removes file from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exists()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whether this file exists on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getName()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file's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isDirectory()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whether this object represents a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length()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number of bytes in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listFiles()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File[]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representing files in this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renameTo(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File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changes name of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9E8FAA8-55EE-4143-B75B-12343F42C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Public/private pairs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6FE77FC1-F5AE-894A-9826-E12CFA17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We cannot vary the indentation without an extra parameter:</a:t>
            </a:r>
          </a:p>
          <a:p>
            <a:pPr lvl="1" eaLnBrk="1" hangingPunct="1">
              <a:buFontTx/>
              <a:buNone/>
              <a:defRPr/>
            </a:pPr>
            <a:endParaRPr lang="en-US" sz="800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public static void crawl(File f</a:t>
            </a: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, String indent</a:t>
            </a:r>
            <a:r>
              <a:rPr lang="en-US" dirty="0">
                <a:latin typeface="Courier New" charset="0"/>
              </a:rPr>
              <a:t>) {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 New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Often the parameters we need for our recursion do not match those the client will want to pass.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r>
              <a:rPr lang="en-US" dirty="0"/>
              <a:t>In these cases, we instead write a pair of methods: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1)  a </a:t>
            </a:r>
            <a:r>
              <a:rPr lang="en-US" u="sng" dirty="0"/>
              <a:t>public</a:t>
            </a:r>
            <a:r>
              <a:rPr lang="en-US" dirty="0"/>
              <a:t>, non-recursive one with parameters the client wants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2)  a </a:t>
            </a:r>
            <a:r>
              <a:rPr lang="en-US" u="sng" dirty="0"/>
              <a:t>private</a:t>
            </a:r>
            <a:r>
              <a:rPr lang="en-US" dirty="0"/>
              <a:t>, recursive one with the parameters we really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2F1FECF3-56B0-BE45-A89E-70C56C049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 solution 2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F90505B-1543-C342-BDCA-0E3DCF680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information about this file,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and (if it is a directory) any files inside 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crawl(File f)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crawl(f, "");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call private recursive helper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Recursive helper to implement crawl/indent behavior.</a:t>
            </a:r>
            <a:endParaRPr lang="en-US" altLang="en-US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static void crawl(File f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String indent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indent +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f.getName());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(f.isDirectory())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contained files/dirs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File[] subFiles = f.listFiles();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subFiles.length;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crawl(subFiles[i]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indent + "    "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EECE76E9-DB38-2C46-ABB9-8F16CDFE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Challenges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A08326B9-B467-5647-8D94-F58595E6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Forgetting a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Infinite recursion resulting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Working away from the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recursive case must make progress towards the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Infinite recursion resulting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out of memory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Even when making progress to the base case, some inputs may require too many recursive calls: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Recomputing the same subproblem over and over again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Refining the algorithm could save significant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12A3A10C-EB0B-1043-8325-8A4A5F71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7225"/>
            <a:ext cx="43180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B7363C2-0032-494D-A1A0-E063E943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and cases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B8CD026C-E7D0-7543-BD1B-F04F35AE9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base case</a:t>
            </a:r>
            <a:r>
              <a:rPr lang="en-US" altLang="en-US">
                <a:ea typeface="ＭＳ Ｐゴシック" panose="020B0600070205080204" pitchFamily="34" charset="-128"/>
              </a:rPr>
              <a:t>: simple problem that can be solved directly.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i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recursive case</a:t>
            </a:r>
            <a:r>
              <a:rPr lang="en-US" altLang="en-US">
                <a:ea typeface="ＭＳ Ｐゴシック" panose="020B0600070205080204" pitchFamily="34" charset="-128"/>
              </a:rPr>
              <a:t>: more complex occurrence of the problem that cannot be directly answered, but can instead be described in terms of smaller occurrences of the same problem.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crucial part of recursive programming is identifying these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F9D8B0E1-CB1F-6D42-BDA0-5214809A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2027CA36-5F60-2746-91B6-928EF83E8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Write a recursive method </a:t>
            </a:r>
            <a:r>
              <a:rPr lang="en-US">
                <a:latin typeface="Courier New" charset="0"/>
                <a:cs typeface="+mn-cs"/>
              </a:rPr>
              <a:t>pow</a:t>
            </a:r>
            <a:r>
              <a:rPr lang="en-US">
                <a:cs typeface="+mn-cs"/>
              </a:rPr>
              <a:t> accepts an integer base and exponent and returns the base raised to that exponent.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pow(3, 4)</a:t>
            </a:r>
            <a:r>
              <a:rPr lang="en-US"/>
              <a:t> returns 81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Solve the problem recursively and without using loops.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403B4D7B-9A2B-524B-AF78-D97FAEA16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 optimization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DC7EF10F-03EB-5E45-851E-6D92847F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>
                <a:cs typeface="+mn-cs"/>
              </a:rPr>
              <a:t>Notice the following mathematical property: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3</a:t>
            </a:r>
            <a:r>
              <a:rPr lang="en-US" baseline="30000"/>
              <a:t>12  </a:t>
            </a:r>
            <a:r>
              <a:rPr lang="en-US"/>
              <a:t>	=	531441	= </a:t>
            </a:r>
            <a:r>
              <a:rPr lang="en-US">
                <a:solidFill>
                  <a:schemeClr val="accent2"/>
                </a:solidFill>
              </a:rPr>
              <a:t>9</a:t>
            </a:r>
            <a:r>
              <a:rPr lang="en-US" baseline="30000">
                <a:solidFill>
                  <a:srgbClr val="800000"/>
                </a:solidFill>
              </a:rPr>
              <a:t>6</a:t>
            </a:r>
            <a:endParaRPr lang="en-US">
              <a:solidFill>
                <a:srgbClr val="800000"/>
              </a:solidFill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	= (</a:t>
            </a:r>
            <a:r>
              <a:rPr lang="en-US">
                <a:solidFill>
                  <a:schemeClr val="accent2"/>
                </a:solidFill>
              </a:rPr>
              <a:t>3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>
                <a:solidFill>
                  <a:srgbClr val="800000"/>
                </a:solidFill>
              </a:rPr>
              <a:t>6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sz="800"/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531441	= (</a:t>
            </a:r>
            <a:r>
              <a:rPr lang="en-US">
                <a:solidFill>
                  <a:schemeClr val="accent2"/>
                </a:solidFill>
              </a:rPr>
              <a:t>9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/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	= ((</a:t>
            </a:r>
            <a:r>
              <a:rPr lang="en-US">
                <a:solidFill>
                  <a:schemeClr val="accent2"/>
                </a:solidFill>
              </a:rPr>
              <a:t>3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)</a:t>
            </a:r>
            <a:r>
              <a:rPr lang="en-US" baseline="30000">
                <a:solidFill>
                  <a:srgbClr val="800000"/>
                </a:solidFill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baseline="30000"/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When does this "trick" work?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How can we incorporate this optimization into our </a:t>
            </a:r>
            <a:r>
              <a:rPr lang="en-US">
                <a:latin typeface="Courier New" charset="0"/>
              </a:rPr>
              <a:t>pow</a:t>
            </a:r>
            <a:r>
              <a:rPr lang="en-US"/>
              <a:t> method?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What is the benefit of this trick if the method already works?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298E2714-88C2-8346-BB0A-33C6F9DE5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72B4762-AB2F-F24C-BEFA-DE617925B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Write a recursive method </a:t>
            </a:r>
            <a:r>
              <a:rPr lang="en-US">
                <a:latin typeface="Courier New" charset="0"/>
                <a:cs typeface="+mn-cs"/>
              </a:rPr>
              <a:t>printBinary</a:t>
            </a:r>
            <a:r>
              <a:rPr lang="en-US">
                <a:cs typeface="+mn-cs"/>
              </a:rPr>
              <a:t> that accepts an integer and prints that number's representation in binary </a:t>
            </a:r>
            <a:r>
              <a:rPr lang="en-US" sz="1600">
                <a:cs typeface="+mn-cs"/>
              </a:rPr>
              <a:t>(base 2)</a:t>
            </a:r>
            <a:r>
              <a:rPr lang="en-US">
                <a:cs typeface="+mn-cs"/>
              </a:rPr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printBinary(7) </a:t>
            </a:r>
            <a:r>
              <a:rPr lang="en-US"/>
              <a:t> prints 111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printBinary(12)</a:t>
            </a:r>
            <a:r>
              <a:rPr lang="en-US"/>
              <a:t> prints 1100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printBinary(42)</a:t>
            </a:r>
            <a:r>
              <a:rPr lang="en-US"/>
              <a:t> prints 101010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Write the method recursively and without using any loops.</a:t>
            </a:r>
          </a:p>
        </p:txBody>
      </p:sp>
      <p:graphicFrame>
        <p:nvGraphicFramePr>
          <p:cNvPr id="367686" name="Group 70">
            <a:extLst>
              <a:ext uri="{FF2B5EF4-FFF2-40B4-BE49-F238E27FC236}">
                <a16:creationId xmlns:a16="http://schemas.microsoft.com/office/drawing/2014/main" id="{54ECB076-6B28-7743-8751-4E492649AEC5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1AABC81D-4850-8740-AB93-914DBE680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Repeat Digits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4942BC48-07A9-3047-B546-C124DCD3D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did we break the number apart?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a = </a:t>
            </a:r>
            <a:r>
              <a:rPr lang="en-US" altLang="en-US" b="1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(n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 10)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b = </a:t>
            </a:r>
            <a:r>
              <a:rPr lang="en-US" altLang="en-US" b="1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(n %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10)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EB191F24-0A36-6B48-958C-1F0A388F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Case analysis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7BD353ED-CDC1-8F4A-ADC1-02BCC6C70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Recursion is about solving a small piece of a large problem.</a:t>
            </a:r>
          </a:p>
          <a:p>
            <a:pPr lvl="1" eaLnBrk="1" hangingPunct="1">
              <a:tabLst>
                <a:tab pos="514667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 69743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Do we know </a:t>
            </a:r>
            <a:r>
              <a:rPr lang="en-US" altLang="en-US" i="1">
                <a:ea typeface="ＭＳ Ｐゴシック" panose="020B0600070205080204" pitchFamily="34" charset="-128"/>
              </a:rPr>
              <a:t>anything</a:t>
            </a:r>
            <a:r>
              <a:rPr lang="en-US" altLang="en-US">
                <a:ea typeface="ＭＳ Ｐゴシック" panose="020B0600070205080204" pitchFamily="34" charset="-128"/>
              </a:rPr>
              <a:t>  about its representation in binary?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Case analysis: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is/are easy numbers to print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we express a larger number in terms of a smaller number(s)?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301FDBC-5395-5B42-BB8E-3817D9E09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printBinary</a:t>
            </a:r>
            <a:r>
              <a:rPr lang="en-US" altLang="en-US">
                <a:ea typeface="ＭＳ Ｐゴシック" panose="020B0600070205080204" pitchFamily="34" charset="-128"/>
              </a:rPr>
              <a:t> solution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1AFC9AE1-3D37-D743-B3BA-AC3B2936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n &gt;= 0</a:t>
            </a: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Can we eliminate the precondition and deal with negatives?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4633</TotalTime>
  <Words>1036</Words>
  <Application>Microsoft Office PowerPoint</Application>
  <PresentationFormat>On-screen Show (4:3)</PresentationFormat>
  <Paragraphs>223</Paragraphs>
  <Slides>19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Recursion and cases</vt:lpstr>
      <vt:lpstr>Exercise</vt:lpstr>
      <vt:lpstr>An optimization</vt:lpstr>
      <vt:lpstr>Exercise</vt:lpstr>
      <vt:lpstr>Repeat Digits</vt:lpstr>
      <vt:lpstr>Case analysis</vt:lpstr>
      <vt:lpstr>printBinary solution</vt:lpstr>
      <vt:lpstr>Exercise</vt:lpstr>
      <vt:lpstr>Exercise solution</vt:lpstr>
      <vt:lpstr>Exercise solution 2</vt:lpstr>
      <vt:lpstr>PowerPoint Presentation</vt:lpstr>
      <vt:lpstr>Exercise</vt:lpstr>
      <vt:lpstr>Recursive Data</vt:lpstr>
      <vt:lpstr>File objects</vt:lpstr>
      <vt:lpstr>Public/private pairs</vt:lpstr>
      <vt:lpstr>Exercise solution 2</vt:lpstr>
      <vt:lpstr>Recursion Challenges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19</cp:revision>
  <cp:lastPrinted>2018-10-24T18:49:37Z</cp:lastPrinted>
  <dcterms:created xsi:type="dcterms:W3CDTF">2013-01-30T05:30:46Z</dcterms:created>
  <dcterms:modified xsi:type="dcterms:W3CDTF">2018-10-24T18:54:16Z</dcterms:modified>
</cp:coreProperties>
</file>