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299" r:id="rId4"/>
    <p:sldId id="300" r:id="rId5"/>
    <p:sldId id="288" r:id="rId6"/>
    <p:sldId id="290" r:id="rId7"/>
    <p:sldId id="289" r:id="rId8"/>
    <p:sldId id="257" r:id="rId9"/>
    <p:sldId id="281" r:id="rId10"/>
    <p:sldId id="277" r:id="rId11"/>
    <p:sldId id="287" r:id="rId12"/>
    <p:sldId id="291" r:id="rId13"/>
    <p:sldId id="275" r:id="rId14"/>
    <p:sldId id="278" r:id="rId15"/>
    <p:sldId id="27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95" r:id="rId24"/>
    <p:sldId id="296" r:id="rId25"/>
    <p:sldId id="297" r:id="rId26"/>
    <p:sldId id="298" r:id="rId27"/>
    <p:sldId id="270" r:id="rId28"/>
    <p:sldId id="271" r:id="rId29"/>
    <p:sldId id="272" r:id="rId30"/>
    <p:sldId id="273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04"/>
  </p:normalViewPr>
  <p:slideViewPr>
    <p:cSldViewPr snapToGrid="0" snapToObjects="1">
      <p:cViewPr varScale="1">
        <p:scale>
          <a:sx n="91" d="100"/>
          <a:sy n="91" d="100"/>
        </p:scale>
        <p:origin x="4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A0922-8337-664D-BE83-7A689A8C9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FDAB5-CC4E-514B-91F3-DF9CF50D2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5D06232-7AB4-A44B-9AE5-CE2F878A29B0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F5822-3923-1946-85A1-91E6E9194A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F365D-5DC8-C64E-BAC3-7588752FE5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C95EC65-A7AA-9E45-8D89-E9FBC865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69B52-11D9-7D4E-9FB5-C2CF9748A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E8326-8855-0B42-97ED-1BD6C9F7B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F35EB2E-0F41-7947-8DAE-3F8DC8DFE857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C3A3F3-3644-AC48-908E-00E8F52919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4CACF9-4CA4-EC4A-B7BB-43E0635A8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A10C-DAC0-CB41-ABA9-1568CA77A9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384AC-110D-3C40-A731-3E9C3738B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24910417-8638-8343-AE20-E44F64EFB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4B149E48-AD6C-2D44-9DA0-2A92EC99163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2B2FA87-7FA9-224A-ACBB-FCACA3E35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824CF78-950D-F24D-BB0E-E7A731A46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1A2F19FF-BDF5-6942-BDC3-41C52EE39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FE8790D9-AA84-B348-9DAD-AA72242E71A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3DD0685-C861-6449-9CEE-AA5F3984FC6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14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5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03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C17BBB86-244B-E348-8679-C4D64AD1FA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4D9DCE6F-F195-A046-ADE1-0C29FD613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8DEBC73E-7DD9-4A47-B4A5-AA7F9D5EC029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153C7C2-442E-3F43-90D1-73C1EC1F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640BC1D-013A-0C47-9275-DE4561050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DCFF9207-2650-CE4E-AC2D-128E3951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DCABB32-13CC-054B-BDA7-349778784BC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8252B68-E794-D443-9748-5A7F3432C8B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1C0C-B271-B746-A6EC-91C86A6CE665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7F77C1D1-28B5-474E-99B3-B5E7CE2C86BA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269B441A-57EC-044F-89B7-8E27C2581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3074" name="Subtitle 2">
            <a:extLst>
              <a:ext uri="{FF2B5EF4-FFF2-40B4-BE49-F238E27FC236}">
                <a16:creationId xmlns:a16="http://schemas.microsoft.com/office/drawing/2014/main" id="{2E81282E-8691-B247-99FF-47347A0E8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12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introduction to recursion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1A93B1-1CAF-BA41-A09C-41FA4F7DE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Why learn recursion?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6BBC98A3-4660-AB4D-95BF-BC01228F3B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"Cultural experience" – think differently about problems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Solves some problems more naturally than iteration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lead to elegant, simplistic, short code (when used well)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Many programming languages ("functional" languages such as Scheme, ML, and Haskell) use recursion exclusively (no loops)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key component of many of our assignments in CSE 143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2009_09030093Stairnose_at_top_of_stairs_BIG.jpeg">
            <a:extLst>
              <a:ext uri="{FF2B5EF4-FFF2-40B4-BE49-F238E27FC236}">
                <a16:creationId xmlns:a16="http://schemas.microsoft.com/office/drawing/2014/main" id="{70B15CE5-F10C-6044-BF14-FADA9BAEA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20982"/>
          <a:stretch>
            <a:fillRect/>
          </a:stretch>
        </p:blipFill>
        <p:spPr bwMode="auto">
          <a:xfrm>
            <a:off x="0" y="1354138"/>
            <a:ext cx="409416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2004E111-B320-0E48-A1BA-FC75F549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Getting down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C1267-1796-5E45-B5DD-549948F7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88" y="1371600"/>
            <a:ext cx="4786312" cy="51816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Need to know two things: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Getting down one stair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Recognizing the bottom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Most code will look like: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600" dirty="0"/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if (simplest case)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compute and return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} else {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divide into similar </a:t>
            </a:r>
            <a:r>
              <a:rPr lang="en-US" sz="1600" dirty="0" err="1">
                <a:latin typeface="Courier New"/>
                <a:cs typeface="Courier New"/>
              </a:rPr>
              <a:t>subproblem</a:t>
            </a:r>
            <a:r>
              <a:rPr lang="en-US" sz="1600" dirty="0">
                <a:latin typeface="Courier New"/>
                <a:cs typeface="Courier New"/>
              </a:rPr>
              <a:t>(s)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solve each </a:t>
            </a:r>
            <a:r>
              <a:rPr lang="en-US" sz="1600" dirty="0" err="1">
                <a:latin typeface="Courier New"/>
                <a:cs typeface="Courier New"/>
              </a:rPr>
              <a:t>subproblem</a:t>
            </a:r>
            <a:r>
              <a:rPr lang="en-US" sz="1600" dirty="0">
                <a:latin typeface="Courier New"/>
                <a:cs typeface="Courier New"/>
              </a:rPr>
              <a:t> recursively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    assemble the overall solution</a:t>
            </a:r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95889833-34FE-A940-8003-4CF903341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and cases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FB1A63C-FFCA-7C4B-80FA-592760DF8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Every recursive algorithm involves at least 2 cases: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base case</a:t>
            </a:r>
            <a:r>
              <a:rPr lang="en-US" altLang="en-US">
                <a:ea typeface="ＭＳ Ｐゴシック" panose="020B0600070205080204" pitchFamily="34" charset="-128"/>
              </a:rPr>
              <a:t>: A simple occurrence that can be answered directly.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i="1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recursive case</a:t>
            </a:r>
            <a:r>
              <a:rPr lang="en-US" altLang="en-US">
                <a:ea typeface="ＭＳ Ｐゴシック" panose="020B0600070205080204" pitchFamily="34" charset="-128"/>
              </a:rPr>
              <a:t>: A more complex occurrence of the problem that cannot be directly answered, but can instead be described in terms of smaller occurrences of the same problem.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recursive algorithms have more than one base or recursive case, but all have at least one of each.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crucial part of recursive programming is identifying these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366768A-8028-8F43-AEC4-A629051B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Linked Lists are Self-Similar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42650FD-1384-2143-BC9C-03ACCE628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linked list is: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null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node whose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field references a list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recursive data structure</a:t>
            </a:r>
            <a:r>
              <a:rPr lang="en-US" altLang="en-US">
                <a:ea typeface="ＭＳ Ｐゴシック" panose="020B0600070205080204" pitchFamily="34" charset="-128"/>
              </a:rPr>
              <a:t>: a data structure partially composed of smaller or simpler instances of the same data structure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fractal17.jpeg">
            <a:extLst>
              <a:ext uri="{FF2B5EF4-FFF2-40B4-BE49-F238E27FC236}">
                <a16:creationId xmlns:a16="http://schemas.microsoft.com/office/drawing/2014/main" id="{1FC7E865-96A0-1A47-B119-3C3B20EA1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5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52263_recursive_tree24.jpeg">
            <a:extLst>
              <a:ext uri="{FF2B5EF4-FFF2-40B4-BE49-F238E27FC236}">
                <a16:creationId xmlns:a16="http://schemas.microsoft.com/office/drawing/2014/main" id="{A7296F89-4368-AF4D-A556-F869CFCD4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763"/>
            <a:ext cx="118665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FCA23AF-5AB8-164C-874F-D6C4561C3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recursive task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A953198E-E450-E449-95E8-BF51D013D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if multiple people help out with solving the problem?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Can each person do a small part of the work?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a number of M&amp;M's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it is easy to double,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even if you can't count?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 sz="8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(What is a "base case"?)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1D4B2955-C960-D144-9C7A-9FC1D71FA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9725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1936A1F-2557-C342-8991-435E04F2F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in Java</a:t>
            </a:r>
          </a:p>
        </p:txBody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62773BEA-516C-9F42-BB1C-254D4A729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*</a:t>
            </a:r>
            <a:r>
              <a:rPr lang="en-US" altLang="en-US">
                <a:ea typeface="ＭＳ Ｐゴシック" panose="020B0600070205080204" pitchFamily="34" charset="-128"/>
              </a:rPr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System.out.println();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recursive version of this method (that calls itself).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Solve the problem </a:t>
            </a:r>
            <a:r>
              <a:rPr lang="en-US" altLang="en-US" u="sng">
                <a:ea typeface="ＭＳ Ｐゴシック" panose="020B0600070205080204" pitchFamily="34" charset="-128"/>
              </a:rPr>
              <a:t>without using any loops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Hint: Your solution should print just one star at a time.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82C2DD6-E44C-F241-A7B7-04CA99169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basic case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AAF3E380-1A1B-C44C-A2BA-7A35D5A45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cases to consider?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4A2A508-7482-0E4B-AF6D-9338A6AEC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more cases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FA8BDF27-185A-FB4F-925F-321DFBDDB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2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3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== 4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>
            <a:extLst>
              <a:ext uri="{FF2B5EF4-FFF2-40B4-BE49-F238E27FC236}">
                <a16:creationId xmlns:a16="http://schemas.microsoft.com/office/drawing/2014/main" id="{1065436C-737A-5042-B271-829E138FD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11263"/>
            <a:ext cx="81153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F636A97-3C03-1F4F-BC56-728AAC2A1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more cases 2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7DC9FA67-A197-CD40-9F3F-2BC28F9DE1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printStars(1);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printStars(2);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printStars(3);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...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0707A99-8EDB-EF41-8208-371D1D88F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recursion properly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8D6E0E8-3F66-C346-BCB1-D8EE952CAF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5D70A84-322C-6944-A91C-5354C2BFD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"Recursion Zen"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7E67F53-D3FA-A749-964F-B7A56C7EB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real, even simpler, base case is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==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0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printStars(n - 1);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Recursion Zen</a:t>
            </a:r>
            <a:r>
              <a:rPr lang="en-US" altLang="en-US">
                <a:ea typeface="ＭＳ Ｐゴシック" panose="020B0600070205080204" pitchFamily="34" charset="-128"/>
              </a:rPr>
              <a:t>: The art of properly identifying the best set of cases for a recursive algorithm and expressing them elegantly.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800">
                <a:ea typeface="ＭＳ Ｐゴシック" panose="020B0600070205080204" pitchFamily="34" charset="-128"/>
              </a:rPr>
              <a:t/>
            </a:r>
            <a:br>
              <a:rPr lang="en-US" altLang="en-US" sz="800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(A CSE 143 informal term)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79B4763-BA4E-7546-A3E8-6DF9AB89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5B0E941-00EF-5A48-A98B-8FCB2237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55197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15B4C93-DF36-8747-A06E-2D6860E2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111E3-50BF-E640-86C8-20BED0548967}"/>
              </a:ext>
            </a:extLst>
          </p:cNvPr>
          <p:cNvSpPr/>
          <p:nvPr/>
        </p:nvSpPr>
        <p:spPr>
          <a:xfrm>
            <a:off x="668338" y="3048000"/>
            <a:ext cx="2960687" cy="347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1E648-F86D-AF45-A9B2-08C868BF5CBA}"/>
              </a:ext>
            </a:extLst>
          </p:cNvPr>
          <p:cNvSpPr/>
          <p:nvPr/>
        </p:nvSpPr>
        <p:spPr>
          <a:xfrm>
            <a:off x="1008063" y="4724400"/>
            <a:ext cx="2962275" cy="347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A509A98F-3D9E-5D47-BDEC-0EB3002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9581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base case. assert: n ==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base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8AB129-7D94-6F41-802D-08D8BF074760}"/>
              </a:ext>
            </a:extLst>
          </p:cNvPr>
          <p:cNvSpPr/>
          <p:nvPr/>
        </p:nvSpPr>
        <p:spPr>
          <a:xfrm>
            <a:off x="1074738" y="5362575"/>
            <a:ext cx="3062287" cy="349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B0EEF-9730-D547-8B47-D702608D5E15}"/>
              </a:ext>
            </a:extLst>
          </p:cNvPr>
          <p:cNvSpPr/>
          <p:nvPr/>
        </p:nvSpPr>
        <p:spPr>
          <a:xfrm>
            <a:off x="1074738" y="2074863"/>
            <a:ext cx="3062287" cy="3492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C1B46D2-EDB2-1B4C-95BF-71BA259D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549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small piece of problem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case. assert: n &gt;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small piece of problem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18EA28B5-11A2-8349-92DD-C49428D8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039EC2-FA26-9049-84D8-846753FC936E}"/>
              </a:ext>
            </a:extLst>
          </p:cNvPr>
          <p:cNvSpPr/>
          <p:nvPr/>
        </p:nvSpPr>
        <p:spPr>
          <a:xfrm>
            <a:off x="1042988" y="5697538"/>
            <a:ext cx="2643187" cy="347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AFBB6-A16D-1D49-97C9-99BE4E25D063}"/>
              </a:ext>
            </a:extLst>
          </p:cNvPr>
          <p:cNvSpPr/>
          <p:nvPr/>
        </p:nvSpPr>
        <p:spPr>
          <a:xfrm>
            <a:off x="1042988" y="2424113"/>
            <a:ext cx="742950" cy="347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5826F01-EE99-2040-8DBB-5B00B9AD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54938" cy="5181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while (n &gt; 0)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 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n--;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make the problem smaller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" pitchFamily="2" charset="0"/>
              <a:ea typeface="Courier" pitchFamily="2" charset="0"/>
              <a:cs typeface="Courier" pitchFamily="2" charset="0"/>
            </a:endParaRP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public static void writeStars(int n)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if (n == 0) {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System.out.println();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 else { </a:t>
            </a:r>
            <a:r>
              <a:rPr lang="en-US" altLang="en-US" sz="1800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"recursive" case. assert: n &gt; 0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System.out.print("*");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   writeStars(n – 1); </a:t>
            </a:r>
            <a:r>
              <a:rPr lang="en-US" altLang="en-US" sz="1800" b="1">
                <a:solidFill>
                  <a:srgbClr val="00B050"/>
                </a:solidFill>
                <a:latin typeface="Courier" pitchFamily="2" charset="0"/>
                <a:ea typeface="Courier" pitchFamily="2" charset="0"/>
                <a:cs typeface="Courier" pitchFamily="2" charset="0"/>
              </a:rPr>
              <a:t>// make the problem smaller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   }</a:t>
            </a:r>
          </a:p>
          <a:p>
            <a:pPr marL="0" indent="0">
              <a:buFont typeface="Wingdings 2" pitchFamily="2" charset="2"/>
              <a:buNone/>
            </a:pPr>
            <a:r>
              <a:rPr lang="en-US" altLang="en-US" sz="1800">
                <a:latin typeface="Courier" pitchFamily="2" charset="0"/>
                <a:ea typeface="Courier" pitchFamily="2" charset="0"/>
                <a:cs typeface="Courier" pitchFamily="2" charset="0"/>
              </a:rPr>
              <a:t>}</a:t>
            </a: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A18812C6-24D6-6540-B8F1-5AA96D21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Recursion vs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C7F79E6-63E3-0D4B-AB69-C17B7BD29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tracing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6E25EE1-0CAB-3B44-98F3-D49CD478E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mystery(a + b)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mystery(648)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EB87816-088F-2D48-99E9-9F1CBDD76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trace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2BA80BDE-EDAA-964A-9B47-5A5BB6F5C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mystery(648):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64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 8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mystery(72)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mystery(72):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7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2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mystery(9)</a:t>
            </a:r>
          </a:p>
          <a:p>
            <a:pPr lvl="2" eaLnBrk="1" hangingPunct="1">
              <a:buFont typeface="Wingdings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mystery(9):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9;</a:t>
            </a:r>
          </a:p>
        </p:txBody>
      </p:sp>
      <p:sp>
        <p:nvSpPr>
          <p:cNvPr id="369672" name="Rectangle 8">
            <a:extLst>
              <a:ext uri="{FF2B5EF4-FFF2-40B4-BE49-F238E27FC236}">
                <a16:creationId xmlns:a16="http://schemas.microsoft.com/office/drawing/2014/main" id="{EBD810AE-327F-D742-B092-F801407F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3" name="Rectangle 9">
            <a:extLst>
              <a:ext uri="{FF2B5EF4-FFF2-40B4-BE49-F238E27FC236}">
                <a16:creationId xmlns:a16="http://schemas.microsoft.com/office/drawing/2014/main" id="{D0C540AE-6EDC-1143-B3DE-5E55C813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4663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3B5C8FBA-6CB9-5E4A-9362-E665923F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57725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41CE99C-3859-9E47-B6B8-606DEA309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tracing 2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A79DD19-55FA-6043-9163-F252F2ED1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mystery(n / 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mystery(n % 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mystery(348)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886BBC4B-9DD5-0C4A-ACD9-3571C628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Map - Quarter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08EA-CFAF-224E-9B21-17677996780D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08AE-8478-E346-8E04-C6AD584009C9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🛠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TreeMap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HashMap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973D50C-05F6-974B-BABC-79CE84322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trace 2</a:t>
            </a:r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C380ED77-8134-E646-87FD-1A71338B4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  <a:ea typeface="ＭＳ Ｐゴシック" panose="020B0600070205080204" pitchFamily="34" charset="-128"/>
              </a:rPr>
              <a:t>mystery(348)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this method really doing?</a:t>
            </a:r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C78F4F02-E2CF-624B-A389-DC93BFE7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E0D5FC9E-1019-DD44-A1F7-57D84C939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6563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6" name="Rectangle 6">
            <a:extLst>
              <a:ext uri="{FF2B5EF4-FFF2-40B4-BE49-F238E27FC236}">
                <a16:creationId xmlns:a16="http://schemas.microsoft.com/office/drawing/2014/main" id="{9E3C9B3D-4164-7744-AD8A-EDE4DA21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7" name="Rectangle 7">
            <a:extLst>
              <a:ext uri="{FF2B5EF4-FFF2-40B4-BE49-F238E27FC236}">
                <a16:creationId xmlns:a16="http://schemas.microsoft.com/office/drawing/2014/main" id="{EB3B5895-D085-7B43-A50A-DF6E34E5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888" name="Rectangle 8">
            <a:extLst>
              <a:ext uri="{FF2B5EF4-FFF2-40B4-BE49-F238E27FC236}">
                <a16:creationId xmlns:a16="http://schemas.microsoft.com/office/drawing/2014/main" id="{88AB7D25-FE57-054B-8EB7-B67DC73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838AC144-F9B0-AB43-B57E-29BB61FEF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F15B1D9-AA1E-7345-915C-C49FDB90B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Note: We did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reverseDeck</a:t>
            </a:r>
            <a:r>
              <a:rPr lang="en-US" altLang="en-US">
                <a:ea typeface="ＭＳ Ｐゴシック" panose="020B0600070205080204" pitchFamily="34" charset="-128"/>
              </a:rPr>
              <a:t> in lecture but they are the </a:t>
            </a:r>
            <a:r>
              <a:rPr lang="en-US" altLang="en-US" b="1">
                <a:ea typeface="ＭＳ Ｐゴシック" panose="020B0600070205080204" pitchFamily="34" charset="-128"/>
              </a:rPr>
              <a:t>exact same problem</a:t>
            </a:r>
          </a:p>
          <a:p>
            <a:pPr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recursive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reverseLines</a:t>
            </a:r>
            <a:r>
              <a:rPr lang="en-US" altLang="en-US">
                <a:ea typeface="ＭＳ Ｐゴシック" panose="020B0600070205080204" pitchFamily="34" charset="-128"/>
              </a:rPr>
              <a:t> that accepts a file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Scanner</a:t>
            </a:r>
            <a:r>
              <a:rPr lang="en-US" altLang="en-US">
                <a:ea typeface="ＭＳ Ｐゴシック" panose="020B0600070205080204" pitchFamily="34" charset="-128"/>
              </a:rPr>
              <a:t> and prints the lines of the file in reverse order.</a:t>
            </a: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I have eaten	the icebox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the plums	that were in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that were in	the plums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the icebox	I have eaten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What is a file that is very easy to reverse?</a:t>
            </a:r>
          </a:p>
        </p:txBody>
      </p:sp>
      <p:sp>
        <p:nvSpPr>
          <p:cNvPr id="391172" name="Rectangle 4">
            <a:extLst>
              <a:ext uri="{FF2B5EF4-FFF2-40B4-BE49-F238E27FC236}">
                <a16:creationId xmlns:a16="http://schemas.microsoft.com/office/drawing/2014/main" id="{D51A0ED3-69D5-414E-8BDB-14A645C7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460750"/>
            <a:ext cx="3276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1173" name="Line 5">
            <a:extLst>
              <a:ext uri="{FF2B5EF4-FFF2-40B4-BE49-F238E27FC236}">
                <a16:creationId xmlns:a16="http://schemas.microsoft.com/office/drawing/2014/main" id="{51F7C389-49F6-5D49-A0BB-B28A9051F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40830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5587CD0-3511-4B47-8076-0F44EC582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Reversal pseudocode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B37F0C4A-E32F-1F4E-A0EC-7B94A8C68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Reversing the lines of a file: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Read a line L from the file.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Print the rest of the lines in reverse order.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Print the line L.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300">
                <a:ea typeface="ＭＳ Ｐゴシック" panose="020B0600070205080204" pitchFamily="34" charset="-128"/>
              </a:rPr>
              <a:t>If only we had a way to reverse the rest of the lines of the file....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76DE240-9CF7-484F-BC90-9E612FF46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Reversal solution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44B0103-8C3D-F148-AA5F-52D4AEC2D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Where is the base case?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>
            <a:extLst>
              <a:ext uri="{FF2B5EF4-FFF2-40B4-BE49-F238E27FC236}">
                <a16:creationId xmlns:a16="http://schemas.microsoft.com/office/drawing/2014/main" id="{2F5773A4-306B-284F-B725-A75151DE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output: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465B5A8A-A606-E844-AC56-D435999F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input file: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9FE3F0A-02AF-904E-AE45-A0BA7F3F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</p:txBody>
      </p:sp>
      <p:sp>
        <p:nvSpPr>
          <p:cNvPr id="394245" name="Text Box 5">
            <a:extLst>
              <a:ext uri="{FF2B5EF4-FFF2-40B4-BE49-F238E27FC236}">
                <a16:creationId xmlns:a16="http://schemas.microsoft.com/office/drawing/2014/main" id="{8706ADEA-B8BB-A44C-9119-75F9C98B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5727700"/>
            <a:ext cx="1846263" cy="987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icebox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that were in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the plums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I have eaten</a:t>
            </a: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A51FAC88-96EC-3846-B636-4BBBB207D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Tracing our algorithm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1DD31A0B-E73C-7F4B-B304-51A361BDB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call stack</a:t>
            </a:r>
            <a:r>
              <a:rPr lang="en-US" altLang="en-US">
                <a:ea typeface="ＭＳ Ｐゴシック" panose="020B0600070205080204" pitchFamily="34" charset="-128"/>
              </a:rPr>
              <a:t>: The method invocations currently running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reverseLines(new Scanner("poem.txt"));</a:t>
            </a:r>
          </a:p>
        </p:txBody>
      </p:sp>
      <p:sp>
        <p:nvSpPr>
          <p:cNvPr id="394259" name="Line 19">
            <a:extLst>
              <a:ext uri="{FF2B5EF4-FFF2-40B4-BE49-F238E27FC236}">
                <a16:creationId xmlns:a16="http://schemas.microsoft.com/office/drawing/2014/main" id="{01877DA1-1005-2444-AE70-CEA321844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46B9F123-D4D9-B548-B944-91DF41DDB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"I have eaten"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D0E07AA-EFC9-FA46-B750-6F222614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95600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plums"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01686EF1-91F0-FA44-A5FA-A3501980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702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"that were in"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B5B7F7A4-39EC-3B4A-B3A0-F3568297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79875"/>
            <a:ext cx="8991600" cy="1652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public static void </a:t>
            </a:r>
            <a:r>
              <a:rPr lang="en-US" dirty="0" err="1">
                <a:latin typeface="Courier New" charset="0"/>
                <a:ea typeface="+mn-ea"/>
              </a:rPr>
              <a:t>reverseLines</a:t>
            </a:r>
            <a:r>
              <a:rPr lang="en-US" dirty="0">
                <a:latin typeface="Courier New" charset="0"/>
                <a:ea typeface="+mn-ea"/>
              </a:rPr>
              <a:t>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if (</a:t>
            </a:r>
            <a:r>
              <a:rPr lang="en-US" dirty="0" err="1">
                <a:latin typeface="Courier New" charset="0"/>
                <a:ea typeface="+mn-ea"/>
              </a:rPr>
              <a:t>input.hasNextLine</a:t>
            </a:r>
            <a:r>
              <a:rPr lang="en-US" dirty="0">
                <a:latin typeface="Courier New" charset="0"/>
                <a:ea typeface="+mn-ea"/>
              </a:rPr>
              <a:t>())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String line = </a:t>
            </a:r>
            <a:r>
              <a:rPr lang="en-US" dirty="0" err="1">
                <a:latin typeface="Courier New" charset="0"/>
                <a:ea typeface="+mn-ea"/>
              </a:rPr>
              <a:t>input.nextLine</a:t>
            </a:r>
            <a:r>
              <a:rPr lang="en-US" dirty="0">
                <a:latin typeface="Courier New" charset="0"/>
                <a:ea typeface="+mn-ea"/>
              </a:rPr>
              <a:t>();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ea typeface="+mn-ea"/>
              </a:rPr>
              <a:t>// "the icebox"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 charset="0"/>
                <a:ea typeface="+mn-ea"/>
              </a:rPr>
              <a:t>        </a:t>
            </a:r>
            <a:r>
              <a:rPr lang="en-US" b="1" dirty="0" err="1">
                <a:latin typeface="Courier New" charset="0"/>
                <a:ea typeface="+mn-ea"/>
              </a:rPr>
              <a:t>reverseLines</a:t>
            </a:r>
            <a:r>
              <a:rPr lang="en-US" b="1" dirty="0">
                <a:latin typeface="Courier New" charset="0"/>
                <a:ea typeface="+mn-ea"/>
              </a:rPr>
              <a:t>(input);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    </a:t>
            </a:r>
            <a:r>
              <a:rPr lang="en-US" dirty="0" err="1">
                <a:latin typeface="Courier New" charset="0"/>
                <a:ea typeface="+mn-ea"/>
              </a:rPr>
              <a:t>System.out.println</a:t>
            </a:r>
            <a:r>
              <a:rPr lang="en-US" dirty="0">
                <a:latin typeface="Courier New" charset="0"/>
                <a:ea typeface="+mn-ea"/>
              </a:rPr>
              <a:t>(line);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}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CDC7F7EB-B3DC-574B-AFF5-A4ECAAB4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public static void reverseLines(Scanner input) {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if (input.hasNextLine()) {   </a:t>
            </a:r>
            <a:r>
              <a:rPr lang="en-US" b="1">
                <a:solidFill>
                  <a:srgbClr val="008000"/>
                </a:solidFill>
                <a:latin typeface="Courier New" charset="0"/>
                <a:ea typeface="+mn-ea"/>
              </a:rPr>
              <a:t>// false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    ...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    }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ourier New" charset="0"/>
                <a:ea typeface="+mn-ea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-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Introduce idea of “recursion”</a:t>
            </a:r>
          </a:p>
          <a:p>
            <a:pPr lvl="1"/>
            <a:r>
              <a:rPr lang="en-US" dirty="0" smtClean="0"/>
              <a:t>Goal: Understand idea of recursion and read recursive code.</a:t>
            </a:r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Practice reading recursive code</a:t>
            </a:r>
          </a:p>
          <a:p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More complex recursive examples</a:t>
            </a:r>
          </a:p>
          <a:p>
            <a:pPr lvl="1"/>
            <a:r>
              <a:rPr lang="en-US" dirty="0" smtClean="0"/>
              <a:t>Goal: Identify recursive structure in problem and write recursive code</a:t>
            </a:r>
          </a:p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Practice writing recursive code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Exam logistics</a:t>
            </a:r>
          </a:p>
          <a:p>
            <a:pPr lvl="1"/>
            <a:r>
              <a:rPr lang="en-US" dirty="0" smtClean="0"/>
              <a:t>Set-up for A5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CCE26C6-BF32-BB43-B887-3E872CA2B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E0325806-EC02-734B-AA42-54B87A889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(To a student in the front row)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How many students total are directly behind you in your "column" of the classroom?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 have poor vision, so you can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see only the people right next to you.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 you can't just look back and count.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But you are allowed to ask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questions of the person next to you.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can we solve this problem?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recursively 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147" name="Picture 5" descr="behindme1">
            <a:extLst>
              <a:ext uri="{FF2B5EF4-FFF2-40B4-BE49-F238E27FC236}">
                <a16:creationId xmlns:a16="http://schemas.microsoft.com/office/drawing/2014/main" id="{D10E01DA-CCDB-234C-A16D-9FDF0B63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316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F8122F48-02EF-3F41-A3A8-53E91E1B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 algorithm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9B0C6C62-AC89-8748-BADB-CC5576788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Number of people behind me: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is someone behind me,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ask him/her how many people are behind him/her.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When they respond with a value </a:t>
            </a:r>
            <a:r>
              <a:rPr lang="en-US" altLang="en-US" b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, then I will answer </a:t>
            </a:r>
            <a:r>
              <a:rPr lang="en-US" altLang="en-US" b="1">
                <a:ea typeface="ＭＳ Ｐゴシック" panose="020B0600070205080204" pitchFamily="34" charset="-128"/>
              </a:rPr>
              <a:t>N + 1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is nobody behind me, I will answer </a:t>
            </a:r>
            <a:r>
              <a:rPr lang="en-US" altLang="en-US" b="1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8195" name="Picture 6" descr="behindme2">
            <a:extLst>
              <a:ext uri="{FF2B5EF4-FFF2-40B4-BE49-F238E27FC236}">
                <a16:creationId xmlns:a16="http://schemas.microsoft.com/office/drawing/2014/main" id="{0A1D1400-B7D6-3649-91CD-D5EBE7D8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BBD64D68-4D29-EB41-9F23-5FBF9D464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idea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0F515DAB-7BBE-574E-AF0B-597B6468E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 is all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Each person can solve a small part of the problem.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is a small version of the problem that would be easy to answer?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information from a neighbor might help me?</a:t>
            </a:r>
          </a:p>
        </p:txBody>
      </p:sp>
      <p:pic>
        <p:nvPicPr>
          <p:cNvPr id="7171" name="Picture 5" descr="behindme2">
            <a:extLst>
              <a:ext uri="{FF2B5EF4-FFF2-40B4-BE49-F238E27FC236}">
                <a16:creationId xmlns:a16="http://schemas.microsoft.com/office/drawing/2014/main" id="{7151E19E-8087-0A42-BE6F-F3B52DCDC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4030663" y="3514725"/>
            <a:ext cx="48085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A51A135-7929-9046-A612-58A9A316D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C6B1145-AF88-774D-BBC0-71617A71A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recursion</a:t>
            </a:r>
            <a:r>
              <a:rPr lang="en-US" altLang="en-US">
                <a:ea typeface="ＭＳ Ｐゴシック" panose="020B0600070205080204" pitchFamily="34" charset="-128"/>
              </a:rPr>
              <a:t>: The definition of an operation in terms of itself.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Solving a problem using recursion depends on solving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smaller occurrences of the same problem.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recursive programming</a:t>
            </a:r>
            <a:r>
              <a:rPr lang="en-US" altLang="en-US">
                <a:ea typeface="ＭＳ Ｐゴシック" panose="020B0600070205080204" pitchFamily="34" charset="-128"/>
              </a:rPr>
              <a:t>: Writing methods that call themselves to solve problems recursively.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 equally powerful substitute for </a:t>
            </a:r>
            <a:r>
              <a:rPr lang="en-US" altLang="en-US" i="1">
                <a:ea typeface="ＭＳ Ｐゴシック" panose="020B0600070205080204" pitchFamily="34" charset="-128"/>
              </a:rPr>
              <a:t>iteration</a:t>
            </a:r>
            <a:r>
              <a:rPr lang="en-US" altLang="en-US">
                <a:ea typeface="ＭＳ Ｐゴシック" panose="020B0600070205080204" pitchFamily="34" charset="-128"/>
              </a:rPr>
              <a:t> (loops)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Particularly well-suited to solving certain types of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7BCBC3EA-46B5-2141-89D5-1728B51D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CC889F0-DE46-CD40-93F5-097FBA91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43" name="Picture 5" descr="Fractal_Broccoli.jpeg">
            <a:extLst>
              <a:ext uri="{FF2B5EF4-FFF2-40B4-BE49-F238E27FC236}">
                <a16:creationId xmlns:a16="http://schemas.microsoft.com/office/drawing/2014/main" id="{25E72E3D-CFF8-8043-B558-B1DAAFE69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1961</Words>
  <Application>Microsoft Office PowerPoint</Application>
  <PresentationFormat>On-screen Show (4:3)</PresentationFormat>
  <Paragraphs>434</Paragraphs>
  <Slides>34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Courier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 - Quarter</vt:lpstr>
      <vt:lpstr>Road Map - Week</vt:lpstr>
      <vt:lpstr>Exercise</vt:lpstr>
      <vt:lpstr>Recursive algorithm</vt:lpstr>
      <vt:lpstr>The idea</vt:lpstr>
      <vt:lpstr>Recursion</vt:lpstr>
      <vt:lpstr>PowerPoint Presentation</vt:lpstr>
      <vt:lpstr>Why learn recursion?</vt:lpstr>
      <vt:lpstr>Getting down stairs</vt:lpstr>
      <vt:lpstr>Recursion and cases</vt:lpstr>
      <vt:lpstr>Linked Lists are Self-Similar</vt:lpstr>
      <vt:lpstr>PowerPoint Presentation</vt:lpstr>
      <vt:lpstr>PowerPoint Presentation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Recursion vs Iteration</vt:lpstr>
      <vt:lpstr>Recursion vs Iteration</vt:lpstr>
      <vt:lpstr>Recursion vs Iteration</vt:lpstr>
      <vt:lpstr>Recursion vs Iteration</vt:lpstr>
      <vt:lpstr>Recursive tracing</vt:lpstr>
      <vt:lpstr>A recursive trace</vt:lpstr>
      <vt:lpstr>Recursive tracing 2</vt:lpstr>
      <vt:lpstr>A recursive trace 2</vt:lpstr>
      <vt:lpstr>Exercise</vt:lpstr>
      <vt:lpstr>Reversal pseudocode</vt:lpstr>
      <vt:lpstr>Reversal solution</vt:lpstr>
      <vt:lpstr>Tracing our algorithm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34</cp:revision>
  <cp:lastPrinted>2017-07-10T16:50:01Z</cp:lastPrinted>
  <dcterms:created xsi:type="dcterms:W3CDTF">2013-01-28T17:25:22Z</dcterms:created>
  <dcterms:modified xsi:type="dcterms:W3CDTF">2018-10-22T18:54:30Z</dcterms:modified>
</cp:coreProperties>
</file>