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5" r:id="rId3"/>
    <p:sldId id="277" r:id="rId4"/>
    <p:sldId id="278" r:id="rId5"/>
    <p:sldId id="290" r:id="rId6"/>
    <p:sldId id="289" r:id="rId7"/>
    <p:sldId id="257" r:id="rId8"/>
    <p:sldId id="258" r:id="rId9"/>
    <p:sldId id="259" r:id="rId10"/>
    <p:sldId id="260" r:id="rId11"/>
    <p:sldId id="261" r:id="rId12"/>
    <p:sldId id="276" r:id="rId13"/>
    <p:sldId id="263" r:id="rId14"/>
    <p:sldId id="264" r:id="rId15"/>
    <p:sldId id="262" r:id="rId16"/>
    <p:sldId id="283" r:id="rId17"/>
    <p:sldId id="265" r:id="rId18"/>
    <p:sldId id="266" r:id="rId19"/>
    <p:sldId id="267" r:id="rId20"/>
    <p:sldId id="268" r:id="rId21"/>
    <p:sldId id="269" r:id="rId22"/>
    <p:sldId id="270" r:id="rId23"/>
    <p:sldId id="280" r:id="rId24"/>
    <p:sldId id="271" r:id="rId25"/>
    <p:sldId id="272" r:id="rId26"/>
    <p:sldId id="273" r:id="rId27"/>
    <p:sldId id="274" r:id="rId2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/>
    <p:restoredTop sz="94818"/>
  </p:normalViewPr>
  <p:slideViewPr>
    <p:cSldViewPr snapToGrid="0" snapToObjects="1">
      <p:cViewPr varScale="1">
        <p:scale>
          <a:sx n="91" d="100"/>
          <a:sy n="91" d="100"/>
        </p:scale>
        <p:origin x="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7EE10D-551B-A845-B255-33E8E5950A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7F500A-3D15-1D4A-BD98-602E8192EB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F99751C2-C55F-0342-BF63-D315BA1AC65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EDE00E-F7D7-784B-BAAB-D2EE15DACC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1D0B5C-D07E-3443-B2ED-4E6EC9C4A4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485D99CF-2FF3-8945-8D27-B30F8AB85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50C73A-52B6-2347-8B67-1A8CA10D1A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22D9BE-3F0B-D84B-A094-AC58A7D988A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7C85847-3A0E-9349-A15F-CD8E373D2E54}" type="datetimeFigureOut">
              <a:rPr lang="en-US" altLang="en-US"/>
              <a:pPr>
                <a:defRPr/>
              </a:pPr>
              <a:t>10/10/2018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AF254F9-1740-6142-BC2F-1EBF0AD780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A9E7F41-0AF7-1E46-A549-A4C8AA99AB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91075-EBD5-9444-A355-1818F1A2F3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3CCED-671D-294C-82F7-4779538FE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8C2AF18-0F56-9D44-82F6-9DF0F1A25B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BA6EF212-6063-654D-98A0-1BB973E8D1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4978E6-4085-EB4A-9521-18411B3655DE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3461F36C-432F-3F4F-9A8C-85830B5FFF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6DD6303-2665-7E40-961B-88535F512A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>
            <a:extLst>
              <a:ext uri="{FF2B5EF4-FFF2-40B4-BE49-F238E27FC236}">
                <a16:creationId xmlns:a16="http://schemas.microsoft.com/office/drawing/2014/main" id="{74619425-02FB-DF43-99FF-A934FE5CEA3A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6247567-C7BB-D14C-9669-DB6C4F566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2BB00C2-DD11-2447-B2F6-586507489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34FBA4E4-8007-4748-8DD0-C784B58E1F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84FBCCC7-0752-E74D-A2DB-107C23CAE60A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8B5E10D0-81A3-214E-83BC-5DE1CCB6BACD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3217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652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49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375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555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60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1CCA1F4A-7180-E047-B8FE-0BF7880DFDB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F39D06DC-0C2A-7746-9E8C-7C4CFF356E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24">
            <a:extLst>
              <a:ext uri="{FF2B5EF4-FFF2-40B4-BE49-F238E27FC236}">
                <a16:creationId xmlns:a16="http://schemas.microsoft.com/office/drawing/2014/main" id="{1C5058B2-3EC4-3645-A3BB-57E482739E5C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B13BB12-90D6-2E40-B9DB-0DEB504D5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48FB9E1-F414-9241-ABEB-A72E3F89E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032" name="Group 1">
              <a:extLst>
                <a:ext uri="{FF2B5EF4-FFF2-40B4-BE49-F238E27FC236}">
                  <a16:creationId xmlns:a16="http://schemas.microsoft.com/office/drawing/2014/main" id="{A447A3A5-90A6-5342-838F-2A65B4281F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55622330-C593-3E4B-A914-80AE4194B171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BFE55424-C4EA-F342-86E2-08B34A9DF015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B7D4BA-3B09-8C48-A2E1-3FF506FC0257}"/>
              </a:ext>
            </a:extLst>
          </p:cNvPr>
          <p:cNvSpPr txBox="1">
            <a:spLocks noGrp="1"/>
          </p:cNvSpPr>
          <p:nvPr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 eaLnBrk="1" hangingPunct="1">
              <a:buFont typeface="Wingdings" charset="2"/>
              <a:buNone/>
              <a:defRPr/>
            </a:pPr>
            <a:fld id="{FBB8515E-7058-1244-84B6-AE4DB8E9B97B}" type="slidenum">
              <a:rPr lang="en-US" altLang="en-US" sz="1200" smtClean="0">
                <a:solidFill>
                  <a:srgbClr val="424242"/>
                </a:solidFill>
              </a:rPr>
              <a:pPr algn="r" eaLnBrk="1" hangingPunct="1">
                <a:buFont typeface="Wingdings" charset="2"/>
                <a:buNone/>
                <a:defRPr/>
              </a:pPr>
              <a:t>‹#›</a:t>
            </a:fld>
            <a:endParaRPr lang="en-US" altLang="en-US" sz="1200">
              <a:solidFill>
                <a:srgbClr val="4242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3" r:id="rId2"/>
    <p:sldLayoutId id="2147483704" r:id="rId3"/>
    <p:sldLayoutId id="2147483705" r:id="rId4"/>
    <p:sldLayoutId id="2147483706" r:id="rId5"/>
    <p:sldLayoutId id="2147483707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2" charset="2"/>
        <a:buChar char="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>
            <a:extLst>
              <a:ext uri="{FF2B5EF4-FFF2-40B4-BE49-F238E27FC236}">
                <a16:creationId xmlns:a16="http://schemas.microsoft.com/office/drawing/2014/main" id="{ABE10AE1-1C73-1041-B92F-27C64F544D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Building Java Programs</a:t>
            </a:r>
          </a:p>
        </p:txBody>
      </p:sp>
      <p:sp>
        <p:nvSpPr>
          <p:cNvPr id="4098" name="Subtitle 2">
            <a:extLst>
              <a:ext uri="{FF2B5EF4-FFF2-40B4-BE49-F238E27FC236}">
                <a16:creationId xmlns:a16="http://schemas.microsoft.com/office/drawing/2014/main" id="{F7132A4B-50AD-394C-9BE2-4E2DFC60CB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Chapter 16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Linked List Basics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reading: 16.2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A530C4A7-3669-5140-80E6-580763F5D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current</a:t>
            </a:r>
            <a:r>
              <a:rPr lang="en-US" altLang="en-US">
                <a:ea typeface="ＭＳ Ｐゴシック" panose="020B0600070205080204" pitchFamily="34" charset="-128"/>
              </a:rPr>
              <a:t> reference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D7388EBB-8DEC-D745-B344-336C31C7F2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Don't change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list</a:t>
            </a:r>
            <a:r>
              <a:rPr lang="en-US" altLang="en-US">
                <a:ea typeface="ＭＳ Ｐゴシック" panose="020B0600070205080204" pitchFamily="34" charset="-128"/>
              </a:rPr>
              <a:t>.  Make another variable, and change it.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ListNode</a:t>
            </a:r>
            <a:r>
              <a:rPr lang="en-US" altLang="en-US">
                <a:ea typeface="ＭＳ Ｐゴシック" panose="020B0600070205080204" pitchFamily="34" charset="-128"/>
              </a:rPr>
              <a:t> variable is NOT 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ListNode</a:t>
            </a:r>
            <a:r>
              <a:rPr lang="en-US" altLang="en-US">
                <a:ea typeface="ＭＳ Ｐゴシック" panose="020B0600070205080204" pitchFamily="34" charset="-128"/>
              </a:rPr>
              <a:t> object</a:t>
            </a:r>
          </a:p>
          <a:p>
            <a:pPr lvl="1" eaLnBrk="1" hangingPunct="1"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ListNode current = list;</a:t>
            </a:r>
          </a:p>
          <a:p>
            <a:pPr lvl="1" eaLnBrk="1" hangingPunct="1"/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happens to the picture above when we write:</a:t>
            </a:r>
          </a:p>
          <a:p>
            <a:pPr lvl="1" eaLnBrk="1" hangingPunct="1"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current = current.next;</a:t>
            </a:r>
          </a:p>
        </p:txBody>
      </p:sp>
      <p:graphicFrame>
        <p:nvGraphicFramePr>
          <p:cNvPr id="306249" name="Group 73">
            <a:extLst>
              <a:ext uri="{FF2B5EF4-FFF2-40B4-BE49-F238E27FC236}">
                <a16:creationId xmlns:a16="http://schemas.microsoft.com/office/drawing/2014/main" id="{7EA8660D-5E3C-E141-A8FB-DCD8230AEB7E}"/>
              </a:ext>
            </a:extLst>
          </p:cNvPr>
          <p:cNvGraphicFramePr>
            <a:graphicFrameLocks noGrp="1"/>
          </p:cNvGraphicFramePr>
          <p:nvPr/>
        </p:nvGraphicFramePr>
        <p:xfrm>
          <a:off x="2273300" y="3217863"/>
          <a:ext cx="1346200" cy="792248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6260" name="Group 84">
            <a:extLst>
              <a:ext uri="{FF2B5EF4-FFF2-40B4-BE49-F238E27FC236}">
                <a16:creationId xmlns:a16="http://schemas.microsoft.com/office/drawing/2014/main" id="{2C33D965-DF8C-FB40-A854-C8E48F6FD044}"/>
              </a:ext>
            </a:extLst>
          </p:cNvPr>
          <p:cNvGraphicFramePr>
            <a:graphicFrameLocks noGrp="1"/>
          </p:cNvGraphicFramePr>
          <p:nvPr/>
        </p:nvGraphicFramePr>
        <p:xfrm>
          <a:off x="7569200" y="3217863"/>
          <a:ext cx="1346200" cy="792248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990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6271" name="Line 95">
            <a:extLst>
              <a:ext uri="{FF2B5EF4-FFF2-40B4-BE49-F238E27FC236}">
                <a16:creationId xmlns:a16="http://schemas.microsoft.com/office/drawing/2014/main" id="{8844DBC8-0704-ED4D-9628-16122E81F7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3827463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6272" name="Line 96">
            <a:extLst>
              <a:ext uri="{FF2B5EF4-FFF2-40B4-BE49-F238E27FC236}">
                <a16:creationId xmlns:a16="http://schemas.microsoft.com/office/drawing/2014/main" id="{56DF0813-5E0B-B34A-94BB-12F3211C5E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29600" y="3598863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6273" name="Text Box 97">
            <a:extLst>
              <a:ext uri="{FF2B5EF4-FFF2-40B4-BE49-F238E27FC236}">
                <a16:creationId xmlns:a16="http://schemas.microsoft.com/office/drawing/2014/main" id="{F88A29F9-EAE3-3246-98CF-22C5F8FC6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387725"/>
            <a:ext cx="793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Courier New" charset="0"/>
                <a:ea typeface="+mn-ea"/>
              </a:rPr>
              <a:t>list</a:t>
            </a:r>
          </a:p>
        </p:txBody>
      </p:sp>
      <p:sp>
        <p:nvSpPr>
          <p:cNvPr id="306274" name="Line 98">
            <a:extLst>
              <a:ext uri="{FF2B5EF4-FFF2-40B4-BE49-F238E27FC236}">
                <a16:creationId xmlns:a16="http://schemas.microsoft.com/office/drawing/2014/main" id="{0BAE1C84-4C10-6B4F-8D1D-162E42986D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3500" y="3598863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6275" name="Text Box 99">
            <a:extLst>
              <a:ext uri="{FF2B5EF4-FFF2-40B4-BE49-F238E27FC236}">
                <a16:creationId xmlns:a16="http://schemas.microsoft.com/office/drawing/2014/main" id="{A2EFD838-55E0-5547-8DD7-DBDC61074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592513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...</a:t>
            </a:r>
          </a:p>
        </p:txBody>
      </p:sp>
      <p:sp>
        <p:nvSpPr>
          <p:cNvPr id="306276" name="Line 100">
            <a:extLst>
              <a:ext uri="{FF2B5EF4-FFF2-40B4-BE49-F238E27FC236}">
                <a16:creationId xmlns:a16="http://schemas.microsoft.com/office/drawing/2014/main" id="{EE9A887C-70D2-C244-A079-A61CFAA512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67100" y="383698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06277" name="Group 101">
            <a:extLst>
              <a:ext uri="{FF2B5EF4-FFF2-40B4-BE49-F238E27FC236}">
                <a16:creationId xmlns:a16="http://schemas.microsoft.com/office/drawing/2014/main" id="{824BFFEB-FE1F-BA40-AB93-747710BC9CE3}"/>
              </a:ext>
            </a:extLst>
          </p:cNvPr>
          <p:cNvGraphicFramePr>
            <a:graphicFrameLocks noGrp="1"/>
          </p:cNvGraphicFramePr>
          <p:nvPr/>
        </p:nvGraphicFramePr>
        <p:xfrm>
          <a:off x="4267200" y="3227388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6288" name="Line 112">
            <a:extLst>
              <a:ext uri="{FF2B5EF4-FFF2-40B4-BE49-F238E27FC236}">
                <a16:creationId xmlns:a16="http://schemas.microsoft.com/office/drawing/2014/main" id="{E45D16EC-BE81-9944-8F65-6CE542D05C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1000" y="3846513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pSp>
        <p:nvGrpSpPr>
          <p:cNvPr id="306290" name="Group 114">
            <a:extLst>
              <a:ext uri="{FF2B5EF4-FFF2-40B4-BE49-F238E27FC236}">
                <a16:creationId xmlns:a16="http://schemas.microsoft.com/office/drawing/2014/main" id="{903811C7-087E-6F44-9970-79E6FFC6DDBA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794125"/>
            <a:ext cx="1905000" cy="777875"/>
            <a:chOff x="144" y="2160"/>
            <a:chExt cx="1200" cy="490"/>
          </a:xfrm>
        </p:grpSpPr>
        <p:sp>
          <p:nvSpPr>
            <p:cNvPr id="306208" name="Text Box 32">
              <a:extLst>
                <a:ext uri="{FF2B5EF4-FFF2-40B4-BE49-F238E27FC236}">
                  <a16:creationId xmlns:a16="http://schemas.microsoft.com/office/drawing/2014/main" id="{4568C9CD-3E77-934D-87B6-A8FD2C653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400"/>
              <a:ext cx="10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latin typeface="Courier New" charset="0"/>
                  <a:ea typeface="+mn-ea"/>
                </a:rPr>
                <a:t>current</a:t>
              </a:r>
              <a:r>
                <a:rPr lang="en-US" sz="2000">
                  <a:latin typeface="Tahoma" charset="0"/>
                  <a:ea typeface="+mn-ea"/>
                </a:rPr>
                <a:t>     </a:t>
              </a:r>
            </a:p>
          </p:txBody>
        </p:sp>
        <p:sp>
          <p:nvSpPr>
            <p:cNvPr id="306289" name="Line 113">
              <a:extLst>
                <a:ext uri="{FF2B5EF4-FFF2-40B4-BE49-F238E27FC236}">
                  <a16:creationId xmlns:a16="http://schemas.microsoft.com/office/drawing/2014/main" id="{37ACA1E7-643A-CD4F-8CD5-3E54CB49E4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2160"/>
              <a:ext cx="384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6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6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6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2E3B3D29-A39A-234C-8375-BED5484697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Traversing a list correctly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77171D8C-6E62-2F4D-A78F-A928D6F27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correct way to print every value in the list:</a:t>
            </a:r>
          </a:p>
          <a:p>
            <a:pPr lvl="1" eaLnBrk="1" hangingPunct="1">
              <a:buFontTx/>
              <a:buNone/>
            </a:pPr>
            <a:endParaRPr lang="en-US" altLang="en-US" sz="12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ListNode current = list;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while (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current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!= null)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System.out.println(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current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.data);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current = current.next;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move to next node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Changing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current</a:t>
            </a:r>
            <a:r>
              <a:rPr lang="en-US" altLang="en-US">
                <a:ea typeface="ＭＳ Ｐゴシック" panose="020B0600070205080204" pitchFamily="34" charset="-128"/>
              </a:rPr>
              <a:t> does not damage the list.</a:t>
            </a:r>
          </a:p>
        </p:txBody>
      </p:sp>
      <p:graphicFrame>
        <p:nvGraphicFramePr>
          <p:cNvPr id="335876" name="Group 4">
            <a:extLst>
              <a:ext uri="{FF2B5EF4-FFF2-40B4-BE49-F238E27FC236}">
                <a16:creationId xmlns:a16="http://schemas.microsoft.com/office/drawing/2014/main" id="{D88C12A4-D790-6742-A006-D53DAF2AF460}"/>
              </a:ext>
            </a:extLst>
          </p:cNvPr>
          <p:cNvGraphicFramePr>
            <a:graphicFrameLocks noGrp="1"/>
          </p:cNvGraphicFramePr>
          <p:nvPr/>
        </p:nvGraphicFramePr>
        <p:xfrm>
          <a:off x="2197100" y="53340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35887" name="Group 15">
            <a:extLst>
              <a:ext uri="{FF2B5EF4-FFF2-40B4-BE49-F238E27FC236}">
                <a16:creationId xmlns:a16="http://schemas.microsoft.com/office/drawing/2014/main" id="{FFF66CF5-55E4-5D48-86B6-EBFF8AAAA466}"/>
              </a:ext>
            </a:extLst>
          </p:cNvPr>
          <p:cNvGraphicFramePr>
            <a:graphicFrameLocks noGrp="1"/>
          </p:cNvGraphicFramePr>
          <p:nvPr/>
        </p:nvGraphicFramePr>
        <p:xfrm>
          <a:off x="7493000" y="53340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990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5898" name="Line 26">
            <a:extLst>
              <a:ext uri="{FF2B5EF4-FFF2-40B4-BE49-F238E27FC236}">
                <a16:creationId xmlns:a16="http://schemas.microsoft.com/office/drawing/2014/main" id="{57CD449B-D27F-1C4F-B6D3-A16C158644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59436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35899" name="Line 27">
            <a:extLst>
              <a:ext uri="{FF2B5EF4-FFF2-40B4-BE49-F238E27FC236}">
                <a16:creationId xmlns:a16="http://schemas.microsoft.com/office/drawing/2014/main" id="{C5B873F6-84DC-D941-95BB-D27243A8A7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53400" y="571500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35900" name="Text Box 28">
            <a:extLst>
              <a:ext uri="{FF2B5EF4-FFF2-40B4-BE49-F238E27FC236}">
                <a16:creationId xmlns:a16="http://schemas.microsoft.com/office/drawing/2014/main" id="{587079CC-7B9F-D942-A49D-E618DC836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03863"/>
            <a:ext cx="793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Courier New" charset="0"/>
                <a:ea typeface="+mn-ea"/>
              </a:rPr>
              <a:t>list</a:t>
            </a:r>
          </a:p>
        </p:txBody>
      </p:sp>
      <p:sp>
        <p:nvSpPr>
          <p:cNvPr id="335901" name="Line 29">
            <a:extLst>
              <a:ext uri="{FF2B5EF4-FFF2-40B4-BE49-F238E27FC236}">
                <a16:creationId xmlns:a16="http://schemas.microsoft.com/office/drawing/2014/main" id="{7BF9E6C2-A305-AE4F-AD58-6D18E841B2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57300" y="57150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35902" name="Text Box 30">
            <a:extLst>
              <a:ext uri="{FF2B5EF4-FFF2-40B4-BE49-F238E27FC236}">
                <a16:creationId xmlns:a16="http://schemas.microsoft.com/office/drawing/2014/main" id="{815560B1-DF5D-7F42-8182-8C7EEAA10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708650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...</a:t>
            </a:r>
          </a:p>
        </p:txBody>
      </p:sp>
      <p:sp>
        <p:nvSpPr>
          <p:cNvPr id="335903" name="Line 31">
            <a:extLst>
              <a:ext uri="{FF2B5EF4-FFF2-40B4-BE49-F238E27FC236}">
                <a16:creationId xmlns:a16="http://schemas.microsoft.com/office/drawing/2014/main" id="{430429E1-7069-CD40-B7A8-FD9159D55E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90900" y="59531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35904" name="Group 32">
            <a:extLst>
              <a:ext uri="{FF2B5EF4-FFF2-40B4-BE49-F238E27FC236}">
                <a16:creationId xmlns:a16="http://schemas.microsoft.com/office/drawing/2014/main" id="{056AF0A6-3B3D-D246-B68C-F246A8CDE9D1}"/>
              </a:ext>
            </a:extLst>
          </p:cNvPr>
          <p:cNvGraphicFramePr>
            <a:graphicFrameLocks noGrp="1"/>
          </p:cNvGraphicFramePr>
          <p:nvPr/>
        </p:nvGraphicFramePr>
        <p:xfrm>
          <a:off x="4191000" y="534352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5915" name="Line 43">
            <a:extLst>
              <a:ext uri="{FF2B5EF4-FFF2-40B4-BE49-F238E27FC236}">
                <a16:creationId xmlns:a16="http://schemas.microsoft.com/office/drawing/2014/main" id="{1AF7CF3E-7677-5342-A286-22741598DC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84800" y="596265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pic>
        <p:nvPicPr>
          <p:cNvPr id="16427" name="Picture 44">
            <a:extLst>
              <a:ext uri="{FF2B5EF4-FFF2-40B4-BE49-F238E27FC236}">
                <a16:creationId xmlns:a16="http://schemas.microsoft.com/office/drawing/2014/main" id="{6F80056B-AD4B-3D47-A0E0-AA6A69ED3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2209800"/>
            <a:ext cx="5381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35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35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35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3D552F4D-9331-644B-9483-309977739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Abstract data types (ADTs)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E347883F-7A2D-0949-B541-E98DCCFADA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abstract data type (ADT)</a:t>
            </a:r>
            <a:r>
              <a:rPr lang="en-US" altLang="en-US">
                <a:ea typeface="ＭＳ Ｐゴシック" panose="020B0600070205080204" pitchFamily="34" charset="-128"/>
              </a:rPr>
              <a:t>: A specification of a collection of data and the operations that can be performed on it.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Describes </a:t>
            </a:r>
            <a:r>
              <a:rPr lang="en-US" altLang="en-US" i="1">
                <a:ea typeface="ＭＳ Ｐゴシック" panose="020B0600070205080204" pitchFamily="34" charset="-128"/>
              </a:rPr>
              <a:t>what</a:t>
            </a:r>
            <a:r>
              <a:rPr lang="en-US" altLang="en-US">
                <a:ea typeface="ＭＳ Ｐゴシック" panose="020B0600070205080204" pitchFamily="34" charset="-128"/>
              </a:rPr>
              <a:t> a collection does, not </a:t>
            </a:r>
            <a:r>
              <a:rPr lang="en-US" altLang="en-US" i="1">
                <a:ea typeface="ＭＳ Ｐゴシック" panose="020B0600070205080204" pitchFamily="34" charset="-128"/>
              </a:rPr>
              <a:t>how</a:t>
            </a:r>
            <a:r>
              <a:rPr lang="en-US" altLang="en-US">
                <a:ea typeface="ＭＳ Ｐゴシック" panose="020B0600070205080204" pitchFamily="34" charset="-128"/>
              </a:rPr>
              <a:t> it does it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Java's collection framework describes several ADTs:</a:t>
            </a:r>
          </a:p>
          <a:p>
            <a:pPr lvl="1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Queue, List, Collection, Deque, List, Map, Set</a:t>
            </a:r>
          </a:p>
          <a:p>
            <a:pPr lvl="1" eaLnBrk="1" hangingPunct="1"/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 ADT can be implemented in multiple ways:</a:t>
            </a:r>
          </a:p>
          <a:p>
            <a:pPr lvl="1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>
                <a:ea typeface="ＭＳ Ｐゴシック" panose="020B0600070205080204" pitchFamily="34" charset="-128"/>
              </a:rPr>
              <a:t> and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LinkedList</a:t>
            </a:r>
            <a:r>
              <a:rPr lang="en-US" altLang="en-US">
                <a:ea typeface="ＭＳ Ｐゴシック" panose="020B0600070205080204" pitchFamily="34" charset="-128"/>
              </a:rPr>
              <a:t>	implement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List</a:t>
            </a:r>
          </a:p>
          <a:p>
            <a:pPr lvl="1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HashSet</a:t>
            </a:r>
            <a:r>
              <a:rPr lang="en-US" altLang="en-US">
                <a:ea typeface="ＭＳ Ｐゴシック" panose="020B0600070205080204" pitchFamily="34" charset="-128"/>
              </a:rPr>
              <a:t> and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TreeSet</a:t>
            </a:r>
            <a:r>
              <a:rPr lang="en-US" altLang="en-US">
                <a:ea typeface="ＭＳ Ｐゴシック" panose="020B0600070205080204" pitchFamily="34" charset="-128"/>
              </a:rPr>
              <a:t>		implement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Set</a:t>
            </a:r>
          </a:p>
          <a:p>
            <a:pPr lvl="1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LinkedList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ArrayDeque</a:t>
            </a:r>
            <a:r>
              <a:rPr lang="en-US" altLang="en-US">
                <a:ea typeface="ＭＳ Ｐゴシック" panose="020B0600070205080204" pitchFamily="34" charset="-128"/>
              </a:rPr>
              <a:t>, etc.	implement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Queue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</a:t>
            </a:r>
            <a:r>
              <a:rPr lang="en-US" altLang="en-US" b="1">
                <a:ea typeface="ＭＳ Ｐゴシック" panose="020B0600070205080204" pitchFamily="34" charset="-128"/>
              </a:rPr>
              <a:t>same</a:t>
            </a:r>
            <a:r>
              <a:rPr lang="en-US" altLang="en-US">
                <a:ea typeface="ＭＳ Ｐゴシック" panose="020B0600070205080204" pitchFamily="34" charset="-128"/>
              </a:rPr>
              <a:t> external behavior can be implemented in many different ways, each with pros and cons.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</a:t>
            </a:r>
            <a:endParaRPr lang="en-US" altLang="en-US">
              <a:solidFill>
                <a:schemeClr val="bg2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53A96064-702E-934F-B58A-7B295D8002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LinkedIntList</a:t>
            </a:r>
            <a:r>
              <a:rPr lang="en-US" altLang="en-US">
                <a:ea typeface="ＭＳ Ｐゴシック" panose="020B0600070205080204" pitchFamily="34" charset="-128"/>
              </a:rPr>
              <a:t> class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172984F7-E547-2549-A936-964B1885CC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Let's write a collection class named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LinkedIntList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Has the same methods as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ArrayIntList</a:t>
            </a:r>
            <a:r>
              <a:rPr lang="en-US" altLang="en-US">
                <a:ea typeface="ＭＳ Ｐゴシック" panose="020B0600070205080204" pitchFamily="34" charset="-128"/>
              </a:rPr>
              <a:t>:</a:t>
            </a:r>
          </a:p>
          <a:p>
            <a:pPr lvl="2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add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add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get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indexOf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remove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size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toString</a:t>
            </a:r>
          </a:p>
          <a:p>
            <a:pPr lvl="2" eaLnBrk="1" hangingPunct="1"/>
            <a:endParaRPr lang="en-US" altLang="en-US" sz="12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The list is internally implemented as a chain of linked nodes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LinkedIntList</a:t>
            </a:r>
            <a:r>
              <a:rPr lang="en-US" altLang="en-US">
                <a:ea typeface="ＭＳ Ｐゴシック" panose="020B0600070205080204" pitchFamily="34" charset="-128"/>
              </a:rPr>
              <a:t> keeps a reference to its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front</a:t>
            </a:r>
            <a:r>
              <a:rPr lang="en-US" altLang="en-US">
                <a:ea typeface="ＭＳ Ｐゴシック" panose="020B0600070205080204" pitchFamily="34" charset="-128"/>
              </a:rPr>
              <a:t> as a field</a:t>
            </a:r>
          </a:p>
          <a:p>
            <a:pPr lvl="2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null</a:t>
            </a:r>
            <a:r>
              <a:rPr lang="en-US" altLang="en-US">
                <a:ea typeface="ＭＳ Ｐゴシック" panose="020B0600070205080204" pitchFamily="34" charset="-128"/>
              </a:rPr>
              <a:t> is the end of the list;  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null</a:t>
            </a:r>
            <a:r>
              <a:rPr lang="en-US" altLang="en-US">
                <a:ea typeface="ＭＳ Ｐゴシック" panose="020B0600070205080204" pitchFamily="34" charset="-128"/>
              </a:rPr>
              <a:t> front signifies an empty list</a:t>
            </a:r>
          </a:p>
        </p:txBody>
      </p:sp>
      <p:sp>
        <p:nvSpPr>
          <p:cNvPr id="312377" name="Rectangle 57">
            <a:extLst>
              <a:ext uri="{FF2B5EF4-FFF2-40B4-BE49-F238E27FC236}">
                <a16:creationId xmlns:a16="http://schemas.microsoft.com/office/drawing/2014/main" id="{EED75781-78ED-B341-9548-ED5A32524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495800"/>
            <a:ext cx="2286000" cy="2133600"/>
          </a:xfrm>
          <a:prstGeom prst="rect">
            <a:avLst/>
          </a:prstGeom>
          <a:solidFill>
            <a:srgbClr val="E6E6E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marL="228600" eaLnBrk="1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>
                <a:latin typeface="Tahoma" charset="0"/>
                <a:ea typeface="+mn-ea"/>
              </a:rPr>
              <a:t>  front	  		</a:t>
            </a:r>
          </a:p>
          <a:p>
            <a:pPr marL="228600" eaLnBrk="1" fontAlgn="auto" hangingPunct="1"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endParaRPr lang="en-US" sz="800">
              <a:latin typeface="Tahoma" charset="0"/>
              <a:ea typeface="+mn-ea"/>
            </a:endParaRPr>
          </a:p>
          <a:p>
            <a:pPr marL="228600" eaLnBrk="1" fontAlgn="auto" hangingPunct="1"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 sz="1600">
                <a:latin typeface="Tahoma" charset="0"/>
                <a:ea typeface="+mn-ea"/>
              </a:rPr>
              <a:t>add(value)</a:t>
            </a:r>
          </a:p>
          <a:p>
            <a:pPr marL="228600" eaLnBrk="1" fontAlgn="auto" hangingPunct="1"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 sz="1600">
                <a:latin typeface="Tahoma" charset="0"/>
                <a:ea typeface="+mn-ea"/>
              </a:rPr>
              <a:t>add(index, value)</a:t>
            </a:r>
          </a:p>
          <a:p>
            <a:pPr marL="228600" eaLnBrk="1" fontAlgn="auto" hangingPunct="1"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 sz="1600">
                <a:latin typeface="Tahoma" charset="0"/>
                <a:ea typeface="+mn-ea"/>
              </a:rPr>
              <a:t>indexOf(value)</a:t>
            </a:r>
          </a:p>
          <a:p>
            <a:pPr marL="228600" eaLnBrk="1" fontAlgn="auto" hangingPunct="1"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 sz="1600">
                <a:latin typeface="Tahoma" charset="0"/>
                <a:ea typeface="+mn-ea"/>
              </a:rPr>
              <a:t>remove(index)</a:t>
            </a:r>
          </a:p>
          <a:p>
            <a:pPr marL="228600" eaLnBrk="1" fontAlgn="auto" hangingPunct="1"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 sz="1600">
                <a:latin typeface="Tahoma" charset="0"/>
                <a:ea typeface="+mn-ea"/>
              </a:rPr>
              <a:t>size()</a:t>
            </a:r>
          </a:p>
          <a:p>
            <a:pPr marL="228600" eaLnBrk="1" fontAlgn="auto" hangingPunct="1"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 sz="1600">
                <a:latin typeface="Tahoma" charset="0"/>
                <a:ea typeface="+mn-ea"/>
              </a:rPr>
              <a:t>toString()</a:t>
            </a:r>
          </a:p>
        </p:txBody>
      </p:sp>
      <p:sp>
        <p:nvSpPr>
          <p:cNvPr id="312379" name="Rectangle 59">
            <a:extLst>
              <a:ext uri="{FF2B5EF4-FFF2-40B4-BE49-F238E27FC236}">
                <a16:creationId xmlns:a16="http://schemas.microsoft.com/office/drawing/2014/main" id="{D9885F01-92F7-1149-8EBE-CA4CF57DE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6482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2349" name="Line 29">
            <a:extLst>
              <a:ext uri="{FF2B5EF4-FFF2-40B4-BE49-F238E27FC236}">
                <a16:creationId xmlns:a16="http://schemas.microsoft.com/office/drawing/2014/main" id="{ABF1F2D2-2EB2-AA41-ABFE-AA206F91AD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800600"/>
            <a:ext cx="1600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2380" name="Text Box 60">
            <a:extLst>
              <a:ext uri="{FF2B5EF4-FFF2-40B4-BE49-F238E27FC236}">
                <a16:creationId xmlns:a16="http://schemas.microsoft.com/office/drawing/2014/main" id="{97141857-7E30-9343-A099-B4F76BB0F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4129088"/>
            <a:ext cx="1473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ahoma" charset="0"/>
                <a:ea typeface="+mn-ea"/>
              </a:rPr>
              <a:t>LinkedIntList</a:t>
            </a:r>
          </a:p>
        </p:txBody>
      </p:sp>
      <p:sp>
        <p:nvSpPr>
          <p:cNvPr id="312381" name="Text Box 61">
            <a:extLst>
              <a:ext uri="{FF2B5EF4-FFF2-40B4-BE49-F238E27FC236}">
                <a16:creationId xmlns:a16="http://schemas.microsoft.com/office/drawing/2014/main" id="{E3AE27EC-0512-BB49-8812-2DC9BA362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4467225"/>
            <a:ext cx="10525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ahoma" charset="0"/>
                <a:ea typeface="+mn-ea"/>
              </a:rPr>
              <a:t>ListNode</a:t>
            </a:r>
          </a:p>
        </p:txBody>
      </p:sp>
      <p:sp>
        <p:nvSpPr>
          <p:cNvPr id="312382" name="Text Box 62">
            <a:extLst>
              <a:ext uri="{FF2B5EF4-FFF2-40B4-BE49-F238E27FC236}">
                <a16:creationId xmlns:a16="http://schemas.microsoft.com/office/drawing/2014/main" id="{47BCFDFF-C6C2-8C4B-9ECC-BD50A1E3C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888" y="4467225"/>
            <a:ext cx="10525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ahoma" charset="0"/>
                <a:ea typeface="+mn-ea"/>
              </a:rPr>
              <a:t>ListNode</a:t>
            </a:r>
          </a:p>
        </p:txBody>
      </p:sp>
      <p:sp>
        <p:nvSpPr>
          <p:cNvPr id="312383" name="Text Box 63">
            <a:extLst>
              <a:ext uri="{FF2B5EF4-FFF2-40B4-BE49-F238E27FC236}">
                <a16:creationId xmlns:a16="http://schemas.microsoft.com/office/drawing/2014/main" id="{DABBE2DC-2507-5E42-BAA8-1F34D5CEC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288" y="4467225"/>
            <a:ext cx="10525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ahoma" charset="0"/>
                <a:ea typeface="+mn-ea"/>
              </a:rPr>
              <a:t>ListNode</a:t>
            </a:r>
          </a:p>
        </p:txBody>
      </p:sp>
      <p:graphicFrame>
        <p:nvGraphicFramePr>
          <p:cNvPr id="312384" name="Group 64">
            <a:extLst>
              <a:ext uri="{FF2B5EF4-FFF2-40B4-BE49-F238E27FC236}">
                <a16:creationId xmlns:a16="http://schemas.microsoft.com/office/drawing/2014/main" id="{0FAD3A5F-07E8-064C-AB9E-1F2B7E38F182}"/>
              </a:ext>
            </a:extLst>
          </p:cNvPr>
          <p:cNvGraphicFramePr>
            <a:graphicFrameLocks noGrp="1"/>
          </p:cNvGraphicFramePr>
          <p:nvPr/>
        </p:nvGraphicFramePr>
        <p:xfrm>
          <a:off x="3276600" y="48768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2395" name="Line 75">
            <a:extLst>
              <a:ext uri="{FF2B5EF4-FFF2-40B4-BE49-F238E27FC236}">
                <a16:creationId xmlns:a16="http://schemas.microsoft.com/office/drawing/2014/main" id="{1299217A-3CDF-6C4C-B6A9-37027A3E77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70400" y="54959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2396" name="Group 76">
            <a:extLst>
              <a:ext uri="{FF2B5EF4-FFF2-40B4-BE49-F238E27FC236}">
                <a16:creationId xmlns:a16="http://schemas.microsoft.com/office/drawing/2014/main" id="{4C288787-8CE7-C541-B101-C7E45FEAD07B}"/>
              </a:ext>
            </a:extLst>
          </p:cNvPr>
          <p:cNvGraphicFramePr>
            <a:graphicFrameLocks noGrp="1"/>
          </p:cNvGraphicFramePr>
          <p:nvPr/>
        </p:nvGraphicFramePr>
        <p:xfrm>
          <a:off x="5270500" y="488632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-3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2407" name="Line 87">
            <a:extLst>
              <a:ext uri="{FF2B5EF4-FFF2-40B4-BE49-F238E27FC236}">
                <a16:creationId xmlns:a16="http://schemas.microsoft.com/office/drawing/2014/main" id="{C8863464-5799-AC4E-971C-FAC9AB690A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4300" y="550545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2408" name="Group 88">
            <a:extLst>
              <a:ext uri="{FF2B5EF4-FFF2-40B4-BE49-F238E27FC236}">
                <a16:creationId xmlns:a16="http://schemas.microsoft.com/office/drawing/2014/main" id="{9835A906-BE35-E548-88B2-1C48B486E92A}"/>
              </a:ext>
            </a:extLst>
          </p:cNvPr>
          <p:cNvGraphicFramePr>
            <a:graphicFrameLocks noGrp="1"/>
          </p:cNvGraphicFramePr>
          <p:nvPr/>
        </p:nvGraphicFramePr>
        <p:xfrm>
          <a:off x="7264400" y="490537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17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2420" name="Line 100">
            <a:extLst>
              <a:ext uri="{FF2B5EF4-FFF2-40B4-BE49-F238E27FC236}">
                <a16:creationId xmlns:a16="http://schemas.microsoft.com/office/drawing/2014/main" id="{6F4BFCE8-746B-7845-84B3-9393B0F539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4800" y="531495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2421" name="Text Box 101">
            <a:extLst>
              <a:ext uri="{FF2B5EF4-FFF2-40B4-BE49-F238E27FC236}">
                <a16:creationId xmlns:a16="http://schemas.microsoft.com/office/drawing/2014/main" id="{9D6A9F07-F921-1947-9795-EC38389FB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8054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0</a:t>
            </a:r>
          </a:p>
        </p:txBody>
      </p:sp>
      <p:sp>
        <p:nvSpPr>
          <p:cNvPr id="312422" name="Text Box 102">
            <a:extLst>
              <a:ext uri="{FF2B5EF4-FFF2-40B4-BE49-F238E27FC236}">
                <a16:creationId xmlns:a16="http://schemas.microsoft.com/office/drawing/2014/main" id="{75E07789-BDFC-EA4B-A406-19CF4C92F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575" y="58054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1</a:t>
            </a:r>
          </a:p>
        </p:txBody>
      </p:sp>
      <p:sp>
        <p:nvSpPr>
          <p:cNvPr id="312423" name="Text Box 103">
            <a:extLst>
              <a:ext uri="{FF2B5EF4-FFF2-40B4-BE49-F238E27FC236}">
                <a16:creationId xmlns:a16="http://schemas.microsoft.com/office/drawing/2014/main" id="{3ADC67DE-CBD9-DD46-8C8E-002CB3BA1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3775" y="58054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74B03E97-D897-6F42-AC87-0C1845B25D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LinkedIntList</a:t>
            </a:r>
            <a:r>
              <a:rPr lang="en-US" altLang="en-US">
                <a:ea typeface="ＭＳ Ｐゴシック" panose="020B0600070205080204" pitchFamily="34" charset="-128"/>
              </a:rPr>
              <a:t> class v1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3C23B448-E4F5-074D-A4C9-9014EE1FE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class LinkedIntList {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private ListNode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front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public LinkedIntList() {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front = null;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5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 b="1">
                <a:ea typeface="ＭＳ Ｐゴシック" panose="020B0600070205080204" pitchFamily="34" charset="-128"/>
              </a:rPr>
              <a:t>methods go here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  <p:sp>
        <p:nvSpPr>
          <p:cNvPr id="301108" name="Rectangle 52">
            <a:extLst>
              <a:ext uri="{FF2B5EF4-FFF2-40B4-BE49-F238E27FC236}">
                <a16:creationId xmlns:a16="http://schemas.microsoft.com/office/drawing/2014/main" id="{B7C90090-5702-7A4C-8E4C-674EDAE16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09800"/>
            <a:ext cx="1905000" cy="1371600"/>
          </a:xfrm>
          <a:prstGeom prst="rect">
            <a:avLst/>
          </a:prstGeom>
          <a:solidFill>
            <a:srgbClr val="E6E6E6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>
                <a:latin typeface="Tahoma" charset="0"/>
                <a:ea typeface="+mn-ea"/>
              </a:rPr>
              <a:t>front	=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endParaRPr lang="en-US">
              <a:latin typeface="Tahoma" charset="0"/>
              <a:ea typeface="+mn-ea"/>
            </a:endParaRPr>
          </a:p>
        </p:txBody>
      </p:sp>
      <p:sp>
        <p:nvSpPr>
          <p:cNvPr id="301109" name="Rectangle 53">
            <a:extLst>
              <a:ext uri="{FF2B5EF4-FFF2-40B4-BE49-F238E27FC236}">
                <a16:creationId xmlns:a16="http://schemas.microsoft.com/office/drawing/2014/main" id="{00372E09-E353-A34E-97A5-317B3BE15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75" y="25908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1110" name="Text Box 54">
            <a:extLst>
              <a:ext uri="{FF2B5EF4-FFF2-40B4-BE49-F238E27FC236}">
                <a16:creationId xmlns:a16="http://schemas.microsoft.com/office/drawing/2014/main" id="{0684D183-2AFE-8F4E-9507-4DB2153B1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814513"/>
            <a:ext cx="1473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ahoma" charset="0"/>
                <a:ea typeface="+mn-ea"/>
              </a:rPr>
              <a:t>LinkedIntList</a:t>
            </a:r>
          </a:p>
        </p:txBody>
      </p:sp>
      <p:sp>
        <p:nvSpPr>
          <p:cNvPr id="301111" name="Line 55">
            <a:extLst>
              <a:ext uri="{FF2B5EF4-FFF2-40B4-BE49-F238E27FC236}">
                <a16:creationId xmlns:a16="http://schemas.microsoft.com/office/drawing/2014/main" id="{452C50EB-94A0-2B47-B6DD-86DEE9C664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72400" y="2590800"/>
            <a:ext cx="457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>
            <a:extLst>
              <a:ext uri="{FF2B5EF4-FFF2-40B4-BE49-F238E27FC236}">
                <a16:creationId xmlns:a16="http://schemas.microsoft.com/office/drawing/2014/main" id="{C2B4AFDA-BCFA-0C4E-9C6F-C2F8D77AD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Linked List vs. Array</a:t>
            </a:r>
          </a:p>
        </p:txBody>
      </p:sp>
      <p:sp>
        <p:nvSpPr>
          <p:cNvPr id="21506" name="Rectangle 4">
            <a:extLst>
              <a:ext uri="{FF2B5EF4-FFF2-40B4-BE49-F238E27FC236}">
                <a16:creationId xmlns:a16="http://schemas.microsoft.com/office/drawing/2014/main" id="{015BE611-738A-AD44-8005-180496E957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Print list values:</a:t>
            </a:r>
          </a:p>
          <a:p>
            <a:pPr lvl="1" eaLnBrk="1" hangingPunct="1"/>
            <a:endParaRPr lang="en-US" altLang="en-US" sz="18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ListNode list= ...;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ListNode current = list;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while (current != null)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System.out.println(current.data);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current = current.next;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  <p:sp>
        <p:nvSpPr>
          <p:cNvPr id="21507" name="Rectangle 5">
            <a:extLst>
              <a:ext uri="{FF2B5EF4-FFF2-40B4-BE49-F238E27FC236}">
                <a16:creationId xmlns:a16="http://schemas.microsoft.com/office/drawing/2014/main" id="{B5FBC16F-329A-C84E-B850-C3932A8D7F0A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76800" y="1295400"/>
            <a:ext cx="4267200" cy="5181600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Similar to array code:</a:t>
            </a:r>
          </a:p>
          <a:p>
            <a:pPr eaLnBrk="1" hangingPunct="1"/>
            <a:endParaRPr lang="en-US" altLang="en-US" sz="18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int[] a = ...;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int i = 0;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while (i &lt; a.length)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System.out.println(a[i]);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i++;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C117C9B-CE75-944C-9DD0-30D15FED0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057183"/>
              </p:ext>
            </p:extLst>
          </p:nvPr>
        </p:nvGraphicFramePr>
        <p:xfrm>
          <a:off x="180975" y="4330700"/>
          <a:ext cx="8812213" cy="1849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7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4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0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904">
                <a:tc>
                  <a:txBody>
                    <a:bodyPr/>
                    <a:lstStyle/>
                    <a:p>
                      <a:r>
                        <a:rPr lang="en-US" sz="1800" dirty="0"/>
                        <a:t>Description</a:t>
                      </a:r>
                    </a:p>
                  </a:txBody>
                  <a:tcPr marL="91453" marR="91453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Array Code</a:t>
                      </a:r>
                    </a:p>
                  </a:txBody>
                  <a:tcPr marL="91453" marR="91453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Linked List Code</a:t>
                      </a:r>
                    </a:p>
                  </a:txBody>
                  <a:tcPr marL="91453" marR="91453"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23">
                <a:tc>
                  <a:txBody>
                    <a:bodyPr/>
                    <a:lstStyle/>
                    <a:p>
                      <a:r>
                        <a:rPr lang="en-US" sz="1800" dirty="0"/>
                        <a:t>Go to front of list</a:t>
                      </a:r>
                    </a:p>
                  </a:txBody>
                  <a:tcPr marL="91453" marR="91453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8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lang="en-US" sz="1800" dirty="0" err="1">
                          <a:latin typeface="Courier New"/>
                          <a:cs typeface="Courier New"/>
                        </a:rPr>
                        <a:t>i</a:t>
                      </a:r>
                      <a:r>
                        <a:rPr lang="en-US" sz="1800" dirty="0">
                          <a:latin typeface="Courier New"/>
                          <a:cs typeface="Courier New"/>
                        </a:rPr>
                        <a:t> = 0;</a:t>
                      </a:r>
                    </a:p>
                  </a:txBody>
                  <a:tcPr marL="91453" marR="91453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urier New"/>
                          <a:cs typeface="Courier New"/>
                        </a:rPr>
                        <a:t>ListNode</a:t>
                      </a:r>
                      <a:r>
                        <a:rPr lang="en-US" sz="1800" baseline="0" dirty="0">
                          <a:latin typeface="Courier New"/>
                          <a:cs typeface="Courier New"/>
                        </a:rPr>
                        <a:t> current = list;</a:t>
                      </a:r>
                      <a:endParaRPr lang="en-US" sz="1800" dirty="0">
                        <a:latin typeface="Courier New"/>
                        <a:cs typeface="Courier New"/>
                      </a:endParaRPr>
                    </a:p>
                  </a:txBody>
                  <a:tcPr marL="91453" marR="91453"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04">
                <a:tc>
                  <a:txBody>
                    <a:bodyPr/>
                    <a:lstStyle/>
                    <a:p>
                      <a:r>
                        <a:rPr lang="en-US" sz="1800" dirty="0"/>
                        <a:t>Test for more elements</a:t>
                      </a:r>
                    </a:p>
                  </a:txBody>
                  <a:tcPr marL="91453" marR="91453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urier New"/>
                          <a:cs typeface="Courier New"/>
                        </a:rPr>
                        <a:t>i</a:t>
                      </a:r>
                      <a:r>
                        <a:rPr lang="en-US" sz="1800" baseline="0" dirty="0">
                          <a:latin typeface="Courier New"/>
                          <a:cs typeface="Courier New"/>
                        </a:rPr>
                        <a:t> &lt; size</a:t>
                      </a:r>
                      <a:endParaRPr lang="en-US" sz="1800" dirty="0">
                        <a:latin typeface="Courier New"/>
                        <a:cs typeface="Courier New"/>
                      </a:endParaRPr>
                    </a:p>
                  </a:txBody>
                  <a:tcPr marL="91453" marR="91453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/>
                          <a:cs typeface="Courier New"/>
                        </a:rPr>
                        <a:t>current != null</a:t>
                      </a:r>
                    </a:p>
                  </a:txBody>
                  <a:tcPr marL="91453" marR="91453" marT="45728" marB="45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04">
                <a:tc>
                  <a:txBody>
                    <a:bodyPr/>
                    <a:lstStyle/>
                    <a:p>
                      <a:r>
                        <a:rPr lang="en-US" sz="1800" dirty="0"/>
                        <a:t>Current value</a:t>
                      </a:r>
                    </a:p>
                  </a:txBody>
                  <a:tcPr marL="91453" marR="91453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urier New"/>
                          <a:cs typeface="Courier New"/>
                        </a:rPr>
                        <a:t>elementData</a:t>
                      </a:r>
                      <a:r>
                        <a:rPr lang="en-US" sz="1800" dirty="0">
                          <a:latin typeface="Courier New"/>
                          <a:cs typeface="Courier New"/>
                        </a:rPr>
                        <a:t>[</a:t>
                      </a:r>
                      <a:r>
                        <a:rPr lang="en-US" sz="1800" dirty="0" err="1">
                          <a:latin typeface="Courier New"/>
                          <a:cs typeface="Courier New"/>
                        </a:rPr>
                        <a:t>i</a:t>
                      </a:r>
                      <a:r>
                        <a:rPr lang="en-US" sz="1800" dirty="0">
                          <a:latin typeface="Courier New"/>
                          <a:cs typeface="Courier New"/>
                        </a:rPr>
                        <a:t>]</a:t>
                      </a:r>
                    </a:p>
                  </a:txBody>
                  <a:tcPr marL="91453" marR="91453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urier New"/>
                          <a:cs typeface="Courier New"/>
                        </a:rPr>
                        <a:t>current.data</a:t>
                      </a:r>
                      <a:endParaRPr lang="en-US" sz="1800" dirty="0">
                        <a:latin typeface="Courier New"/>
                        <a:cs typeface="Courier New"/>
                      </a:endParaRPr>
                    </a:p>
                  </a:txBody>
                  <a:tcPr marL="91453" marR="91453" marT="45728" marB="457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04">
                <a:tc>
                  <a:txBody>
                    <a:bodyPr/>
                    <a:lstStyle/>
                    <a:p>
                      <a:r>
                        <a:rPr lang="en-US" sz="1800" dirty="0"/>
                        <a:t>Go to next element</a:t>
                      </a:r>
                    </a:p>
                  </a:txBody>
                  <a:tcPr marL="91453" marR="91453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urier New"/>
                          <a:cs typeface="Courier New"/>
                        </a:rPr>
                        <a:t>i</a:t>
                      </a:r>
                      <a:r>
                        <a:rPr lang="en-US" sz="1800" dirty="0" smtClean="0">
                          <a:latin typeface="Courier New"/>
                          <a:cs typeface="Courier New"/>
                        </a:rPr>
                        <a:t>++;</a:t>
                      </a:r>
                      <a:r>
                        <a:rPr lang="en-US" sz="1800" baseline="0" dirty="0" smtClean="0">
                          <a:latin typeface="Courier New"/>
                          <a:cs typeface="Courier New"/>
                        </a:rPr>
                        <a:t> // </a:t>
                      </a:r>
                      <a:r>
                        <a:rPr lang="en-US" sz="1800" baseline="0" dirty="0" err="1" smtClean="0">
                          <a:latin typeface="Courier New"/>
                          <a:cs typeface="Courier New"/>
                        </a:rPr>
                        <a:t>i</a:t>
                      </a:r>
                      <a:r>
                        <a:rPr lang="en-US" sz="1800" baseline="0" dirty="0" smtClean="0">
                          <a:latin typeface="Courier New"/>
                          <a:cs typeface="Courier New"/>
                        </a:rPr>
                        <a:t>=i+1 </a:t>
                      </a:r>
                      <a:endParaRPr lang="en-US" sz="1800" dirty="0">
                        <a:latin typeface="Courier New"/>
                        <a:cs typeface="Courier New"/>
                      </a:endParaRPr>
                    </a:p>
                  </a:txBody>
                  <a:tcPr marL="91453" marR="91453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/>
                          <a:cs typeface="Courier New"/>
                        </a:rPr>
                        <a:t>current = </a:t>
                      </a:r>
                      <a:r>
                        <a:rPr lang="en-US" sz="1800" dirty="0" err="1">
                          <a:latin typeface="Courier New"/>
                          <a:cs typeface="Courier New"/>
                        </a:rPr>
                        <a:t>current.next</a:t>
                      </a:r>
                      <a:r>
                        <a:rPr lang="en-US" sz="1800" dirty="0">
                          <a:latin typeface="Courier New"/>
                          <a:cs typeface="Courier New"/>
                        </a:rPr>
                        <a:t>;</a:t>
                      </a:r>
                    </a:p>
                  </a:txBody>
                  <a:tcPr marL="91453" marR="91453" marT="45728" marB="4572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12">
            <a:extLst>
              <a:ext uri="{FF2B5EF4-FFF2-40B4-BE49-F238E27FC236}">
                <a16:creationId xmlns:a16="http://schemas.microsoft.com/office/drawing/2014/main" id="{52BC9AB7-257C-E54F-AFA5-7C7144FD4EF6}"/>
              </a:ext>
            </a:extLst>
          </p:cNvPr>
          <p:cNvGraphicFramePr>
            <a:graphicFrameLocks noGrp="1"/>
          </p:cNvGraphicFramePr>
          <p:nvPr/>
        </p:nvGraphicFramePr>
        <p:xfrm>
          <a:off x="2540000" y="1912938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Group 113">
            <a:extLst>
              <a:ext uri="{FF2B5EF4-FFF2-40B4-BE49-F238E27FC236}">
                <a16:creationId xmlns:a16="http://schemas.microsoft.com/office/drawing/2014/main" id="{B92AAA54-737E-8647-9640-95A7668751AE}"/>
              </a:ext>
            </a:extLst>
          </p:cNvPr>
          <p:cNvGraphicFramePr>
            <a:graphicFrameLocks noGrp="1"/>
          </p:cNvGraphicFramePr>
          <p:nvPr/>
        </p:nvGraphicFramePr>
        <p:xfrm>
          <a:off x="4445000" y="1912938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51" name="Line 78">
            <a:extLst>
              <a:ext uri="{FF2B5EF4-FFF2-40B4-BE49-F238E27FC236}">
                <a16:creationId xmlns:a16="http://schemas.microsoft.com/office/drawing/2014/main" id="{307578BF-0C14-AA48-96DC-6DB0DF88DD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252253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2" name="Text Box 79">
            <a:extLst>
              <a:ext uri="{FF2B5EF4-FFF2-40B4-BE49-F238E27FC236}">
                <a16:creationId xmlns:a16="http://schemas.microsoft.com/office/drawing/2014/main" id="{40506E50-275F-614B-8F76-9A36B9A1C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054225"/>
            <a:ext cx="725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front</a:t>
            </a:r>
          </a:p>
        </p:txBody>
      </p:sp>
      <p:sp>
        <p:nvSpPr>
          <p:cNvPr id="22553" name="Line 80">
            <a:extLst>
              <a:ext uri="{FF2B5EF4-FFF2-40B4-BE49-F238E27FC236}">
                <a16:creationId xmlns:a16="http://schemas.microsoft.com/office/drawing/2014/main" id="{0D4C03ED-4BC0-634A-A794-E7679E23EC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229393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" name="Group 114">
            <a:extLst>
              <a:ext uri="{FF2B5EF4-FFF2-40B4-BE49-F238E27FC236}">
                <a16:creationId xmlns:a16="http://schemas.microsoft.com/office/drawing/2014/main" id="{7402FA4E-3C1E-6B46-8364-64960F83618A}"/>
              </a:ext>
            </a:extLst>
          </p:cNvPr>
          <p:cNvGraphicFramePr>
            <a:graphicFrameLocks noGrp="1"/>
          </p:cNvGraphicFramePr>
          <p:nvPr/>
        </p:nvGraphicFramePr>
        <p:xfrm>
          <a:off x="6350000" y="1912938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65" name="Line 106">
            <a:extLst>
              <a:ext uri="{FF2B5EF4-FFF2-40B4-BE49-F238E27FC236}">
                <a16:creationId xmlns:a16="http://schemas.microsoft.com/office/drawing/2014/main" id="{D6EA1DA7-4C1A-1948-9C59-7E368AF827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252253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6" name="Line 107">
            <a:extLst>
              <a:ext uri="{FF2B5EF4-FFF2-40B4-BE49-F238E27FC236}">
                <a16:creationId xmlns:a16="http://schemas.microsoft.com/office/drawing/2014/main" id="{63C613CC-81C8-124C-ABB7-97096ECB28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2293938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7" name="Title 3">
            <a:extLst>
              <a:ext uri="{FF2B5EF4-FFF2-40B4-BE49-F238E27FC236}">
                <a16:creationId xmlns:a16="http://schemas.microsoft.com/office/drawing/2014/main" id="{DB33A205-7FD5-124D-B020-A5337C31D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Before/After</a:t>
            </a:r>
          </a:p>
        </p:txBody>
      </p:sp>
      <p:sp>
        <p:nvSpPr>
          <p:cNvPr id="22568" name="Content Placeholder 4">
            <a:extLst>
              <a:ext uri="{FF2B5EF4-FFF2-40B4-BE49-F238E27FC236}">
                <a16:creationId xmlns:a16="http://schemas.microsoft.com/office/drawing/2014/main" id="{ECD9B24F-4D36-9241-890D-8C6663311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143000"/>
            <a:ext cx="8915400" cy="5181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Before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After</a:t>
            </a:r>
          </a:p>
        </p:txBody>
      </p:sp>
      <p:graphicFrame>
        <p:nvGraphicFramePr>
          <p:cNvPr id="12" name="Group 112">
            <a:extLst>
              <a:ext uri="{FF2B5EF4-FFF2-40B4-BE49-F238E27FC236}">
                <a16:creationId xmlns:a16="http://schemas.microsoft.com/office/drawing/2014/main" id="{F91BBFDF-E705-E446-BE5A-655CECB95FEB}"/>
              </a:ext>
            </a:extLst>
          </p:cNvPr>
          <p:cNvGraphicFramePr>
            <a:graphicFrameLocks noGrp="1"/>
          </p:cNvGraphicFramePr>
          <p:nvPr/>
        </p:nvGraphicFramePr>
        <p:xfrm>
          <a:off x="1851025" y="471805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Group 113">
            <a:extLst>
              <a:ext uri="{FF2B5EF4-FFF2-40B4-BE49-F238E27FC236}">
                <a16:creationId xmlns:a16="http://schemas.microsoft.com/office/drawing/2014/main" id="{E5077D61-C6D3-A440-81CE-8184FA4AC0A3}"/>
              </a:ext>
            </a:extLst>
          </p:cNvPr>
          <p:cNvGraphicFramePr>
            <a:graphicFrameLocks noGrp="1"/>
          </p:cNvGraphicFramePr>
          <p:nvPr/>
        </p:nvGraphicFramePr>
        <p:xfrm>
          <a:off x="3756025" y="471805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91" name="Line 78">
            <a:extLst>
              <a:ext uri="{FF2B5EF4-FFF2-40B4-BE49-F238E27FC236}">
                <a16:creationId xmlns:a16="http://schemas.microsoft.com/office/drawing/2014/main" id="{27DEA58F-47EB-8744-92E8-6484C18C88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2425" y="532765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92" name="Text Box 79">
            <a:extLst>
              <a:ext uri="{FF2B5EF4-FFF2-40B4-BE49-F238E27FC236}">
                <a16:creationId xmlns:a16="http://schemas.microsoft.com/office/drawing/2014/main" id="{FE68CC72-DDF9-EF45-B5C9-5F41E94A5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4859338"/>
            <a:ext cx="725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front</a:t>
            </a:r>
          </a:p>
        </p:txBody>
      </p:sp>
      <p:sp>
        <p:nvSpPr>
          <p:cNvPr id="22593" name="Line 80">
            <a:extLst>
              <a:ext uri="{FF2B5EF4-FFF2-40B4-BE49-F238E27FC236}">
                <a16:creationId xmlns:a16="http://schemas.microsoft.com/office/drawing/2014/main" id="{87E4AA42-BF05-274D-B915-3E01BC8319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1225" y="509905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7" name="Group 114">
            <a:extLst>
              <a:ext uri="{FF2B5EF4-FFF2-40B4-BE49-F238E27FC236}">
                <a16:creationId xmlns:a16="http://schemas.microsoft.com/office/drawing/2014/main" id="{6CD8D621-E61B-0448-8491-E1B0C5D837C0}"/>
              </a:ext>
            </a:extLst>
          </p:cNvPr>
          <p:cNvGraphicFramePr>
            <a:graphicFrameLocks noGrp="1"/>
          </p:cNvGraphicFramePr>
          <p:nvPr/>
        </p:nvGraphicFramePr>
        <p:xfrm>
          <a:off x="5661025" y="471805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605" name="Line 106">
            <a:extLst>
              <a:ext uri="{FF2B5EF4-FFF2-40B4-BE49-F238E27FC236}">
                <a16:creationId xmlns:a16="http://schemas.microsoft.com/office/drawing/2014/main" id="{72836331-1599-764B-A347-59DF4066A0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97425" y="532765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" name="Group 114">
            <a:extLst>
              <a:ext uri="{FF2B5EF4-FFF2-40B4-BE49-F238E27FC236}">
                <a16:creationId xmlns:a16="http://schemas.microsoft.com/office/drawing/2014/main" id="{F6FD4189-BC05-814D-9DC5-436CD86C36C6}"/>
              </a:ext>
            </a:extLst>
          </p:cNvPr>
          <p:cNvGraphicFramePr>
            <a:graphicFrameLocks noGrp="1"/>
          </p:cNvGraphicFramePr>
          <p:nvPr/>
        </p:nvGraphicFramePr>
        <p:xfrm>
          <a:off x="7445375" y="471805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617" name="Line 106">
            <a:extLst>
              <a:ext uri="{FF2B5EF4-FFF2-40B4-BE49-F238E27FC236}">
                <a16:creationId xmlns:a16="http://schemas.microsoft.com/office/drawing/2014/main" id="{239A9966-8C26-1942-9C9C-724DC2CB06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81775" y="532765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8" name="Line 107">
            <a:extLst>
              <a:ext uri="{FF2B5EF4-FFF2-40B4-BE49-F238E27FC236}">
                <a16:creationId xmlns:a16="http://schemas.microsoft.com/office/drawing/2014/main" id="{E199BF16-9844-E843-AEAF-9DC7C68FE4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05775" y="509905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0F6F02EF-FF57-274B-9AE6-8E9F555D6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Implementing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add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861CEAF7-DCB7-8043-A208-4411CB8A3F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Adds the given value to the end of the list.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void add(int value)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>
                <a:ea typeface="ＭＳ Ｐゴシック" panose="020B0600070205080204" pitchFamily="34" charset="-128"/>
              </a:rPr>
              <a:t>...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How do we add a new node to the end of a list?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Does it matter what the list's contents are before the add?</a:t>
            </a:r>
          </a:p>
        </p:txBody>
      </p:sp>
      <p:sp>
        <p:nvSpPr>
          <p:cNvPr id="313348" name="Rectangle 4">
            <a:extLst>
              <a:ext uri="{FF2B5EF4-FFF2-40B4-BE49-F238E27FC236}">
                <a16:creationId xmlns:a16="http://schemas.microsoft.com/office/drawing/2014/main" id="{9821ABDF-66EA-2642-9D7A-9F92E8528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953000"/>
            <a:ext cx="1905000" cy="1371600"/>
          </a:xfrm>
          <a:prstGeom prst="rect">
            <a:avLst/>
          </a:prstGeom>
          <a:solidFill>
            <a:srgbClr val="E6E6E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>
                <a:latin typeface="Tahoma" charset="0"/>
                <a:ea typeface="+mn-ea"/>
              </a:rPr>
              <a:t>front	=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endParaRPr lang="en-US">
              <a:latin typeface="Tahoma" charset="0"/>
              <a:ea typeface="+mn-ea"/>
            </a:endParaRPr>
          </a:p>
        </p:txBody>
      </p:sp>
      <p:sp>
        <p:nvSpPr>
          <p:cNvPr id="313349" name="Rectangle 5">
            <a:extLst>
              <a:ext uri="{FF2B5EF4-FFF2-40B4-BE49-F238E27FC236}">
                <a16:creationId xmlns:a16="http://schemas.microsoft.com/office/drawing/2014/main" id="{BE6F13D2-5725-F440-9DD6-370FE4529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475" y="53340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3350" name="Line 6">
            <a:extLst>
              <a:ext uri="{FF2B5EF4-FFF2-40B4-BE49-F238E27FC236}">
                <a16:creationId xmlns:a16="http://schemas.microsoft.com/office/drawing/2014/main" id="{29B7D8DF-D0AB-C24E-88A7-73F6CDCC2D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24025" y="5305425"/>
            <a:ext cx="1400175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3355" name="Group 11">
            <a:extLst>
              <a:ext uri="{FF2B5EF4-FFF2-40B4-BE49-F238E27FC236}">
                <a16:creationId xmlns:a16="http://schemas.microsoft.com/office/drawing/2014/main" id="{D5D9A35D-12C7-1C47-B734-FF1E9A9742F5}"/>
              </a:ext>
            </a:extLst>
          </p:cNvPr>
          <p:cNvGraphicFramePr>
            <a:graphicFrameLocks noGrp="1"/>
          </p:cNvGraphicFramePr>
          <p:nvPr/>
        </p:nvGraphicFramePr>
        <p:xfrm>
          <a:off x="3276600" y="48768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3366" name="Line 22">
            <a:extLst>
              <a:ext uri="{FF2B5EF4-FFF2-40B4-BE49-F238E27FC236}">
                <a16:creationId xmlns:a16="http://schemas.microsoft.com/office/drawing/2014/main" id="{B8768211-69F6-CE4A-AB81-47AD8B3072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70400" y="54959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3367" name="Group 23">
            <a:extLst>
              <a:ext uri="{FF2B5EF4-FFF2-40B4-BE49-F238E27FC236}">
                <a16:creationId xmlns:a16="http://schemas.microsoft.com/office/drawing/2014/main" id="{AB917642-E6BC-914E-B3CA-F15BF674CB73}"/>
              </a:ext>
            </a:extLst>
          </p:cNvPr>
          <p:cNvGraphicFramePr>
            <a:graphicFrameLocks noGrp="1"/>
          </p:cNvGraphicFramePr>
          <p:nvPr/>
        </p:nvGraphicFramePr>
        <p:xfrm>
          <a:off x="5270500" y="488632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-3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3378" name="Line 34">
            <a:extLst>
              <a:ext uri="{FF2B5EF4-FFF2-40B4-BE49-F238E27FC236}">
                <a16:creationId xmlns:a16="http://schemas.microsoft.com/office/drawing/2014/main" id="{4AE104AC-8FAD-714A-A333-7B1E4C4702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4300" y="550545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3379" name="Group 35">
            <a:extLst>
              <a:ext uri="{FF2B5EF4-FFF2-40B4-BE49-F238E27FC236}">
                <a16:creationId xmlns:a16="http://schemas.microsoft.com/office/drawing/2014/main" id="{1A1794EF-A2D2-9649-BB95-07B7D73BB342}"/>
              </a:ext>
            </a:extLst>
          </p:cNvPr>
          <p:cNvGraphicFramePr>
            <a:graphicFrameLocks noGrp="1"/>
          </p:cNvGraphicFramePr>
          <p:nvPr/>
        </p:nvGraphicFramePr>
        <p:xfrm>
          <a:off x="7264400" y="490537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17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3390" name="Line 46">
            <a:extLst>
              <a:ext uri="{FF2B5EF4-FFF2-40B4-BE49-F238E27FC236}">
                <a16:creationId xmlns:a16="http://schemas.microsoft.com/office/drawing/2014/main" id="{34FB0783-DC3C-074D-97DD-BAEABC54D3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4800" y="531495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3391" name="Text Box 47">
            <a:extLst>
              <a:ext uri="{FF2B5EF4-FFF2-40B4-BE49-F238E27FC236}">
                <a16:creationId xmlns:a16="http://schemas.microsoft.com/office/drawing/2014/main" id="{0F7A4375-29DD-9148-A2ED-BB404F1D8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8054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0</a:t>
            </a:r>
          </a:p>
        </p:txBody>
      </p:sp>
      <p:sp>
        <p:nvSpPr>
          <p:cNvPr id="313392" name="Text Box 48">
            <a:extLst>
              <a:ext uri="{FF2B5EF4-FFF2-40B4-BE49-F238E27FC236}">
                <a16:creationId xmlns:a16="http://schemas.microsoft.com/office/drawing/2014/main" id="{26D72DF2-F853-A541-832B-C0E6D0AB1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575" y="58054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1</a:t>
            </a:r>
          </a:p>
        </p:txBody>
      </p:sp>
      <p:sp>
        <p:nvSpPr>
          <p:cNvPr id="313393" name="Text Box 49">
            <a:extLst>
              <a:ext uri="{FF2B5EF4-FFF2-40B4-BE49-F238E27FC236}">
                <a16:creationId xmlns:a16="http://schemas.microsoft.com/office/drawing/2014/main" id="{C6EBB9C8-E309-5E43-9EF5-DDB6A3D5F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3775" y="58054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5AA21BB8-A095-CE46-A9A5-5020DEC0C2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Adding to an empty list</a:t>
            </a:r>
          </a:p>
        </p:txBody>
      </p:sp>
      <p:sp>
        <p:nvSpPr>
          <p:cNvPr id="24578" name="Rectangle 4">
            <a:extLst>
              <a:ext uri="{FF2B5EF4-FFF2-40B4-BE49-F238E27FC236}">
                <a16:creationId xmlns:a16="http://schemas.microsoft.com/office/drawing/2014/main" id="{1040A57D-6137-3545-9597-198E66E37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50292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Before adding 20:	After:</a:t>
            </a:r>
          </a:p>
          <a:p>
            <a:pPr lvl="1" eaLnBrk="1" hangingPunct="1">
              <a:tabLst>
                <a:tab pos="5029200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5029200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5029200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5029200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5029200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5029200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50292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We must create a new node and attach it to the list.</a:t>
            </a:r>
          </a:p>
        </p:txBody>
      </p:sp>
      <p:sp>
        <p:nvSpPr>
          <p:cNvPr id="314374" name="Rectangle 6">
            <a:extLst>
              <a:ext uri="{FF2B5EF4-FFF2-40B4-BE49-F238E27FC236}">
                <a16:creationId xmlns:a16="http://schemas.microsoft.com/office/drawing/2014/main" id="{0CC92140-74A4-0648-8195-5281BBB29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057400"/>
            <a:ext cx="1905000" cy="1371600"/>
          </a:xfrm>
          <a:prstGeom prst="rect">
            <a:avLst/>
          </a:prstGeom>
          <a:solidFill>
            <a:srgbClr val="E6E6E6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>
                <a:latin typeface="Tahoma" charset="0"/>
                <a:ea typeface="+mn-ea"/>
              </a:rPr>
              <a:t>front	=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endParaRPr lang="en-US">
              <a:latin typeface="Tahoma" charset="0"/>
              <a:ea typeface="+mn-ea"/>
            </a:endParaRPr>
          </a:p>
        </p:txBody>
      </p:sp>
      <p:sp>
        <p:nvSpPr>
          <p:cNvPr id="314375" name="Rectangle 7">
            <a:extLst>
              <a:ext uri="{FF2B5EF4-FFF2-40B4-BE49-F238E27FC236}">
                <a16:creationId xmlns:a16="http://schemas.microsoft.com/office/drawing/2014/main" id="{09B19A41-58E5-AB46-B784-8AE7671AF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075" y="24384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4377" name="Line 9">
            <a:extLst>
              <a:ext uri="{FF2B5EF4-FFF2-40B4-BE49-F238E27FC236}">
                <a16:creationId xmlns:a16="http://schemas.microsoft.com/office/drawing/2014/main" id="{221D58D8-9091-E645-AAD5-AA7AE54FEA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52600" y="2438400"/>
            <a:ext cx="457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4378" name="Rectangle 10">
            <a:extLst>
              <a:ext uri="{FF2B5EF4-FFF2-40B4-BE49-F238E27FC236}">
                <a16:creationId xmlns:a16="http://schemas.microsoft.com/office/drawing/2014/main" id="{D5A9CEF5-5038-7744-BD15-1DA711185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057400"/>
            <a:ext cx="1905000" cy="1371600"/>
          </a:xfrm>
          <a:prstGeom prst="rect">
            <a:avLst/>
          </a:prstGeom>
          <a:solidFill>
            <a:srgbClr val="E6E6E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>
                <a:latin typeface="Tahoma" charset="0"/>
                <a:ea typeface="+mn-ea"/>
              </a:rPr>
              <a:t>front	=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endParaRPr lang="en-US">
              <a:latin typeface="Tahoma" charset="0"/>
              <a:ea typeface="+mn-ea"/>
            </a:endParaRPr>
          </a:p>
        </p:txBody>
      </p:sp>
      <p:sp>
        <p:nvSpPr>
          <p:cNvPr id="314379" name="Rectangle 11">
            <a:extLst>
              <a:ext uri="{FF2B5EF4-FFF2-40B4-BE49-F238E27FC236}">
                <a16:creationId xmlns:a16="http://schemas.microsoft.com/office/drawing/2014/main" id="{DB87749A-06E1-B642-8BA3-1717197AB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24384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4380" name="Line 12">
            <a:extLst>
              <a:ext uri="{FF2B5EF4-FFF2-40B4-BE49-F238E27FC236}">
                <a16:creationId xmlns:a16="http://schemas.microsoft.com/office/drawing/2014/main" id="{C386B1B1-5298-264A-A434-E24787523B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6425" y="2409825"/>
            <a:ext cx="1400175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4383" name="Group 15">
            <a:extLst>
              <a:ext uri="{FF2B5EF4-FFF2-40B4-BE49-F238E27FC236}">
                <a16:creationId xmlns:a16="http://schemas.microsoft.com/office/drawing/2014/main" id="{98DE92E6-E0F7-6F4E-AA25-01F032FEB65E}"/>
              </a:ext>
            </a:extLst>
          </p:cNvPr>
          <p:cNvGraphicFramePr>
            <a:graphicFrameLocks noGrp="1"/>
          </p:cNvGraphicFramePr>
          <p:nvPr/>
        </p:nvGraphicFramePr>
        <p:xfrm>
          <a:off x="7239000" y="1981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4424" name="Line 56">
            <a:extLst>
              <a:ext uri="{FF2B5EF4-FFF2-40B4-BE49-F238E27FC236}">
                <a16:creationId xmlns:a16="http://schemas.microsoft.com/office/drawing/2014/main" id="{0E03798D-B743-A046-ABB9-7FD252A10B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05750" y="238125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4425" name="Text Box 57">
            <a:extLst>
              <a:ext uri="{FF2B5EF4-FFF2-40B4-BE49-F238E27FC236}">
                <a16:creationId xmlns:a16="http://schemas.microsoft.com/office/drawing/2014/main" id="{7F7F0B54-0707-6042-8BF8-2EE547C2E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895600"/>
            <a:ext cx="1190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0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DAF2E37B-3611-574D-BB15-CE5C814865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add</a:t>
            </a:r>
            <a:r>
              <a:rPr lang="en-US" altLang="en-US">
                <a:ea typeface="ＭＳ Ｐゴシック" panose="020B0600070205080204" pitchFamily="34" charset="-128"/>
              </a:rPr>
              <a:t> method, 1st try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B58B3D92-01F4-CB44-906E-76C5AF229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Adds the given value to the end of the list.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void add(int value)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(front == null)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adding to an empty list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front = new ListNode(value);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adding to the end of an existing list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...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id="{D357EC18-6B1C-4F45-90BF-8E7D1529F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1336675"/>
            <a:ext cx="8485187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83610029-5F02-2B46-B593-7513B0F980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Adding to non-empty list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8025D679-4A59-094F-A686-3AAEDFE924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Before adding value 20 to end of list: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After:</a:t>
            </a:r>
          </a:p>
        </p:txBody>
      </p:sp>
      <p:sp>
        <p:nvSpPr>
          <p:cNvPr id="319562" name="Rectangle 74">
            <a:extLst>
              <a:ext uri="{FF2B5EF4-FFF2-40B4-BE49-F238E27FC236}">
                <a16:creationId xmlns:a16="http://schemas.microsoft.com/office/drawing/2014/main" id="{2D550691-C648-EA4A-8710-E95332732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057400"/>
            <a:ext cx="1905000" cy="1371600"/>
          </a:xfrm>
          <a:prstGeom prst="rect">
            <a:avLst/>
          </a:prstGeom>
          <a:solidFill>
            <a:srgbClr val="E6E6E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>
                <a:latin typeface="Tahoma" charset="0"/>
                <a:ea typeface="+mn-ea"/>
              </a:rPr>
              <a:t>front	=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endParaRPr lang="en-US">
              <a:latin typeface="Tahoma" charset="0"/>
              <a:ea typeface="+mn-ea"/>
            </a:endParaRPr>
          </a:p>
        </p:txBody>
      </p:sp>
      <p:sp>
        <p:nvSpPr>
          <p:cNvPr id="319563" name="Rectangle 75">
            <a:extLst>
              <a:ext uri="{FF2B5EF4-FFF2-40B4-BE49-F238E27FC236}">
                <a16:creationId xmlns:a16="http://schemas.microsoft.com/office/drawing/2014/main" id="{694E3081-F8F6-E74C-9D44-10A254214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075" y="24384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9564" name="Line 76">
            <a:extLst>
              <a:ext uri="{FF2B5EF4-FFF2-40B4-BE49-F238E27FC236}">
                <a16:creationId xmlns:a16="http://schemas.microsoft.com/office/drawing/2014/main" id="{E7489CDA-A169-1046-8FBF-31A5400C00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52625" y="2409825"/>
            <a:ext cx="1400175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9569" name="Group 81">
            <a:extLst>
              <a:ext uri="{FF2B5EF4-FFF2-40B4-BE49-F238E27FC236}">
                <a16:creationId xmlns:a16="http://schemas.microsoft.com/office/drawing/2014/main" id="{1716F55B-2F05-9044-A982-C75463784120}"/>
              </a:ext>
            </a:extLst>
          </p:cNvPr>
          <p:cNvGraphicFramePr>
            <a:graphicFrameLocks noGrp="1"/>
          </p:cNvGraphicFramePr>
          <p:nvPr/>
        </p:nvGraphicFramePr>
        <p:xfrm>
          <a:off x="3505200" y="1981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9580" name="Line 92">
            <a:extLst>
              <a:ext uri="{FF2B5EF4-FFF2-40B4-BE49-F238E27FC236}">
                <a16:creationId xmlns:a16="http://schemas.microsoft.com/office/drawing/2014/main" id="{5B2B7A5C-82DE-E543-8D3E-72FF2DC3FE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9000" y="26003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9645" name="Group 157">
            <a:extLst>
              <a:ext uri="{FF2B5EF4-FFF2-40B4-BE49-F238E27FC236}">
                <a16:creationId xmlns:a16="http://schemas.microsoft.com/office/drawing/2014/main" id="{393F7EB1-6CE6-E042-9E7E-00F0B8C6E381}"/>
              </a:ext>
            </a:extLst>
          </p:cNvPr>
          <p:cNvGraphicFramePr>
            <a:graphicFrameLocks noGrp="1"/>
          </p:cNvGraphicFramePr>
          <p:nvPr/>
        </p:nvGraphicFramePr>
        <p:xfrm>
          <a:off x="5499100" y="1990725"/>
          <a:ext cx="1431925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-3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9604" name="Line 116">
            <a:extLst>
              <a:ext uri="{FF2B5EF4-FFF2-40B4-BE49-F238E27FC236}">
                <a16:creationId xmlns:a16="http://schemas.microsoft.com/office/drawing/2014/main" id="{A293FF22-3900-764A-B592-96CB75D529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00775" y="2419350"/>
            <a:ext cx="733425" cy="352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9605" name="Rectangle 117">
            <a:extLst>
              <a:ext uri="{FF2B5EF4-FFF2-40B4-BE49-F238E27FC236}">
                <a16:creationId xmlns:a16="http://schemas.microsoft.com/office/drawing/2014/main" id="{3F00B6BE-AC97-C141-BE06-0BF8F4AE0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800600"/>
            <a:ext cx="1905000" cy="1371600"/>
          </a:xfrm>
          <a:prstGeom prst="rect">
            <a:avLst/>
          </a:prstGeom>
          <a:solidFill>
            <a:srgbClr val="E6E6E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>
                <a:latin typeface="Tahoma" charset="0"/>
                <a:ea typeface="+mn-ea"/>
              </a:rPr>
              <a:t>front	=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endParaRPr lang="en-US">
              <a:latin typeface="Tahoma" charset="0"/>
              <a:ea typeface="+mn-ea"/>
            </a:endParaRPr>
          </a:p>
        </p:txBody>
      </p:sp>
      <p:sp>
        <p:nvSpPr>
          <p:cNvPr id="319606" name="Rectangle 118">
            <a:extLst>
              <a:ext uri="{FF2B5EF4-FFF2-40B4-BE49-F238E27FC236}">
                <a16:creationId xmlns:a16="http://schemas.microsoft.com/office/drawing/2014/main" id="{1DA2A8AF-1B64-E149-B2CC-97D31FB30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075" y="51816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9607" name="Line 119">
            <a:extLst>
              <a:ext uri="{FF2B5EF4-FFF2-40B4-BE49-F238E27FC236}">
                <a16:creationId xmlns:a16="http://schemas.microsoft.com/office/drawing/2014/main" id="{185FFBAB-E284-7241-8F54-9028E7639E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52625" y="5153025"/>
            <a:ext cx="1400175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9608" name="Group 120">
            <a:extLst>
              <a:ext uri="{FF2B5EF4-FFF2-40B4-BE49-F238E27FC236}">
                <a16:creationId xmlns:a16="http://schemas.microsoft.com/office/drawing/2014/main" id="{270D125C-6B66-0F48-A553-815C27DB6D0E}"/>
              </a:ext>
            </a:extLst>
          </p:cNvPr>
          <p:cNvGraphicFramePr>
            <a:graphicFrameLocks noGrp="1"/>
          </p:cNvGraphicFramePr>
          <p:nvPr/>
        </p:nvGraphicFramePr>
        <p:xfrm>
          <a:off x="3505200" y="47244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9619" name="Line 131">
            <a:extLst>
              <a:ext uri="{FF2B5EF4-FFF2-40B4-BE49-F238E27FC236}">
                <a16:creationId xmlns:a16="http://schemas.microsoft.com/office/drawing/2014/main" id="{0D570CD1-9E0F-494A-A3CB-06B90664EA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9000" y="53340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9647" name="Group 159">
            <a:extLst>
              <a:ext uri="{FF2B5EF4-FFF2-40B4-BE49-F238E27FC236}">
                <a16:creationId xmlns:a16="http://schemas.microsoft.com/office/drawing/2014/main" id="{FA9D264F-D64B-5948-9C4D-7369B78428E7}"/>
              </a:ext>
            </a:extLst>
          </p:cNvPr>
          <p:cNvGraphicFramePr>
            <a:graphicFrameLocks noGrp="1"/>
          </p:cNvGraphicFramePr>
          <p:nvPr/>
        </p:nvGraphicFramePr>
        <p:xfrm>
          <a:off x="5499100" y="4733925"/>
          <a:ext cx="1431925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-3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9631" name="Line 143">
            <a:extLst>
              <a:ext uri="{FF2B5EF4-FFF2-40B4-BE49-F238E27FC236}">
                <a16:creationId xmlns:a16="http://schemas.microsoft.com/office/drawing/2014/main" id="{3599C5CC-3BEE-3A42-8E3C-248A4F0BDF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92900" y="53435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9632" name="Group 144">
            <a:extLst>
              <a:ext uri="{FF2B5EF4-FFF2-40B4-BE49-F238E27FC236}">
                <a16:creationId xmlns:a16="http://schemas.microsoft.com/office/drawing/2014/main" id="{5FC98CBF-8F3E-474E-99F8-6C5BCFE6BAC8}"/>
              </a:ext>
            </a:extLst>
          </p:cNvPr>
          <p:cNvGraphicFramePr>
            <a:graphicFrameLocks noGrp="1"/>
          </p:cNvGraphicFramePr>
          <p:nvPr/>
        </p:nvGraphicFramePr>
        <p:xfrm>
          <a:off x="7493000" y="475297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9643" name="Line 155">
            <a:extLst>
              <a:ext uri="{FF2B5EF4-FFF2-40B4-BE49-F238E27FC236}">
                <a16:creationId xmlns:a16="http://schemas.microsoft.com/office/drawing/2014/main" id="{1A8AFD7D-DD52-6941-80D4-9D5CA826A0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53400" y="516255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9648" name="Text Box 160">
            <a:extLst>
              <a:ext uri="{FF2B5EF4-FFF2-40B4-BE49-F238E27FC236}">
                <a16:creationId xmlns:a16="http://schemas.microsoft.com/office/drawing/2014/main" id="{441962CC-F877-6D4A-8A17-E2547C955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6530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0</a:t>
            </a:r>
          </a:p>
        </p:txBody>
      </p:sp>
      <p:sp>
        <p:nvSpPr>
          <p:cNvPr id="319649" name="Text Box 161">
            <a:extLst>
              <a:ext uri="{FF2B5EF4-FFF2-40B4-BE49-F238E27FC236}">
                <a16:creationId xmlns:a16="http://schemas.microsoft.com/office/drawing/2014/main" id="{D3905806-7CD1-E240-A27B-70F6975D8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56530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1</a:t>
            </a:r>
          </a:p>
        </p:txBody>
      </p:sp>
      <p:sp>
        <p:nvSpPr>
          <p:cNvPr id="319650" name="Text Box 162">
            <a:extLst>
              <a:ext uri="{FF2B5EF4-FFF2-40B4-BE49-F238E27FC236}">
                <a16:creationId xmlns:a16="http://schemas.microsoft.com/office/drawing/2014/main" id="{1C06BA4C-3305-634E-90D2-3EFF62A24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75" y="56530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2</a:t>
            </a:r>
          </a:p>
        </p:txBody>
      </p:sp>
      <p:sp>
        <p:nvSpPr>
          <p:cNvPr id="319651" name="Text Box 163">
            <a:extLst>
              <a:ext uri="{FF2B5EF4-FFF2-40B4-BE49-F238E27FC236}">
                <a16:creationId xmlns:a16="http://schemas.microsoft.com/office/drawing/2014/main" id="{DDB8EA65-38D1-A14B-B703-7B7A64665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895600"/>
            <a:ext cx="1190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0</a:t>
            </a:r>
          </a:p>
        </p:txBody>
      </p:sp>
      <p:sp>
        <p:nvSpPr>
          <p:cNvPr id="319652" name="Text Box 164">
            <a:extLst>
              <a:ext uri="{FF2B5EF4-FFF2-40B4-BE49-F238E27FC236}">
                <a16:creationId xmlns:a16="http://schemas.microsoft.com/office/drawing/2014/main" id="{7F8B4865-67A9-FA44-809E-BA70911A1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2895600"/>
            <a:ext cx="1190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1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3662CACD-4D72-9F4E-8000-4479097C3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Don't fall off the edge!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AECE65A2-C107-D54A-A821-7880AFC909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 add/remove from a list, you must modify 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next</a:t>
            </a:r>
            <a:r>
              <a:rPr lang="en-US" altLang="en-US">
                <a:ea typeface="ＭＳ Ｐゴシック" panose="020B0600070205080204" pitchFamily="34" charset="-128"/>
              </a:rPr>
              <a:t> reference of the node </a:t>
            </a:r>
            <a:r>
              <a:rPr lang="en-US" altLang="en-US" i="1">
                <a:ea typeface="ＭＳ Ｐゴシック" panose="020B0600070205080204" pitchFamily="34" charset="-128"/>
              </a:rPr>
              <a:t>before  </a:t>
            </a:r>
            <a:r>
              <a:rPr lang="en-US" altLang="en-US">
                <a:ea typeface="ＭＳ Ｐゴシック" panose="020B0600070205080204" pitchFamily="34" charset="-128"/>
              </a:rPr>
              <a:t>the place you want to change.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Where should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current</a:t>
            </a:r>
            <a:r>
              <a:rPr lang="en-US" altLang="en-US">
                <a:ea typeface="ＭＳ Ｐゴシック" panose="020B0600070205080204" pitchFamily="34" charset="-128"/>
              </a:rPr>
              <a:t> be pointing, to add 20 at the end?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What loop test will stop us at this place in the list?</a:t>
            </a:r>
          </a:p>
        </p:txBody>
      </p:sp>
      <p:sp>
        <p:nvSpPr>
          <p:cNvPr id="321540" name="Rectangle 4">
            <a:extLst>
              <a:ext uri="{FF2B5EF4-FFF2-40B4-BE49-F238E27FC236}">
                <a16:creationId xmlns:a16="http://schemas.microsoft.com/office/drawing/2014/main" id="{39B4B137-083A-994F-ADD7-E779B4388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743200"/>
            <a:ext cx="1905000" cy="1371600"/>
          </a:xfrm>
          <a:prstGeom prst="rect">
            <a:avLst/>
          </a:prstGeom>
          <a:solidFill>
            <a:srgbClr val="E6E6E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>
                <a:latin typeface="Tahoma" charset="0"/>
                <a:ea typeface="+mn-ea"/>
              </a:rPr>
              <a:t>front	=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endParaRPr lang="en-US">
              <a:latin typeface="Tahoma" charset="0"/>
              <a:ea typeface="+mn-ea"/>
            </a:endParaRPr>
          </a:p>
        </p:txBody>
      </p:sp>
      <p:sp>
        <p:nvSpPr>
          <p:cNvPr id="321541" name="Rectangle 5">
            <a:extLst>
              <a:ext uri="{FF2B5EF4-FFF2-40B4-BE49-F238E27FC236}">
                <a16:creationId xmlns:a16="http://schemas.microsoft.com/office/drawing/2014/main" id="{1D63C09B-9AF8-DB42-A4EB-1A863B813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075" y="31242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21542" name="Line 6">
            <a:extLst>
              <a:ext uri="{FF2B5EF4-FFF2-40B4-BE49-F238E27FC236}">
                <a16:creationId xmlns:a16="http://schemas.microsoft.com/office/drawing/2014/main" id="{C5540EDF-9665-9546-B147-9FE3DDDF9A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52625" y="3095625"/>
            <a:ext cx="1400175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21543" name="Group 7">
            <a:extLst>
              <a:ext uri="{FF2B5EF4-FFF2-40B4-BE49-F238E27FC236}">
                <a16:creationId xmlns:a16="http://schemas.microsoft.com/office/drawing/2014/main" id="{5B274F9F-E8B4-E74A-9E0F-147E03A5832F}"/>
              </a:ext>
            </a:extLst>
          </p:cNvPr>
          <p:cNvGraphicFramePr>
            <a:graphicFrameLocks noGrp="1"/>
          </p:cNvGraphicFramePr>
          <p:nvPr/>
        </p:nvGraphicFramePr>
        <p:xfrm>
          <a:off x="3505200" y="26670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1554" name="Line 18">
            <a:extLst>
              <a:ext uri="{FF2B5EF4-FFF2-40B4-BE49-F238E27FC236}">
                <a16:creationId xmlns:a16="http://schemas.microsoft.com/office/drawing/2014/main" id="{6DBCE55C-AC0A-F248-B1C8-6469229929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9000" y="32861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21607" name="Group 71">
            <a:extLst>
              <a:ext uri="{FF2B5EF4-FFF2-40B4-BE49-F238E27FC236}">
                <a16:creationId xmlns:a16="http://schemas.microsoft.com/office/drawing/2014/main" id="{08658E85-14CB-DC43-B2C0-46D707227BF2}"/>
              </a:ext>
            </a:extLst>
          </p:cNvPr>
          <p:cNvGraphicFramePr>
            <a:graphicFrameLocks noGrp="1"/>
          </p:cNvGraphicFramePr>
          <p:nvPr/>
        </p:nvGraphicFramePr>
        <p:xfrm>
          <a:off x="5499100" y="2676525"/>
          <a:ext cx="1431925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-3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1566" name="Line 30">
            <a:extLst>
              <a:ext uri="{FF2B5EF4-FFF2-40B4-BE49-F238E27FC236}">
                <a16:creationId xmlns:a16="http://schemas.microsoft.com/office/drawing/2014/main" id="{7BD58A5A-EC73-8247-93A0-1DF13EEE37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00775" y="3105150"/>
            <a:ext cx="723900" cy="361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21608" name="Text Box 72">
            <a:extLst>
              <a:ext uri="{FF2B5EF4-FFF2-40B4-BE49-F238E27FC236}">
                <a16:creationId xmlns:a16="http://schemas.microsoft.com/office/drawing/2014/main" id="{BACEF488-07E2-0F4E-9E9E-6E93A5CCD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025" y="3581400"/>
            <a:ext cx="1190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0</a:t>
            </a:r>
          </a:p>
        </p:txBody>
      </p:sp>
      <p:sp>
        <p:nvSpPr>
          <p:cNvPr id="321609" name="Text Box 73">
            <a:extLst>
              <a:ext uri="{FF2B5EF4-FFF2-40B4-BE49-F238E27FC236}">
                <a16:creationId xmlns:a16="http://schemas.microsoft.com/office/drawing/2014/main" id="{5C0638DD-7B4B-6149-9652-FC8B48D94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581400"/>
            <a:ext cx="1190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1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0B8C0F6F-6DBA-9648-8CD8-96B29A36CE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add</a:t>
            </a:r>
            <a:r>
              <a:rPr lang="en-US" altLang="en-US">
                <a:ea typeface="ＭＳ Ｐゴシック" panose="020B0600070205080204" pitchFamily="34" charset="-128"/>
              </a:rPr>
              <a:t> method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A343006E-94A5-FE41-A5FD-8EF4C7E416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Adds the given value to the end of the list.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void add(int value)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(front == null)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adding to an empty list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front = new ListNode(value);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adding to the end of an existing list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ListNode current = front;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while (current.next != null)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current = current.next;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current.next = new ListNode(value);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5DFA9B41-4E62-0D41-BB32-63BCD642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changing a list	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A658A4BB-040F-FF4E-9CF9-09FB01413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There are only two ways to change a linked list: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Change the value of 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front </a:t>
            </a:r>
            <a:r>
              <a:rPr lang="en-US" altLang="en-US">
                <a:ea typeface="ＭＳ Ｐゴシック" panose="020B0600070205080204" pitchFamily="34" charset="-128"/>
              </a:rPr>
              <a:t>(modify the front of the list)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Change the value of 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&lt;node&gt;.next</a:t>
            </a:r>
            <a:r>
              <a:rPr lang="en-US" altLang="en-US">
                <a:ea typeface="ＭＳ Ｐゴシック" panose="020B0600070205080204" pitchFamily="34" charset="-128"/>
              </a:rPr>
              <a:t> (modify middle or end of list to point somewhere else)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Implications: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To add in the middle, need a reference to the </a:t>
            </a:r>
            <a:r>
              <a:rPr lang="en-US" altLang="en-US" i="1">
                <a:ea typeface="ＭＳ Ｐゴシック" panose="020B0600070205080204" pitchFamily="34" charset="-128"/>
              </a:rPr>
              <a:t>previous</a:t>
            </a:r>
            <a:r>
              <a:rPr lang="en-US" altLang="en-US">
                <a:ea typeface="ＭＳ Ｐゴシック" panose="020B0600070205080204" pitchFamily="34" charset="-128"/>
              </a:rPr>
              <a:t> node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Front is often a special 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08364E5A-DC55-6547-82FA-8F2D336BE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Implementing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get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BF2ACDB8-8940-1648-BED9-B35BDA5915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Returns value in list at given index.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int get(int index)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>
                <a:ea typeface="ＭＳ Ｐゴシック" panose="020B0600070205080204" pitchFamily="34" charset="-128"/>
              </a:rPr>
              <a:t>...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Exercise: Implement 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get</a:t>
            </a:r>
            <a:r>
              <a:rPr lang="en-US" altLang="en-US">
                <a:ea typeface="ＭＳ Ｐゴシック" panose="020B0600070205080204" pitchFamily="34" charset="-128"/>
              </a:rPr>
              <a:t> method.</a:t>
            </a:r>
          </a:p>
        </p:txBody>
      </p:sp>
      <p:sp>
        <p:nvSpPr>
          <p:cNvPr id="323588" name="Rectangle 4">
            <a:extLst>
              <a:ext uri="{FF2B5EF4-FFF2-40B4-BE49-F238E27FC236}">
                <a16:creationId xmlns:a16="http://schemas.microsoft.com/office/drawing/2014/main" id="{D6886E52-51DD-A04A-B1BC-3C8BC085E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953000"/>
            <a:ext cx="1905000" cy="1371600"/>
          </a:xfrm>
          <a:prstGeom prst="rect">
            <a:avLst/>
          </a:prstGeom>
          <a:solidFill>
            <a:srgbClr val="E6E6E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>
                <a:latin typeface="Tahoma" charset="0"/>
                <a:ea typeface="+mn-ea"/>
              </a:rPr>
              <a:t>front	=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endParaRPr lang="en-US">
              <a:latin typeface="Tahoma" charset="0"/>
              <a:ea typeface="+mn-ea"/>
            </a:endParaRPr>
          </a:p>
        </p:txBody>
      </p:sp>
      <p:sp>
        <p:nvSpPr>
          <p:cNvPr id="323589" name="Rectangle 5">
            <a:extLst>
              <a:ext uri="{FF2B5EF4-FFF2-40B4-BE49-F238E27FC236}">
                <a16:creationId xmlns:a16="http://schemas.microsoft.com/office/drawing/2014/main" id="{705D61F1-DED9-314B-A35B-6345F3FBD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475" y="53340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23590" name="Line 6">
            <a:extLst>
              <a:ext uri="{FF2B5EF4-FFF2-40B4-BE49-F238E27FC236}">
                <a16:creationId xmlns:a16="http://schemas.microsoft.com/office/drawing/2014/main" id="{A39535D6-9BFD-2B48-B646-6B63E5FF74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24025" y="5305425"/>
            <a:ext cx="1400175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23595" name="Group 11">
            <a:extLst>
              <a:ext uri="{FF2B5EF4-FFF2-40B4-BE49-F238E27FC236}">
                <a16:creationId xmlns:a16="http://schemas.microsoft.com/office/drawing/2014/main" id="{1D7A183B-07A3-9243-A920-62C8100605F8}"/>
              </a:ext>
            </a:extLst>
          </p:cNvPr>
          <p:cNvGraphicFramePr>
            <a:graphicFrameLocks noGrp="1"/>
          </p:cNvGraphicFramePr>
          <p:nvPr/>
        </p:nvGraphicFramePr>
        <p:xfrm>
          <a:off x="3276600" y="48768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3606" name="Line 22">
            <a:extLst>
              <a:ext uri="{FF2B5EF4-FFF2-40B4-BE49-F238E27FC236}">
                <a16:creationId xmlns:a16="http://schemas.microsoft.com/office/drawing/2014/main" id="{2191AAA5-1336-A840-84BA-3AFD35026C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70400" y="54959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23607" name="Group 23">
            <a:extLst>
              <a:ext uri="{FF2B5EF4-FFF2-40B4-BE49-F238E27FC236}">
                <a16:creationId xmlns:a16="http://schemas.microsoft.com/office/drawing/2014/main" id="{85568A95-C7E2-1D4C-AB29-46F632CAB2DC}"/>
              </a:ext>
            </a:extLst>
          </p:cNvPr>
          <p:cNvGraphicFramePr>
            <a:graphicFrameLocks noGrp="1"/>
          </p:cNvGraphicFramePr>
          <p:nvPr/>
        </p:nvGraphicFramePr>
        <p:xfrm>
          <a:off x="5270500" y="488632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-3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3618" name="Line 34">
            <a:extLst>
              <a:ext uri="{FF2B5EF4-FFF2-40B4-BE49-F238E27FC236}">
                <a16:creationId xmlns:a16="http://schemas.microsoft.com/office/drawing/2014/main" id="{C8313CED-88C1-7341-9ED8-C4A01011B5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4300" y="550545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23619" name="Group 35">
            <a:extLst>
              <a:ext uri="{FF2B5EF4-FFF2-40B4-BE49-F238E27FC236}">
                <a16:creationId xmlns:a16="http://schemas.microsoft.com/office/drawing/2014/main" id="{E9378534-A073-A245-8C87-6183E0C243E8}"/>
              </a:ext>
            </a:extLst>
          </p:cNvPr>
          <p:cNvGraphicFramePr>
            <a:graphicFrameLocks noGrp="1"/>
          </p:cNvGraphicFramePr>
          <p:nvPr/>
        </p:nvGraphicFramePr>
        <p:xfrm>
          <a:off x="7264400" y="490537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17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3630" name="Line 46">
            <a:extLst>
              <a:ext uri="{FF2B5EF4-FFF2-40B4-BE49-F238E27FC236}">
                <a16:creationId xmlns:a16="http://schemas.microsoft.com/office/drawing/2014/main" id="{B50954E7-1388-7840-B042-62940E7AF2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4800" y="531495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23631" name="Text Box 47">
            <a:extLst>
              <a:ext uri="{FF2B5EF4-FFF2-40B4-BE49-F238E27FC236}">
                <a16:creationId xmlns:a16="http://schemas.microsoft.com/office/drawing/2014/main" id="{EA0AF405-3846-7A46-B175-13D8ECCF9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8054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0</a:t>
            </a:r>
          </a:p>
        </p:txBody>
      </p:sp>
      <p:sp>
        <p:nvSpPr>
          <p:cNvPr id="323632" name="Text Box 48">
            <a:extLst>
              <a:ext uri="{FF2B5EF4-FFF2-40B4-BE49-F238E27FC236}">
                <a16:creationId xmlns:a16="http://schemas.microsoft.com/office/drawing/2014/main" id="{5B7AFEA2-8A0A-5343-B437-04570B830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575" y="58054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1</a:t>
            </a:r>
          </a:p>
        </p:txBody>
      </p:sp>
      <p:sp>
        <p:nvSpPr>
          <p:cNvPr id="323633" name="Text Box 49">
            <a:extLst>
              <a:ext uri="{FF2B5EF4-FFF2-40B4-BE49-F238E27FC236}">
                <a16:creationId xmlns:a16="http://schemas.microsoft.com/office/drawing/2014/main" id="{28CF5555-D0EF-F044-8858-818355A1B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3775" y="58054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2BBC7C70-19B9-2344-BB2E-09C22FB43C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get</a:t>
            </a:r>
            <a:r>
              <a:rPr lang="en-US" altLang="en-US">
                <a:ea typeface="ＭＳ Ｐゴシック" panose="020B0600070205080204" pitchFamily="34" charset="-128"/>
              </a:rPr>
              <a:t> method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D836A895-19C6-1448-8B1B-DFCEB508AE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Returns value in list at given index.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Precondition: 0 &lt;= index &lt; size()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int get(int index)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ListNode current = front;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for (int i = 0; i &lt; index; i++)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current = current.next;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return current.data;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8FAA9E29-5390-E344-8632-09A658AF04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Implementing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add</a:t>
            </a:r>
            <a:r>
              <a:rPr lang="en-US" altLang="en-US">
                <a:ea typeface="ＭＳ Ｐゴシック" panose="020B0600070205080204" pitchFamily="34" charset="-128"/>
              </a:rPr>
              <a:t> (2)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120495BF-3B3A-DC41-B81C-75F5028D8E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Inserts the given value at the given index.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void add(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int index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, int value)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>
                <a:ea typeface="ＭＳ Ｐゴシック" panose="020B0600070205080204" pitchFamily="34" charset="-128"/>
              </a:rPr>
              <a:t>...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Exercise: Implement the two-parameter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add</a:t>
            </a:r>
            <a:r>
              <a:rPr lang="en-US" altLang="en-US">
                <a:ea typeface="ＭＳ Ｐゴシック" panose="020B0600070205080204" pitchFamily="34" charset="-128"/>
              </a:rPr>
              <a:t> method.</a:t>
            </a:r>
          </a:p>
        </p:txBody>
      </p:sp>
      <p:sp>
        <p:nvSpPr>
          <p:cNvPr id="330756" name="Rectangle 4">
            <a:extLst>
              <a:ext uri="{FF2B5EF4-FFF2-40B4-BE49-F238E27FC236}">
                <a16:creationId xmlns:a16="http://schemas.microsoft.com/office/drawing/2014/main" id="{BBFCBF19-6577-ED43-AD1C-E25F6B854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953000"/>
            <a:ext cx="1905000" cy="1371600"/>
          </a:xfrm>
          <a:prstGeom prst="rect">
            <a:avLst/>
          </a:prstGeom>
          <a:solidFill>
            <a:srgbClr val="E6E6E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>
                <a:latin typeface="Tahoma" charset="0"/>
                <a:ea typeface="+mn-ea"/>
              </a:rPr>
              <a:t>front	=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endParaRPr lang="en-US">
              <a:latin typeface="Tahoma" charset="0"/>
              <a:ea typeface="+mn-ea"/>
            </a:endParaRPr>
          </a:p>
        </p:txBody>
      </p:sp>
      <p:sp>
        <p:nvSpPr>
          <p:cNvPr id="330757" name="Rectangle 5">
            <a:extLst>
              <a:ext uri="{FF2B5EF4-FFF2-40B4-BE49-F238E27FC236}">
                <a16:creationId xmlns:a16="http://schemas.microsoft.com/office/drawing/2014/main" id="{2B9D7CC4-9E99-DD46-8265-1A20E404C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475" y="53340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30758" name="Line 6">
            <a:extLst>
              <a:ext uri="{FF2B5EF4-FFF2-40B4-BE49-F238E27FC236}">
                <a16:creationId xmlns:a16="http://schemas.microsoft.com/office/drawing/2014/main" id="{A0176BDD-12C3-734D-8105-7985B4DBE9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24025" y="5305425"/>
            <a:ext cx="1400175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30759" name="Group 7">
            <a:extLst>
              <a:ext uri="{FF2B5EF4-FFF2-40B4-BE49-F238E27FC236}">
                <a16:creationId xmlns:a16="http://schemas.microsoft.com/office/drawing/2014/main" id="{F6B57E0E-2FF0-FF4C-9270-F467B616E61A}"/>
              </a:ext>
            </a:extLst>
          </p:cNvPr>
          <p:cNvGraphicFramePr>
            <a:graphicFrameLocks noGrp="1"/>
          </p:cNvGraphicFramePr>
          <p:nvPr/>
        </p:nvGraphicFramePr>
        <p:xfrm>
          <a:off x="3276600" y="48768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0770" name="Line 18">
            <a:extLst>
              <a:ext uri="{FF2B5EF4-FFF2-40B4-BE49-F238E27FC236}">
                <a16:creationId xmlns:a16="http://schemas.microsoft.com/office/drawing/2014/main" id="{4588F1E6-1EAE-B144-9A5F-97D633A353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70400" y="54959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30771" name="Group 19">
            <a:extLst>
              <a:ext uri="{FF2B5EF4-FFF2-40B4-BE49-F238E27FC236}">
                <a16:creationId xmlns:a16="http://schemas.microsoft.com/office/drawing/2014/main" id="{708BCF01-2043-C548-8E2A-BF484BC01DB2}"/>
              </a:ext>
            </a:extLst>
          </p:cNvPr>
          <p:cNvGraphicFramePr>
            <a:graphicFrameLocks noGrp="1"/>
          </p:cNvGraphicFramePr>
          <p:nvPr/>
        </p:nvGraphicFramePr>
        <p:xfrm>
          <a:off x="5270500" y="488632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-3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0782" name="Line 30">
            <a:extLst>
              <a:ext uri="{FF2B5EF4-FFF2-40B4-BE49-F238E27FC236}">
                <a16:creationId xmlns:a16="http://schemas.microsoft.com/office/drawing/2014/main" id="{E958006A-4B24-5347-80E6-CEA88B317A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4300" y="550545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30783" name="Group 31">
            <a:extLst>
              <a:ext uri="{FF2B5EF4-FFF2-40B4-BE49-F238E27FC236}">
                <a16:creationId xmlns:a16="http://schemas.microsoft.com/office/drawing/2014/main" id="{E25479A7-1614-924E-9B30-79834D58FF76}"/>
              </a:ext>
            </a:extLst>
          </p:cNvPr>
          <p:cNvGraphicFramePr>
            <a:graphicFrameLocks noGrp="1"/>
          </p:cNvGraphicFramePr>
          <p:nvPr/>
        </p:nvGraphicFramePr>
        <p:xfrm>
          <a:off x="7264400" y="490537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17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0794" name="Line 42">
            <a:extLst>
              <a:ext uri="{FF2B5EF4-FFF2-40B4-BE49-F238E27FC236}">
                <a16:creationId xmlns:a16="http://schemas.microsoft.com/office/drawing/2014/main" id="{3DBE2F8B-6C04-7B4D-BA93-98EA9D27FB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4800" y="531495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30795" name="Text Box 43">
            <a:extLst>
              <a:ext uri="{FF2B5EF4-FFF2-40B4-BE49-F238E27FC236}">
                <a16:creationId xmlns:a16="http://schemas.microsoft.com/office/drawing/2014/main" id="{176336A6-6CB7-D046-BF2D-427B1CD70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8054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0</a:t>
            </a:r>
          </a:p>
        </p:txBody>
      </p:sp>
      <p:sp>
        <p:nvSpPr>
          <p:cNvPr id="330796" name="Text Box 44">
            <a:extLst>
              <a:ext uri="{FF2B5EF4-FFF2-40B4-BE49-F238E27FC236}">
                <a16:creationId xmlns:a16="http://schemas.microsoft.com/office/drawing/2014/main" id="{372B96A9-53AF-7C4D-878F-5603C41F6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575" y="58054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1</a:t>
            </a:r>
          </a:p>
        </p:txBody>
      </p:sp>
      <p:sp>
        <p:nvSpPr>
          <p:cNvPr id="330797" name="Text Box 45">
            <a:extLst>
              <a:ext uri="{FF2B5EF4-FFF2-40B4-BE49-F238E27FC236}">
                <a16:creationId xmlns:a16="http://schemas.microsoft.com/office/drawing/2014/main" id="{C0143BDD-A9A6-9040-B001-ECBD43C2B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3775" y="58054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9F8A7D06-B550-BB49-AEF9-87856A7AD2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add</a:t>
            </a:r>
            <a:r>
              <a:rPr lang="en-US" altLang="en-US">
                <a:ea typeface="ＭＳ Ｐゴシック" panose="020B0600070205080204" pitchFamily="34" charset="-128"/>
              </a:rPr>
              <a:t> method (2)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3BBA224F-E6DA-A243-81B4-0489DB46D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Inserts the given value at the given index.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Precondition: 0 &lt;= index &lt;= size()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void add(int index, int value)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(index == 0)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adding to an empty list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front = new ListNode(value, front);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inserting into an existing list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ListNode current = front;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for (int i = 0; i &lt; index - 1; i++)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current = current.next;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current.next = new ListNode(value,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                     current.next);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5542F482-9C53-AA49-A5A4-F69688267E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Linked node problem 3</a:t>
            </a: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7E7E7904-3781-2743-83CE-616C79CC6B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set of statements turns this picture: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Into this?</a:t>
            </a:r>
          </a:p>
        </p:txBody>
      </p:sp>
      <p:graphicFrame>
        <p:nvGraphicFramePr>
          <p:cNvPr id="303212" name="Group 108">
            <a:extLst>
              <a:ext uri="{FF2B5EF4-FFF2-40B4-BE49-F238E27FC236}">
                <a16:creationId xmlns:a16="http://schemas.microsoft.com/office/drawing/2014/main" id="{060B6F87-A307-4841-9A1B-029FAB65237F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18764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3" name="Group 109">
            <a:extLst>
              <a:ext uri="{FF2B5EF4-FFF2-40B4-BE49-F238E27FC236}">
                <a16:creationId xmlns:a16="http://schemas.microsoft.com/office/drawing/2014/main" id="{DE9EAD14-C3B6-0E4E-97CF-B8B11DF7E4F1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18764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17" name="Line 26">
            <a:extLst>
              <a:ext uri="{FF2B5EF4-FFF2-40B4-BE49-F238E27FC236}">
                <a16:creationId xmlns:a16="http://schemas.microsoft.com/office/drawing/2014/main" id="{9BE7535B-6CD7-3748-B1D4-E730448D15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24860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8" name="Line 27">
            <a:extLst>
              <a:ext uri="{FF2B5EF4-FFF2-40B4-BE49-F238E27FC236}">
                <a16:creationId xmlns:a16="http://schemas.microsoft.com/office/drawing/2014/main" id="{6F8F950E-9301-D540-A0FD-39A05633AB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22574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9" name="Text Box 28">
            <a:extLst>
              <a:ext uri="{FF2B5EF4-FFF2-40B4-BE49-F238E27FC236}">
                <a16:creationId xmlns:a16="http://schemas.microsoft.com/office/drawing/2014/main" id="{CAC6B380-B386-E849-9CA4-ED41C64B9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177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8220" name="Line 29">
            <a:extLst>
              <a:ext uri="{FF2B5EF4-FFF2-40B4-BE49-F238E27FC236}">
                <a16:creationId xmlns:a16="http://schemas.microsoft.com/office/drawing/2014/main" id="{5BB084EE-06DD-2742-B604-275A432A68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22574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4" name="Group 110">
            <a:extLst>
              <a:ext uri="{FF2B5EF4-FFF2-40B4-BE49-F238E27FC236}">
                <a16:creationId xmlns:a16="http://schemas.microsoft.com/office/drawing/2014/main" id="{BEC10F8C-DA88-9E41-85E0-4FD2A3AE5A7D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28670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5" name="Group 111">
            <a:extLst>
              <a:ext uri="{FF2B5EF4-FFF2-40B4-BE49-F238E27FC236}">
                <a16:creationId xmlns:a16="http://schemas.microsoft.com/office/drawing/2014/main" id="{992C2B7D-A15A-E644-B1A5-6B8AF0271F7A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28670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43" name="Line 52">
            <a:extLst>
              <a:ext uri="{FF2B5EF4-FFF2-40B4-BE49-F238E27FC236}">
                <a16:creationId xmlns:a16="http://schemas.microsoft.com/office/drawing/2014/main" id="{9D8CAFDF-E635-6645-8195-07A8CCE3F9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34766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4" name="Line 53">
            <a:extLst>
              <a:ext uri="{FF2B5EF4-FFF2-40B4-BE49-F238E27FC236}">
                <a16:creationId xmlns:a16="http://schemas.microsoft.com/office/drawing/2014/main" id="{CD3399CF-6E30-B041-AE7D-19964A5E1C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32480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5" name="Text Box 54">
            <a:extLst>
              <a:ext uri="{FF2B5EF4-FFF2-40B4-BE49-F238E27FC236}">
                <a16:creationId xmlns:a16="http://schemas.microsoft.com/office/drawing/2014/main" id="{A951F80C-B6EA-4147-A07A-0AAB83D6A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0083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list2</a:t>
            </a:r>
          </a:p>
        </p:txBody>
      </p:sp>
      <p:sp>
        <p:nvSpPr>
          <p:cNvPr id="8246" name="Line 55">
            <a:extLst>
              <a:ext uri="{FF2B5EF4-FFF2-40B4-BE49-F238E27FC236}">
                <a16:creationId xmlns:a16="http://schemas.microsoft.com/office/drawing/2014/main" id="{C3F6D9BA-9FA6-1241-9689-2D94994E4F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32480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6" name="Group 112">
            <a:extLst>
              <a:ext uri="{FF2B5EF4-FFF2-40B4-BE49-F238E27FC236}">
                <a16:creationId xmlns:a16="http://schemas.microsoft.com/office/drawing/2014/main" id="{668EE714-56AC-354F-A5A4-07B43337A6DA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7" name="Group 113">
            <a:extLst>
              <a:ext uri="{FF2B5EF4-FFF2-40B4-BE49-F238E27FC236}">
                <a16:creationId xmlns:a16="http://schemas.microsoft.com/office/drawing/2014/main" id="{66CB883B-D5E1-9246-B5E2-6249FDC373E1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69" name="Line 78">
            <a:extLst>
              <a:ext uri="{FF2B5EF4-FFF2-40B4-BE49-F238E27FC236}">
                <a16:creationId xmlns:a16="http://schemas.microsoft.com/office/drawing/2014/main" id="{68CFD703-3196-F547-922D-80EAA18FB8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5257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70" name="Text Box 79">
            <a:extLst>
              <a:ext uri="{FF2B5EF4-FFF2-40B4-BE49-F238E27FC236}">
                <a16:creationId xmlns:a16="http://schemas.microsoft.com/office/drawing/2014/main" id="{8BBFC736-A060-8E4E-9939-E3C169921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789488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8271" name="Line 80">
            <a:extLst>
              <a:ext uri="{FF2B5EF4-FFF2-40B4-BE49-F238E27FC236}">
                <a16:creationId xmlns:a16="http://schemas.microsoft.com/office/drawing/2014/main" id="{2F948E8C-FBE4-BE45-A6CB-ABF1F841FA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50292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9" name="Group 115">
            <a:extLst>
              <a:ext uri="{FF2B5EF4-FFF2-40B4-BE49-F238E27FC236}">
                <a16:creationId xmlns:a16="http://schemas.microsoft.com/office/drawing/2014/main" id="{0B1F876A-5D3F-654A-A63B-B7386868722A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56388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83" name="Line 92">
            <a:extLst>
              <a:ext uri="{FF2B5EF4-FFF2-40B4-BE49-F238E27FC236}">
                <a16:creationId xmlns:a16="http://schemas.microsoft.com/office/drawing/2014/main" id="{D4426E2B-7737-464A-AD5E-751650A6B6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601980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84" name="Text Box 93">
            <a:extLst>
              <a:ext uri="{FF2B5EF4-FFF2-40B4-BE49-F238E27FC236}">
                <a16:creationId xmlns:a16="http://schemas.microsoft.com/office/drawing/2014/main" id="{7D18D966-9D57-FA43-B6E9-24AC7CF6B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780088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list2</a:t>
            </a:r>
          </a:p>
        </p:txBody>
      </p:sp>
      <p:sp>
        <p:nvSpPr>
          <p:cNvPr id="8285" name="Line 94">
            <a:extLst>
              <a:ext uri="{FF2B5EF4-FFF2-40B4-BE49-F238E27FC236}">
                <a16:creationId xmlns:a16="http://schemas.microsoft.com/office/drawing/2014/main" id="{B83ED3D0-3A3A-2848-885A-862B0D2BB8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6019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8" name="Group 114">
            <a:extLst>
              <a:ext uri="{FF2B5EF4-FFF2-40B4-BE49-F238E27FC236}">
                <a16:creationId xmlns:a16="http://schemas.microsoft.com/office/drawing/2014/main" id="{C48DB49F-5555-4241-992B-860F785320BC}"/>
              </a:ext>
            </a:extLst>
          </p:cNvPr>
          <p:cNvGraphicFramePr>
            <a:graphicFrameLocks noGrp="1"/>
          </p:cNvGraphicFramePr>
          <p:nvPr/>
        </p:nvGraphicFramePr>
        <p:xfrm>
          <a:off x="6654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97" name="Line 106">
            <a:extLst>
              <a:ext uri="{FF2B5EF4-FFF2-40B4-BE49-F238E27FC236}">
                <a16:creationId xmlns:a16="http://schemas.microsoft.com/office/drawing/2014/main" id="{E0A62CFC-3AC1-B14B-B985-A334807A21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5257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" name="Line 107">
            <a:extLst>
              <a:ext uri="{FF2B5EF4-FFF2-40B4-BE49-F238E27FC236}">
                <a16:creationId xmlns:a16="http://schemas.microsoft.com/office/drawing/2014/main" id="{83AB4518-8480-614B-A45C-CC0725CBA6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502920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EF39AAB4-BD0C-E743-AB1B-2EDDCD684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Linked node problem 3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0B0030C1-47C0-F744-985B-91627D7E08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many ListNode variables?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Which variables change?</a:t>
            </a:r>
          </a:p>
        </p:txBody>
      </p:sp>
      <p:graphicFrame>
        <p:nvGraphicFramePr>
          <p:cNvPr id="303212" name="Group 108">
            <a:extLst>
              <a:ext uri="{FF2B5EF4-FFF2-40B4-BE49-F238E27FC236}">
                <a16:creationId xmlns:a16="http://schemas.microsoft.com/office/drawing/2014/main" id="{1F022C52-0CBA-6B49-B43A-A4C3CB349BC5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18764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3" name="Group 109">
            <a:extLst>
              <a:ext uri="{FF2B5EF4-FFF2-40B4-BE49-F238E27FC236}">
                <a16:creationId xmlns:a16="http://schemas.microsoft.com/office/drawing/2014/main" id="{50D1326A-7022-B44D-8310-87173FB9D534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18764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241" name="Line 26">
            <a:extLst>
              <a:ext uri="{FF2B5EF4-FFF2-40B4-BE49-F238E27FC236}">
                <a16:creationId xmlns:a16="http://schemas.microsoft.com/office/drawing/2014/main" id="{0D29E86C-FAF5-B94B-9FE3-06D71ECCBD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24860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Line 27">
            <a:extLst>
              <a:ext uri="{FF2B5EF4-FFF2-40B4-BE49-F238E27FC236}">
                <a16:creationId xmlns:a16="http://schemas.microsoft.com/office/drawing/2014/main" id="{C3E4693E-2A78-C14A-8BB3-DB4BAEC525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22574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Text Box 28">
            <a:extLst>
              <a:ext uri="{FF2B5EF4-FFF2-40B4-BE49-F238E27FC236}">
                <a16:creationId xmlns:a16="http://schemas.microsoft.com/office/drawing/2014/main" id="{7F432E28-3712-BF48-A726-7220149E8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177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9244" name="Line 29">
            <a:extLst>
              <a:ext uri="{FF2B5EF4-FFF2-40B4-BE49-F238E27FC236}">
                <a16:creationId xmlns:a16="http://schemas.microsoft.com/office/drawing/2014/main" id="{6C91219C-CF68-714C-AC6D-883086C81A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22574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4" name="Group 110">
            <a:extLst>
              <a:ext uri="{FF2B5EF4-FFF2-40B4-BE49-F238E27FC236}">
                <a16:creationId xmlns:a16="http://schemas.microsoft.com/office/drawing/2014/main" id="{052C5BBC-176E-5445-9014-BFDED30F5C2D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28670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5" name="Group 111">
            <a:extLst>
              <a:ext uri="{FF2B5EF4-FFF2-40B4-BE49-F238E27FC236}">
                <a16:creationId xmlns:a16="http://schemas.microsoft.com/office/drawing/2014/main" id="{35E0CC25-6317-AA48-AEE5-4E5A1DEEF975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28670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267" name="Line 52">
            <a:extLst>
              <a:ext uri="{FF2B5EF4-FFF2-40B4-BE49-F238E27FC236}">
                <a16:creationId xmlns:a16="http://schemas.microsoft.com/office/drawing/2014/main" id="{1D6855C7-3EF4-4F43-8962-C454F644C3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34766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8" name="Line 53">
            <a:extLst>
              <a:ext uri="{FF2B5EF4-FFF2-40B4-BE49-F238E27FC236}">
                <a16:creationId xmlns:a16="http://schemas.microsoft.com/office/drawing/2014/main" id="{E5A19AE4-BA4F-9D41-B4B2-7F6326D538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32480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9" name="Text Box 54">
            <a:extLst>
              <a:ext uri="{FF2B5EF4-FFF2-40B4-BE49-F238E27FC236}">
                <a16:creationId xmlns:a16="http://schemas.microsoft.com/office/drawing/2014/main" id="{65F51156-FBEB-6D45-B511-046CD082E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0083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list2</a:t>
            </a:r>
          </a:p>
        </p:txBody>
      </p:sp>
      <p:sp>
        <p:nvSpPr>
          <p:cNvPr id="9270" name="Line 55">
            <a:extLst>
              <a:ext uri="{FF2B5EF4-FFF2-40B4-BE49-F238E27FC236}">
                <a16:creationId xmlns:a16="http://schemas.microsoft.com/office/drawing/2014/main" id="{30502B98-6D67-3541-8FD1-7438D7BF75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32480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6" name="Group 112">
            <a:extLst>
              <a:ext uri="{FF2B5EF4-FFF2-40B4-BE49-F238E27FC236}">
                <a16:creationId xmlns:a16="http://schemas.microsoft.com/office/drawing/2014/main" id="{92D2D909-0EC6-0A45-80AA-C94B1B65B67C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7" name="Group 113">
            <a:extLst>
              <a:ext uri="{FF2B5EF4-FFF2-40B4-BE49-F238E27FC236}">
                <a16:creationId xmlns:a16="http://schemas.microsoft.com/office/drawing/2014/main" id="{C7D8090F-B250-B348-B2B2-93F9ADBDD885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293" name="Line 78">
            <a:extLst>
              <a:ext uri="{FF2B5EF4-FFF2-40B4-BE49-F238E27FC236}">
                <a16:creationId xmlns:a16="http://schemas.microsoft.com/office/drawing/2014/main" id="{47478D94-D8AB-654C-BD0E-3F65E147FF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5257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94" name="Text Box 79">
            <a:extLst>
              <a:ext uri="{FF2B5EF4-FFF2-40B4-BE49-F238E27FC236}">
                <a16:creationId xmlns:a16="http://schemas.microsoft.com/office/drawing/2014/main" id="{4E0B1ABF-2541-8D42-9C9F-C4D02BEF5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789488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9295" name="Line 80">
            <a:extLst>
              <a:ext uri="{FF2B5EF4-FFF2-40B4-BE49-F238E27FC236}">
                <a16:creationId xmlns:a16="http://schemas.microsoft.com/office/drawing/2014/main" id="{F1C3DB0E-0176-5D41-88B3-B395328078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50292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9" name="Group 115">
            <a:extLst>
              <a:ext uri="{FF2B5EF4-FFF2-40B4-BE49-F238E27FC236}">
                <a16:creationId xmlns:a16="http://schemas.microsoft.com/office/drawing/2014/main" id="{F3DBB097-0776-2E4B-8129-218ECCB591B4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56388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307" name="Line 92">
            <a:extLst>
              <a:ext uri="{FF2B5EF4-FFF2-40B4-BE49-F238E27FC236}">
                <a16:creationId xmlns:a16="http://schemas.microsoft.com/office/drawing/2014/main" id="{7B43B2D5-101C-2045-A62D-6D611D70B8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601980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8" name="Text Box 93">
            <a:extLst>
              <a:ext uri="{FF2B5EF4-FFF2-40B4-BE49-F238E27FC236}">
                <a16:creationId xmlns:a16="http://schemas.microsoft.com/office/drawing/2014/main" id="{56D4C1C3-C008-6145-9BC3-B68BE62AE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780088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list2</a:t>
            </a:r>
          </a:p>
        </p:txBody>
      </p:sp>
      <p:sp>
        <p:nvSpPr>
          <p:cNvPr id="9309" name="Line 94">
            <a:extLst>
              <a:ext uri="{FF2B5EF4-FFF2-40B4-BE49-F238E27FC236}">
                <a16:creationId xmlns:a16="http://schemas.microsoft.com/office/drawing/2014/main" id="{4FCD6F26-16DB-2A49-92A3-84BE451F4F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6019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8" name="Group 114">
            <a:extLst>
              <a:ext uri="{FF2B5EF4-FFF2-40B4-BE49-F238E27FC236}">
                <a16:creationId xmlns:a16="http://schemas.microsoft.com/office/drawing/2014/main" id="{96184FC8-1A8C-A941-9A6B-59B57EC419B2}"/>
              </a:ext>
            </a:extLst>
          </p:cNvPr>
          <p:cNvGraphicFramePr>
            <a:graphicFrameLocks noGrp="1"/>
          </p:cNvGraphicFramePr>
          <p:nvPr/>
        </p:nvGraphicFramePr>
        <p:xfrm>
          <a:off x="6654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321" name="Line 106">
            <a:extLst>
              <a:ext uri="{FF2B5EF4-FFF2-40B4-BE49-F238E27FC236}">
                <a16:creationId xmlns:a16="http://schemas.microsoft.com/office/drawing/2014/main" id="{30CEE353-09A7-5744-AAD9-B471DBA1D6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5257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2" name="Line 107">
            <a:extLst>
              <a:ext uri="{FF2B5EF4-FFF2-40B4-BE49-F238E27FC236}">
                <a16:creationId xmlns:a16="http://schemas.microsoft.com/office/drawing/2014/main" id="{5B295428-B96C-7841-99F0-2624DE09DE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502920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Oval 30">
            <a:extLst>
              <a:ext uri="{FF2B5EF4-FFF2-40B4-BE49-F238E27FC236}">
                <a16:creationId xmlns:a16="http://schemas.microsoft.com/office/drawing/2014/main" id="{76E24106-5072-FF4F-AF1C-5BB073AEB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2414588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29" name="Oval 30">
            <a:extLst>
              <a:ext uri="{FF2B5EF4-FFF2-40B4-BE49-F238E27FC236}">
                <a16:creationId xmlns:a16="http://schemas.microsoft.com/office/drawing/2014/main" id="{FA36BA09-DD8C-EA46-B7A6-4147F0307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724025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30" name="Oval 30">
            <a:extLst>
              <a:ext uri="{FF2B5EF4-FFF2-40B4-BE49-F238E27FC236}">
                <a16:creationId xmlns:a16="http://schemas.microsoft.com/office/drawing/2014/main" id="{DA0C1035-A8FC-1D40-8365-4C8AE867F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701800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B7436C1-78CB-8249-B93E-1D241D653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703513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E</a:t>
            </a:r>
          </a:p>
        </p:txBody>
      </p:sp>
      <p:sp>
        <p:nvSpPr>
          <p:cNvPr id="32" name="Oval 30">
            <a:extLst>
              <a:ext uri="{FF2B5EF4-FFF2-40B4-BE49-F238E27FC236}">
                <a16:creationId xmlns:a16="http://schemas.microsoft.com/office/drawing/2014/main" id="{8D0C577D-050B-C441-B562-AF2E0DFD6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703513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F</a:t>
            </a: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53E54480-C66C-EF4A-AFE6-82C303F96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3354388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35" name="Oval 30">
            <a:extLst>
              <a:ext uri="{FF2B5EF4-FFF2-40B4-BE49-F238E27FC236}">
                <a16:creationId xmlns:a16="http://schemas.microsoft.com/office/drawing/2014/main" id="{1BD441E8-A755-CA4C-96F0-3081172ED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9350" y="4495800"/>
            <a:ext cx="304800" cy="304800"/>
          </a:xfrm>
          <a:prstGeom prst="ellipse">
            <a:avLst/>
          </a:prstGeom>
          <a:solidFill>
            <a:srgbClr val="FF7E7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/>
              <a:t>E</a:t>
            </a:r>
          </a:p>
        </p:txBody>
      </p:sp>
      <p:sp>
        <p:nvSpPr>
          <p:cNvPr id="37" name="Oval 30">
            <a:extLst>
              <a:ext uri="{FF2B5EF4-FFF2-40B4-BE49-F238E27FC236}">
                <a16:creationId xmlns:a16="http://schemas.microsoft.com/office/drawing/2014/main" id="{F5B323CA-0D5B-CF40-AED2-EDF868BB6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6134100"/>
            <a:ext cx="304800" cy="304800"/>
          </a:xfrm>
          <a:prstGeom prst="ellipse">
            <a:avLst/>
          </a:prstGeom>
          <a:solidFill>
            <a:srgbClr val="FF7E7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/>
              <a:t>D</a:t>
            </a:r>
          </a:p>
        </p:txBody>
      </p:sp>
      <p:sp>
        <p:nvSpPr>
          <p:cNvPr id="38" name="Oval 30">
            <a:extLst>
              <a:ext uri="{FF2B5EF4-FFF2-40B4-BE49-F238E27FC236}">
                <a16:creationId xmlns:a16="http://schemas.microsoft.com/office/drawing/2014/main" id="{EE16FB3F-D846-2A47-B2D5-DB614A0F2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484688"/>
            <a:ext cx="304800" cy="304800"/>
          </a:xfrm>
          <a:prstGeom prst="ellipse">
            <a:avLst/>
          </a:prstGeom>
          <a:solidFill>
            <a:srgbClr val="FF7E7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73AC464A-8597-684F-9012-97EA11E67F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References vs. objects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450AE838-76C8-AD41-8C5F-2B6B0EACF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variable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= </a:t>
            </a:r>
            <a:r>
              <a:rPr lang="en-US" altLang="en-US" b="1" dirty="0">
                <a:ea typeface="ＭＳ Ｐゴシック" panose="020B0600070205080204" pitchFamily="34" charset="-128"/>
              </a:rPr>
              <a:t>value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lvl="1" eaLnBrk="1" hangingPunct="1"/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 </a:t>
            </a:r>
            <a:r>
              <a:rPr lang="en-US" altLang="en-US" i="1" dirty="0">
                <a:ea typeface="ＭＳ Ｐゴシック" panose="020B0600070205080204" pitchFamily="34" charset="-128"/>
              </a:rPr>
              <a:t>variable </a:t>
            </a:r>
            <a:r>
              <a:rPr lang="en-US" altLang="en-US" dirty="0">
                <a:ea typeface="ＭＳ Ｐゴシック" panose="020B0600070205080204" pitchFamily="34" charset="-128"/>
              </a:rPr>
              <a:t> (left side of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=</a:t>
            </a:r>
            <a:r>
              <a:rPr lang="en-US" altLang="en-US" dirty="0">
                <a:ea typeface="ＭＳ Ｐゴシック" panose="020B0600070205080204" pitchFamily="34" charset="-128"/>
              </a:rPr>
              <a:t> ) 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place to put a reference </a:t>
            </a:r>
          </a:p>
          <a:p>
            <a:pPr lvl="1" eaLnBrk="1" hangingPunct="1">
              <a:buFontTx/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	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(where the phone number goes</a:t>
            </a:r>
            <a:r>
              <a:rPr lang="en-US" altLang="en-US" sz="1800" dirty="0">
                <a:ea typeface="ＭＳ Ｐゴシック" panose="020B0600070205080204" pitchFamily="34" charset="-128"/>
              </a:rPr>
              <a:t>;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 where the base of the arrow goes)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 </a:t>
            </a:r>
            <a:r>
              <a:rPr lang="en-US" altLang="en-US" i="1" dirty="0">
                <a:ea typeface="ＭＳ Ｐゴシック" panose="020B0600070205080204" pitchFamily="34" charset="-128"/>
              </a:rPr>
              <a:t>value</a:t>
            </a:r>
            <a:r>
              <a:rPr lang="en-US" altLang="en-US" dirty="0">
                <a:ea typeface="ＭＳ Ｐゴシック" panose="020B0600070205080204" pitchFamily="34" charset="-128"/>
              </a:rPr>
              <a:t>    (right side of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=</a:t>
            </a:r>
            <a:r>
              <a:rPr lang="en-US" altLang="en-US" dirty="0">
                <a:ea typeface="ＭＳ Ｐゴシック" panose="020B0600070205080204" pitchFamily="34" charset="-128"/>
              </a:rPr>
              <a:t> ) is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the reference itself </a:t>
            </a:r>
          </a:p>
          <a:p>
            <a:pPr lvl="1" eaLnBrk="1" hangingPunct="1">
              <a:buFontTx/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	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(the phone number; the destination of the arrow)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For the list at right:</a:t>
            </a:r>
          </a:p>
          <a:p>
            <a:pPr lvl="1" eaLnBrk="1" hangingPunct="1"/>
            <a:endParaRPr lang="en-US" altLang="en-US" sz="8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a.next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= </a:t>
            </a:r>
            <a:r>
              <a:rPr lang="en-US" altLang="en-US" b="1" dirty="0">
                <a:ea typeface="ＭＳ Ｐゴシック" panose="020B0600070205080204" pitchFamily="34" charset="-128"/>
              </a:rPr>
              <a:t>value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  <a:b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means to adjust where      points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variable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=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a.next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  <a:b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means to make </a:t>
            </a:r>
            <a:r>
              <a:rPr lang="en-US" altLang="en-US" b="1" dirty="0">
                <a:ea typeface="ＭＳ Ｐゴシック" panose="020B0600070205080204" pitchFamily="34" charset="-128"/>
              </a:rPr>
              <a:t>variable</a:t>
            </a:r>
            <a:r>
              <a:rPr lang="en-US" altLang="en-US" dirty="0">
                <a:ea typeface="ＭＳ Ｐゴシック" panose="020B0600070205080204" pitchFamily="34" charset="-128"/>
              </a:rPr>
              <a:t> point at </a:t>
            </a:r>
          </a:p>
        </p:txBody>
      </p:sp>
      <p:graphicFrame>
        <p:nvGraphicFramePr>
          <p:cNvPr id="314372" name="Group 4">
            <a:extLst>
              <a:ext uri="{FF2B5EF4-FFF2-40B4-BE49-F238E27FC236}">
                <a16:creationId xmlns:a16="http://schemas.microsoft.com/office/drawing/2014/main" id="{0F41A954-D940-0947-8376-1A69615E635D}"/>
              </a:ext>
            </a:extLst>
          </p:cNvPr>
          <p:cNvGraphicFramePr>
            <a:graphicFrameLocks noGrp="1"/>
          </p:cNvGraphicFramePr>
          <p:nvPr/>
        </p:nvGraphicFramePr>
        <p:xfrm>
          <a:off x="5638800" y="3843338"/>
          <a:ext cx="1346200" cy="79220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4383" name="Text Box 15">
            <a:extLst>
              <a:ext uri="{FF2B5EF4-FFF2-40B4-BE49-F238E27FC236}">
                <a16:creationId xmlns:a16="http://schemas.microsoft.com/office/drawing/2014/main" id="{77754D5F-1C52-A545-8B7E-47B037FFE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013200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Courier New" charset="0"/>
                <a:ea typeface="+mn-ea"/>
              </a:rPr>
              <a:t>a</a:t>
            </a:r>
          </a:p>
        </p:txBody>
      </p:sp>
      <p:sp>
        <p:nvSpPr>
          <p:cNvPr id="314384" name="Line 16">
            <a:extLst>
              <a:ext uri="{FF2B5EF4-FFF2-40B4-BE49-F238E27FC236}">
                <a16:creationId xmlns:a16="http://schemas.microsoft.com/office/drawing/2014/main" id="{A2F74C4F-E997-6948-B461-FF11E27818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9000" y="422433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4385" name="Line 17">
            <a:extLst>
              <a:ext uri="{FF2B5EF4-FFF2-40B4-BE49-F238E27FC236}">
                <a16:creationId xmlns:a16="http://schemas.microsoft.com/office/drawing/2014/main" id="{2F10B152-7B28-C541-8FF2-05755DC416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32600" y="4462463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4386" name="Group 18">
            <a:extLst>
              <a:ext uri="{FF2B5EF4-FFF2-40B4-BE49-F238E27FC236}">
                <a16:creationId xmlns:a16="http://schemas.microsoft.com/office/drawing/2014/main" id="{4DE64832-D0E7-F243-A2C0-F34DF1CF954C}"/>
              </a:ext>
            </a:extLst>
          </p:cNvPr>
          <p:cNvGraphicFramePr>
            <a:graphicFrameLocks noGrp="1"/>
          </p:cNvGraphicFramePr>
          <p:nvPr/>
        </p:nvGraphicFramePr>
        <p:xfrm>
          <a:off x="7632700" y="3852863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4397" name="Line 29">
            <a:extLst>
              <a:ext uri="{FF2B5EF4-FFF2-40B4-BE49-F238E27FC236}">
                <a16:creationId xmlns:a16="http://schemas.microsoft.com/office/drawing/2014/main" id="{A76AF9AD-54F6-794A-ADAC-23CD2C6847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05800" y="425767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4398" name="Oval 30">
            <a:extLst>
              <a:ext uri="{FF2B5EF4-FFF2-40B4-BE49-F238E27FC236}">
                <a16:creationId xmlns:a16="http://schemas.microsoft.com/office/drawing/2014/main" id="{F573C84F-4B30-254A-8841-E0C059652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563" y="4287838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/>
                </a:solidFill>
                <a:latin typeface="+mn-lt"/>
                <a:ea typeface="+mn-ea"/>
              </a:rPr>
              <a:t>1</a:t>
            </a:r>
          </a:p>
        </p:txBody>
      </p:sp>
      <p:sp>
        <p:nvSpPr>
          <p:cNvPr id="314399" name="Oval 31">
            <a:extLst>
              <a:ext uri="{FF2B5EF4-FFF2-40B4-BE49-F238E27FC236}">
                <a16:creationId xmlns:a16="http://schemas.microsoft.com/office/drawing/2014/main" id="{A033A672-867C-BB49-996D-92D600A2E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581400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+mn-lt"/>
                <a:ea typeface="+mn-ea"/>
              </a:rPr>
              <a:t>2</a:t>
            </a:r>
          </a:p>
        </p:txBody>
      </p:sp>
      <p:sp>
        <p:nvSpPr>
          <p:cNvPr id="314400" name="Oval 32">
            <a:extLst>
              <a:ext uri="{FF2B5EF4-FFF2-40B4-BE49-F238E27FC236}">
                <a16:creationId xmlns:a16="http://schemas.microsoft.com/office/drawing/2014/main" id="{B667360C-6780-264F-939A-3C79882E2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4692650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/>
                </a:solidFill>
                <a:latin typeface="+mn-lt"/>
                <a:ea typeface="+mn-ea"/>
              </a:rPr>
              <a:t>1</a:t>
            </a:r>
          </a:p>
        </p:txBody>
      </p:sp>
      <p:sp>
        <p:nvSpPr>
          <p:cNvPr id="314401" name="Oval 33">
            <a:extLst>
              <a:ext uri="{FF2B5EF4-FFF2-40B4-BE49-F238E27FC236}">
                <a16:creationId xmlns:a16="http://schemas.microsoft.com/office/drawing/2014/main" id="{850F07C4-A1CE-2542-A410-DE21FB80A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650" y="5689600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/>
                </a:solidFill>
                <a:latin typeface="+mn-lt"/>
                <a:ea typeface="+mn-ea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334298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12">
            <a:extLst>
              <a:ext uri="{FF2B5EF4-FFF2-40B4-BE49-F238E27FC236}">
                <a16:creationId xmlns:a16="http://schemas.microsoft.com/office/drawing/2014/main" id="{FC411C27-5BB0-2F4F-BD6B-1159392916D9}"/>
              </a:ext>
            </a:extLst>
          </p:cNvPr>
          <p:cNvGraphicFramePr>
            <a:graphicFrameLocks noGrp="1"/>
          </p:cNvGraphicFramePr>
          <p:nvPr/>
        </p:nvGraphicFramePr>
        <p:xfrm>
          <a:off x="2540000" y="1912938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Group 113">
            <a:extLst>
              <a:ext uri="{FF2B5EF4-FFF2-40B4-BE49-F238E27FC236}">
                <a16:creationId xmlns:a16="http://schemas.microsoft.com/office/drawing/2014/main" id="{135E6E7B-9DFC-A94B-8B08-730F7F3261F9}"/>
              </a:ext>
            </a:extLst>
          </p:cNvPr>
          <p:cNvGraphicFramePr>
            <a:graphicFrameLocks noGrp="1"/>
          </p:cNvGraphicFramePr>
          <p:nvPr/>
        </p:nvGraphicFramePr>
        <p:xfrm>
          <a:off x="4445000" y="1912938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287" name="Line 78">
            <a:extLst>
              <a:ext uri="{FF2B5EF4-FFF2-40B4-BE49-F238E27FC236}">
                <a16:creationId xmlns:a16="http://schemas.microsoft.com/office/drawing/2014/main" id="{5E577E56-C3F7-E943-8DE3-F4E92FBA26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252253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8" name="Text Box 79">
            <a:extLst>
              <a:ext uri="{FF2B5EF4-FFF2-40B4-BE49-F238E27FC236}">
                <a16:creationId xmlns:a16="http://schemas.microsoft.com/office/drawing/2014/main" id="{CCBD6A23-C8AB-4C44-BF3F-71F646764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054225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11289" name="Line 80">
            <a:extLst>
              <a:ext uri="{FF2B5EF4-FFF2-40B4-BE49-F238E27FC236}">
                <a16:creationId xmlns:a16="http://schemas.microsoft.com/office/drawing/2014/main" id="{D6860360-458C-1849-BA07-3A60EBA8C8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229393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" name="Group 114">
            <a:extLst>
              <a:ext uri="{FF2B5EF4-FFF2-40B4-BE49-F238E27FC236}">
                <a16:creationId xmlns:a16="http://schemas.microsoft.com/office/drawing/2014/main" id="{07F784EF-156F-1A40-B54E-2A742A2A5132}"/>
              </a:ext>
            </a:extLst>
          </p:cNvPr>
          <p:cNvGraphicFramePr>
            <a:graphicFrameLocks noGrp="1"/>
          </p:cNvGraphicFramePr>
          <p:nvPr/>
        </p:nvGraphicFramePr>
        <p:xfrm>
          <a:off x="6350000" y="1912938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301" name="Line 106">
            <a:extLst>
              <a:ext uri="{FF2B5EF4-FFF2-40B4-BE49-F238E27FC236}">
                <a16:creationId xmlns:a16="http://schemas.microsoft.com/office/drawing/2014/main" id="{8C9093A4-A543-DE4F-9779-1CC47891C7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252253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2" name="Line 107">
            <a:extLst>
              <a:ext uri="{FF2B5EF4-FFF2-40B4-BE49-F238E27FC236}">
                <a16:creationId xmlns:a16="http://schemas.microsoft.com/office/drawing/2014/main" id="{F81E5267-3030-F44E-84E9-C3E0460752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2293938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79">
            <a:extLst>
              <a:ext uri="{FF2B5EF4-FFF2-40B4-BE49-F238E27FC236}">
                <a16:creationId xmlns:a16="http://schemas.microsoft.com/office/drawing/2014/main" id="{FE19F7FC-7A97-6742-BEDA-AC71E6F5A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075" y="3937000"/>
            <a:ext cx="1203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current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49D7108-B01A-5348-8911-D6D4BCB98FA6}"/>
              </a:ext>
            </a:extLst>
          </p:cNvPr>
          <p:cNvCxnSpPr/>
          <p:nvPr/>
        </p:nvCxnSpPr>
        <p:spPr>
          <a:xfrm flipV="1">
            <a:off x="2840038" y="2828925"/>
            <a:ext cx="61912" cy="1108075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D16CA02-7B78-184D-B49E-CF6BB2AFCA2C}"/>
              </a:ext>
            </a:extLst>
          </p:cNvPr>
          <p:cNvCxnSpPr/>
          <p:nvPr/>
        </p:nvCxnSpPr>
        <p:spPr>
          <a:xfrm flipV="1">
            <a:off x="3376613" y="2828925"/>
            <a:ext cx="1358900" cy="1108075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461AFE-5592-B148-8EB4-AFB63951BADA}"/>
              </a:ext>
            </a:extLst>
          </p:cNvPr>
          <p:cNvCxnSpPr/>
          <p:nvPr/>
        </p:nvCxnSpPr>
        <p:spPr>
          <a:xfrm flipV="1">
            <a:off x="4056063" y="2828925"/>
            <a:ext cx="2544762" cy="1108075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61DDE27A-DB03-E84B-AB01-12456F1C25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Linked node question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6B788C5C-E44E-0740-A987-1CB422F0B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Suppose we have a long chain of list nodes: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We don't know exactly how long the chain is.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would we print the data values in all the nodes?</a:t>
            </a:r>
          </a:p>
        </p:txBody>
      </p:sp>
      <p:graphicFrame>
        <p:nvGraphicFramePr>
          <p:cNvPr id="308311" name="Group 87">
            <a:extLst>
              <a:ext uri="{FF2B5EF4-FFF2-40B4-BE49-F238E27FC236}">
                <a16:creationId xmlns:a16="http://schemas.microsoft.com/office/drawing/2014/main" id="{08E78D04-789A-8948-B78A-AB9208E74B44}"/>
              </a:ext>
            </a:extLst>
          </p:cNvPr>
          <p:cNvGraphicFramePr>
            <a:graphicFrameLocks noGrp="1"/>
          </p:cNvGraphicFramePr>
          <p:nvPr/>
        </p:nvGraphicFramePr>
        <p:xfrm>
          <a:off x="2120900" y="2014538"/>
          <a:ext cx="1346200" cy="792248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8313" name="Group 89">
            <a:extLst>
              <a:ext uri="{FF2B5EF4-FFF2-40B4-BE49-F238E27FC236}">
                <a16:creationId xmlns:a16="http://schemas.microsoft.com/office/drawing/2014/main" id="{4CCABFB9-FCE2-CE4B-8DA9-4E85E6EF0E17}"/>
              </a:ext>
            </a:extLst>
          </p:cNvPr>
          <p:cNvGraphicFramePr>
            <a:graphicFrameLocks noGrp="1"/>
          </p:cNvGraphicFramePr>
          <p:nvPr/>
        </p:nvGraphicFramePr>
        <p:xfrm>
          <a:off x="7416800" y="2014538"/>
          <a:ext cx="1346200" cy="792248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990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8250" name="Line 26">
            <a:extLst>
              <a:ext uri="{FF2B5EF4-FFF2-40B4-BE49-F238E27FC236}">
                <a16:creationId xmlns:a16="http://schemas.microsoft.com/office/drawing/2014/main" id="{F389D7EB-F236-7346-9FC3-AE06B456DF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262413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8251" name="Line 27">
            <a:extLst>
              <a:ext uri="{FF2B5EF4-FFF2-40B4-BE49-F238E27FC236}">
                <a16:creationId xmlns:a16="http://schemas.microsoft.com/office/drawing/2014/main" id="{53809421-82E9-7D41-B546-2FAD449602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77200" y="2395538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8252" name="Text Box 28">
            <a:extLst>
              <a:ext uri="{FF2B5EF4-FFF2-40B4-BE49-F238E27FC236}">
                <a16:creationId xmlns:a16="http://schemas.microsoft.com/office/drawing/2014/main" id="{1488B517-4819-5648-B5D8-12186C35D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184400"/>
            <a:ext cx="793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Courier New" charset="0"/>
                <a:ea typeface="+mn-ea"/>
              </a:rPr>
              <a:t>list</a:t>
            </a:r>
          </a:p>
        </p:txBody>
      </p:sp>
      <p:sp>
        <p:nvSpPr>
          <p:cNvPr id="308253" name="Line 29">
            <a:extLst>
              <a:ext uri="{FF2B5EF4-FFF2-40B4-BE49-F238E27FC236}">
                <a16:creationId xmlns:a16="http://schemas.microsoft.com/office/drawing/2014/main" id="{9D831921-6362-AE4D-8C33-2CBE218658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81100" y="239553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8254" name="Text Box 30">
            <a:extLst>
              <a:ext uri="{FF2B5EF4-FFF2-40B4-BE49-F238E27FC236}">
                <a16:creationId xmlns:a16="http://schemas.microsoft.com/office/drawing/2014/main" id="{EA11DB77-6A57-6C4E-A37B-31CC4BF8D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389188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...</a:t>
            </a:r>
          </a:p>
        </p:txBody>
      </p:sp>
      <p:sp>
        <p:nvSpPr>
          <p:cNvPr id="308255" name="Line 31">
            <a:extLst>
              <a:ext uri="{FF2B5EF4-FFF2-40B4-BE49-F238E27FC236}">
                <a16:creationId xmlns:a16="http://schemas.microsoft.com/office/drawing/2014/main" id="{BA717C11-CB7E-B145-8159-1866B4E2E2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4700" y="2633663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08312" name="Group 88">
            <a:extLst>
              <a:ext uri="{FF2B5EF4-FFF2-40B4-BE49-F238E27FC236}">
                <a16:creationId xmlns:a16="http://schemas.microsoft.com/office/drawing/2014/main" id="{7630D60F-0D62-A94D-A421-738EEAF95A85}"/>
              </a:ext>
            </a:extLst>
          </p:cNvPr>
          <p:cNvGraphicFramePr>
            <a:graphicFrameLocks noGrp="1"/>
          </p:cNvGraphicFramePr>
          <p:nvPr/>
        </p:nvGraphicFramePr>
        <p:xfrm>
          <a:off x="4114800" y="2024063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8267" name="Line 43">
            <a:extLst>
              <a:ext uri="{FF2B5EF4-FFF2-40B4-BE49-F238E27FC236}">
                <a16:creationId xmlns:a16="http://schemas.microsoft.com/office/drawing/2014/main" id="{D60CD47E-AC37-9046-AC51-41CE8A67E8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8600" y="264318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BAA98E86-A864-EC48-ABAE-82A17AA8E5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Algorithm pseudocode</a:t>
            </a:r>
          </a:p>
        </p:txBody>
      </p:sp>
      <p:sp>
        <p:nvSpPr>
          <p:cNvPr id="309251" name="Rectangle 3">
            <a:extLst>
              <a:ext uri="{FF2B5EF4-FFF2-40B4-BE49-F238E27FC236}">
                <a16:creationId xmlns:a16="http://schemas.microsoft.com/office/drawing/2014/main" id="{7340D355-5FC8-2D4C-88C5-89182B8C17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charset="0"/>
              <a:buChar char=""/>
              <a:defRPr/>
            </a:pPr>
            <a:r>
              <a:rPr lang="en-US" dirty="0"/>
              <a:t>Start at the </a:t>
            </a:r>
            <a:r>
              <a:rPr lang="en-US" b="1" dirty="0"/>
              <a:t>front</a:t>
            </a:r>
            <a:r>
              <a:rPr lang="en-US" dirty="0"/>
              <a:t> of the list.</a:t>
            </a:r>
          </a:p>
          <a:p>
            <a:pPr eaLnBrk="1" hangingPunct="1">
              <a:buFont typeface="Wingdings 2" charset="0"/>
              <a:buChar char=""/>
              <a:defRPr/>
            </a:pPr>
            <a:r>
              <a:rPr lang="en-US" dirty="0"/>
              <a:t>While (there are more nodes to print):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/>
              <a:t>Print the current node's </a:t>
            </a:r>
            <a:r>
              <a:rPr lang="en-US" b="1" dirty="0"/>
              <a:t>data</a:t>
            </a:r>
            <a:r>
              <a:rPr lang="en-US" dirty="0"/>
              <a:t>.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/>
              <a:t>Go to the </a:t>
            </a:r>
            <a:r>
              <a:rPr lang="en-US" b="1" dirty="0"/>
              <a:t>next</a:t>
            </a:r>
            <a:r>
              <a:rPr lang="en-US" dirty="0"/>
              <a:t> node.</a:t>
            </a:r>
          </a:p>
          <a:p>
            <a:pPr lvl="1" eaLnBrk="1" hangingPunct="1">
              <a:buFont typeface="Wingdings 2" charset="0"/>
              <a:buChar char=""/>
              <a:defRPr/>
            </a:pPr>
            <a:endParaRPr lang="en-US" dirty="0"/>
          </a:p>
          <a:p>
            <a:pPr marL="393700" lvl="1" indent="0" eaLnBrk="1" hangingPunct="1">
              <a:buFont typeface="Wingdings 2" charset="0"/>
              <a:buNone/>
              <a:defRPr/>
            </a:pPr>
            <a:endParaRPr lang="en-US" sz="1200" dirty="0"/>
          </a:p>
          <a:p>
            <a:pPr eaLnBrk="1" hangingPunct="1">
              <a:buFont typeface="Wingdings 2" charset="0"/>
              <a:buChar char=""/>
              <a:defRPr/>
            </a:pPr>
            <a:r>
              <a:rPr lang="en-US" dirty="0"/>
              <a:t>How do we walk through the nodes of the list?</a:t>
            </a:r>
          </a:p>
          <a:p>
            <a:pPr lvl="1" eaLnBrk="1" hangingPunct="1">
              <a:buFontTx/>
              <a:buNone/>
              <a:defRPr/>
            </a:pPr>
            <a:endParaRPr lang="en-US" sz="800" dirty="0">
              <a:latin typeface="Courier New" charset="0"/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latin typeface="Courier New" charset="0"/>
              </a:rPr>
              <a:t>	list = </a:t>
            </a:r>
            <a:r>
              <a:rPr lang="en-US" dirty="0" err="1">
                <a:latin typeface="Courier New" charset="0"/>
              </a:rPr>
              <a:t>list.next</a:t>
            </a:r>
            <a:r>
              <a:rPr lang="en-US" dirty="0">
                <a:latin typeface="Courier New" charset="0"/>
              </a:rPr>
              <a:t>;   </a:t>
            </a:r>
            <a:r>
              <a:rPr lang="en-US" b="1" dirty="0">
                <a:solidFill>
                  <a:srgbClr val="008000"/>
                </a:solidFill>
                <a:latin typeface="Courier New" charset="0"/>
              </a:rPr>
              <a:t>// is this a good idea?</a:t>
            </a:r>
          </a:p>
        </p:txBody>
      </p:sp>
      <p:graphicFrame>
        <p:nvGraphicFramePr>
          <p:cNvPr id="309294" name="Group 46">
            <a:extLst>
              <a:ext uri="{FF2B5EF4-FFF2-40B4-BE49-F238E27FC236}">
                <a16:creationId xmlns:a16="http://schemas.microsoft.com/office/drawing/2014/main" id="{0A85738E-0FB0-F34D-A1FA-6784B876249E}"/>
              </a:ext>
            </a:extLst>
          </p:cNvPr>
          <p:cNvGraphicFramePr>
            <a:graphicFrameLocks noGrp="1"/>
          </p:cNvGraphicFramePr>
          <p:nvPr/>
        </p:nvGraphicFramePr>
        <p:xfrm>
          <a:off x="2197100" y="5214938"/>
          <a:ext cx="1346200" cy="792248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9305" name="Group 57">
            <a:extLst>
              <a:ext uri="{FF2B5EF4-FFF2-40B4-BE49-F238E27FC236}">
                <a16:creationId xmlns:a16="http://schemas.microsoft.com/office/drawing/2014/main" id="{E437D63D-CF3F-2147-96F8-6689FFF91F5B}"/>
              </a:ext>
            </a:extLst>
          </p:cNvPr>
          <p:cNvGraphicFramePr>
            <a:graphicFrameLocks noGrp="1"/>
          </p:cNvGraphicFramePr>
          <p:nvPr/>
        </p:nvGraphicFramePr>
        <p:xfrm>
          <a:off x="7493000" y="5214938"/>
          <a:ext cx="1346200" cy="792248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990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9316" name="Line 68">
            <a:extLst>
              <a:ext uri="{FF2B5EF4-FFF2-40B4-BE49-F238E27FC236}">
                <a16:creationId xmlns:a16="http://schemas.microsoft.com/office/drawing/2014/main" id="{DFBB848B-FAC8-6C47-B7C0-9C618EF2E6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582453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9317" name="Line 69">
            <a:extLst>
              <a:ext uri="{FF2B5EF4-FFF2-40B4-BE49-F238E27FC236}">
                <a16:creationId xmlns:a16="http://schemas.microsoft.com/office/drawing/2014/main" id="{BF2FF972-EA90-8746-A7BB-54DA477770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53400" y="5595938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9318" name="Text Box 70">
            <a:extLst>
              <a:ext uri="{FF2B5EF4-FFF2-40B4-BE49-F238E27FC236}">
                <a16:creationId xmlns:a16="http://schemas.microsoft.com/office/drawing/2014/main" id="{DA5BC08F-511D-3440-AEB9-F61E1FC18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84800"/>
            <a:ext cx="793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Courier New" charset="0"/>
                <a:ea typeface="+mn-ea"/>
              </a:rPr>
              <a:t>list</a:t>
            </a:r>
          </a:p>
        </p:txBody>
      </p:sp>
      <p:sp>
        <p:nvSpPr>
          <p:cNvPr id="309319" name="Line 71">
            <a:extLst>
              <a:ext uri="{FF2B5EF4-FFF2-40B4-BE49-F238E27FC236}">
                <a16:creationId xmlns:a16="http://schemas.microsoft.com/office/drawing/2014/main" id="{C10AB2D7-3752-1A45-B43E-640579E298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57300" y="559593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9320" name="Text Box 72">
            <a:extLst>
              <a:ext uri="{FF2B5EF4-FFF2-40B4-BE49-F238E27FC236}">
                <a16:creationId xmlns:a16="http://schemas.microsoft.com/office/drawing/2014/main" id="{FF05EB95-BACD-B64E-9DF4-4935B7A16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589588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...</a:t>
            </a:r>
          </a:p>
        </p:txBody>
      </p:sp>
      <p:sp>
        <p:nvSpPr>
          <p:cNvPr id="309321" name="Line 73">
            <a:extLst>
              <a:ext uri="{FF2B5EF4-FFF2-40B4-BE49-F238E27FC236}">
                <a16:creationId xmlns:a16="http://schemas.microsoft.com/office/drawing/2014/main" id="{D595AB4A-5D6F-9B43-9350-AE8065B51A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90900" y="5834063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09322" name="Group 74">
            <a:extLst>
              <a:ext uri="{FF2B5EF4-FFF2-40B4-BE49-F238E27FC236}">
                <a16:creationId xmlns:a16="http://schemas.microsoft.com/office/drawing/2014/main" id="{45F0CFC9-0CF6-6F4D-87DD-E8228A5CE638}"/>
              </a:ext>
            </a:extLst>
          </p:cNvPr>
          <p:cNvGraphicFramePr>
            <a:graphicFrameLocks noGrp="1"/>
          </p:cNvGraphicFramePr>
          <p:nvPr/>
        </p:nvGraphicFramePr>
        <p:xfrm>
          <a:off x="4191000" y="5224463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9333" name="Line 85">
            <a:extLst>
              <a:ext uri="{FF2B5EF4-FFF2-40B4-BE49-F238E27FC236}">
                <a16:creationId xmlns:a16="http://schemas.microsoft.com/office/drawing/2014/main" id="{325DFD37-6C3F-1F41-A601-E102D7A36F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84800" y="584358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3BC0D763-56C0-6A4A-B059-92BBF05785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Traversing a list?</a:t>
            </a:r>
          </a:p>
        </p:txBody>
      </p:sp>
      <p:sp>
        <p:nvSpPr>
          <p:cNvPr id="334851" name="Rectangle 3">
            <a:extLst>
              <a:ext uri="{FF2B5EF4-FFF2-40B4-BE49-F238E27FC236}">
                <a16:creationId xmlns:a16="http://schemas.microsoft.com/office/drawing/2014/main" id="{E5986E87-40D1-9647-B8B4-59C52658B8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One (bad) way to print every value in the list:</a:t>
            </a:r>
          </a:p>
          <a:p>
            <a:pPr lvl="1" eaLnBrk="1" hangingPunct="1">
              <a:buFontTx/>
              <a:buNone/>
            </a:pPr>
            <a:endParaRPr lang="en-US" altLang="en-US" sz="12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while (list != null)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System.out.println(list.data);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list = list.next;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move to next node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What's wrong with this approach?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(It loses the linked list as it prints it!)</a:t>
            </a:r>
          </a:p>
        </p:txBody>
      </p:sp>
      <p:graphicFrame>
        <p:nvGraphicFramePr>
          <p:cNvPr id="334852" name="Group 4">
            <a:extLst>
              <a:ext uri="{FF2B5EF4-FFF2-40B4-BE49-F238E27FC236}">
                <a16:creationId xmlns:a16="http://schemas.microsoft.com/office/drawing/2014/main" id="{D6981A3D-F861-C348-9F10-C452328E90EE}"/>
              </a:ext>
            </a:extLst>
          </p:cNvPr>
          <p:cNvGraphicFramePr>
            <a:graphicFrameLocks noGrp="1"/>
          </p:cNvGraphicFramePr>
          <p:nvPr/>
        </p:nvGraphicFramePr>
        <p:xfrm>
          <a:off x="2197100" y="5291138"/>
          <a:ext cx="1346200" cy="792248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34863" name="Group 15">
            <a:extLst>
              <a:ext uri="{FF2B5EF4-FFF2-40B4-BE49-F238E27FC236}">
                <a16:creationId xmlns:a16="http://schemas.microsoft.com/office/drawing/2014/main" id="{31DDB817-C176-964F-941A-303A712F0A20}"/>
              </a:ext>
            </a:extLst>
          </p:cNvPr>
          <p:cNvGraphicFramePr>
            <a:graphicFrameLocks noGrp="1"/>
          </p:cNvGraphicFramePr>
          <p:nvPr/>
        </p:nvGraphicFramePr>
        <p:xfrm>
          <a:off x="7493000" y="5291138"/>
          <a:ext cx="1346200" cy="792248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990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4874" name="Line 26">
            <a:extLst>
              <a:ext uri="{FF2B5EF4-FFF2-40B4-BE49-F238E27FC236}">
                <a16:creationId xmlns:a16="http://schemas.microsoft.com/office/drawing/2014/main" id="{8B477790-DA8E-0640-AE7A-052B1CEE9E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590073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34875" name="Line 27">
            <a:extLst>
              <a:ext uri="{FF2B5EF4-FFF2-40B4-BE49-F238E27FC236}">
                <a16:creationId xmlns:a16="http://schemas.microsoft.com/office/drawing/2014/main" id="{FCCDB4A8-9615-124D-959B-69CCE5035C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53400" y="5672138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34876" name="Text Box 28">
            <a:extLst>
              <a:ext uri="{FF2B5EF4-FFF2-40B4-BE49-F238E27FC236}">
                <a16:creationId xmlns:a16="http://schemas.microsoft.com/office/drawing/2014/main" id="{E353664D-6968-D543-AA28-B99694E72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461000"/>
            <a:ext cx="793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Courier New" charset="0"/>
                <a:ea typeface="+mn-ea"/>
              </a:rPr>
              <a:t>list</a:t>
            </a:r>
          </a:p>
        </p:txBody>
      </p:sp>
      <p:sp>
        <p:nvSpPr>
          <p:cNvPr id="334877" name="Line 29">
            <a:extLst>
              <a:ext uri="{FF2B5EF4-FFF2-40B4-BE49-F238E27FC236}">
                <a16:creationId xmlns:a16="http://schemas.microsoft.com/office/drawing/2014/main" id="{521061C0-F6C7-5F40-BECD-37EA83D97E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57300" y="567213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34878" name="Text Box 30">
            <a:extLst>
              <a:ext uri="{FF2B5EF4-FFF2-40B4-BE49-F238E27FC236}">
                <a16:creationId xmlns:a16="http://schemas.microsoft.com/office/drawing/2014/main" id="{112B191E-9622-364D-B094-93B0BFB11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665788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...</a:t>
            </a:r>
          </a:p>
        </p:txBody>
      </p:sp>
      <p:sp>
        <p:nvSpPr>
          <p:cNvPr id="334879" name="Line 31">
            <a:extLst>
              <a:ext uri="{FF2B5EF4-FFF2-40B4-BE49-F238E27FC236}">
                <a16:creationId xmlns:a16="http://schemas.microsoft.com/office/drawing/2014/main" id="{7CC5A47E-3847-A741-AC1A-4A4E17234B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90900" y="5910263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34880" name="Group 32">
            <a:extLst>
              <a:ext uri="{FF2B5EF4-FFF2-40B4-BE49-F238E27FC236}">
                <a16:creationId xmlns:a16="http://schemas.microsoft.com/office/drawing/2014/main" id="{BDB6F857-F0F3-7649-8D61-FF46230F1C40}"/>
              </a:ext>
            </a:extLst>
          </p:cNvPr>
          <p:cNvGraphicFramePr>
            <a:graphicFrameLocks noGrp="1"/>
          </p:cNvGraphicFramePr>
          <p:nvPr/>
        </p:nvGraphicFramePr>
        <p:xfrm>
          <a:off x="4191000" y="5300663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4891" name="Line 43">
            <a:extLst>
              <a:ext uri="{FF2B5EF4-FFF2-40B4-BE49-F238E27FC236}">
                <a16:creationId xmlns:a16="http://schemas.microsoft.com/office/drawing/2014/main" id="{7B3390DB-546C-4F4E-931E-D93184A3BD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84800" y="591978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pic>
        <p:nvPicPr>
          <p:cNvPr id="14379" name="Picture 44">
            <a:extLst>
              <a:ext uri="{FF2B5EF4-FFF2-40B4-BE49-F238E27FC236}">
                <a16:creationId xmlns:a16="http://schemas.microsoft.com/office/drawing/2014/main" id="{104C9455-9E28-294B-B0F6-CB8C40EB6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2209800"/>
            <a:ext cx="5381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95" name="Freeform 47">
            <a:extLst>
              <a:ext uri="{FF2B5EF4-FFF2-40B4-BE49-F238E27FC236}">
                <a16:creationId xmlns:a16="http://schemas.microsoft.com/office/drawing/2014/main" id="{4827BC89-E36F-CA4C-A1BD-76E64078D0A2}"/>
              </a:ext>
            </a:extLst>
          </p:cNvPr>
          <p:cNvSpPr>
            <a:spLocks/>
          </p:cNvSpPr>
          <p:nvPr/>
        </p:nvSpPr>
        <p:spPr bwMode="auto">
          <a:xfrm>
            <a:off x="1143000" y="4953000"/>
            <a:ext cx="2971800" cy="673100"/>
          </a:xfrm>
          <a:custGeom>
            <a:avLst/>
            <a:gdLst>
              <a:gd name="T0" fmla="*/ 0 w 1872"/>
              <a:gd name="T1" fmla="*/ 568 h 568"/>
              <a:gd name="T2" fmla="*/ 1056 w 1872"/>
              <a:gd name="T3" fmla="*/ 40 h 568"/>
              <a:gd name="T4" fmla="*/ 1872 w 1872"/>
              <a:gd name="T5" fmla="*/ 32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72" h="568">
                <a:moveTo>
                  <a:pt x="0" y="568"/>
                </a:moveTo>
                <a:cubicBezTo>
                  <a:pt x="372" y="324"/>
                  <a:pt x="744" y="80"/>
                  <a:pt x="1056" y="40"/>
                </a:cubicBezTo>
                <a:cubicBezTo>
                  <a:pt x="1368" y="0"/>
                  <a:pt x="1696" y="288"/>
                  <a:pt x="1872" y="32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34896" name="Freeform 48">
            <a:extLst>
              <a:ext uri="{FF2B5EF4-FFF2-40B4-BE49-F238E27FC236}">
                <a16:creationId xmlns:a16="http://schemas.microsoft.com/office/drawing/2014/main" id="{B1BAF601-8F60-BC4C-B423-2E2A1CDCC480}"/>
              </a:ext>
            </a:extLst>
          </p:cNvPr>
          <p:cNvSpPr>
            <a:spLocks/>
          </p:cNvSpPr>
          <p:nvPr/>
        </p:nvSpPr>
        <p:spPr bwMode="auto">
          <a:xfrm>
            <a:off x="1066800" y="4800600"/>
            <a:ext cx="6324600" cy="762000"/>
          </a:xfrm>
          <a:custGeom>
            <a:avLst/>
            <a:gdLst>
              <a:gd name="T0" fmla="*/ 0 w 3984"/>
              <a:gd name="T1" fmla="*/ 752 h 752"/>
              <a:gd name="T2" fmla="*/ 1344 w 3984"/>
              <a:gd name="T3" fmla="*/ 32 h 752"/>
              <a:gd name="T4" fmla="*/ 3984 w 3984"/>
              <a:gd name="T5" fmla="*/ 56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4" h="752">
                <a:moveTo>
                  <a:pt x="0" y="752"/>
                </a:moveTo>
                <a:cubicBezTo>
                  <a:pt x="340" y="408"/>
                  <a:pt x="680" y="64"/>
                  <a:pt x="1344" y="32"/>
                </a:cubicBezTo>
                <a:cubicBezTo>
                  <a:pt x="2008" y="0"/>
                  <a:pt x="3552" y="472"/>
                  <a:pt x="3984" y="56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34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34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34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334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34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34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34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1000"/>
                                        <p:tgtEl>
                                          <p:spTgt spid="334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4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6C7E9C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cse143-13wi.thmx</Template>
  <TotalTime>3506</TotalTime>
  <Words>1434</Words>
  <Application>Microsoft Office PowerPoint</Application>
  <PresentationFormat>On-screen Show (4:3)</PresentationFormat>
  <Paragraphs>553</Paragraphs>
  <Slides>27</Slides>
  <Notes>1</Notes>
  <HiddenSlides>19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ＭＳ Ｐゴシック</vt:lpstr>
      <vt:lpstr>Calibri</vt:lpstr>
      <vt:lpstr>Courier New</vt:lpstr>
      <vt:lpstr>Tahoma</vt:lpstr>
      <vt:lpstr>Times New Roman</vt:lpstr>
      <vt:lpstr>Verdana</vt:lpstr>
      <vt:lpstr>Wingdings</vt:lpstr>
      <vt:lpstr>Wingdings 2</vt:lpstr>
      <vt:lpstr>cse143-13wi</vt:lpstr>
      <vt:lpstr>Building Java Programs</vt:lpstr>
      <vt:lpstr>PowerPoint Presentation</vt:lpstr>
      <vt:lpstr>Linked node problem 3</vt:lpstr>
      <vt:lpstr>Linked node problem 3</vt:lpstr>
      <vt:lpstr>References vs. objects</vt:lpstr>
      <vt:lpstr>PowerPoint Presentation</vt:lpstr>
      <vt:lpstr>Linked node question</vt:lpstr>
      <vt:lpstr>Algorithm pseudocode</vt:lpstr>
      <vt:lpstr>Traversing a list?</vt:lpstr>
      <vt:lpstr>A current reference</vt:lpstr>
      <vt:lpstr>Traversing a list correctly</vt:lpstr>
      <vt:lpstr>Abstract data types (ADTs)</vt:lpstr>
      <vt:lpstr>A LinkedIntList class</vt:lpstr>
      <vt:lpstr>LinkedIntList class v1</vt:lpstr>
      <vt:lpstr>Linked List vs. Array</vt:lpstr>
      <vt:lpstr>Before/After</vt:lpstr>
      <vt:lpstr>Implementing add</vt:lpstr>
      <vt:lpstr>Adding to an empty list</vt:lpstr>
      <vt:lpstr>The add method, 1st try</vt:lpstr>
      <vt:lpstr>Adding to non-empty list</vt:lpstr>
      <vt:lpstr>Don't fall off the edge!</vt:lpstr>
      <vt:lpstr>The add method</vt:lpstr>
      <vt:lpstr>changing a list </vt:lpstr>
      <vt:lpstr>Implementing get</vt:lpstr>
      <vt:lpstr>The get method</vt:lpstr>
      <vt:lpstr>Implementing add (2)</vt:lpstr>
      <vt:lpstr>The add method (2)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Java Programs</dc:title>
  <dc:creator>Helene Martin</dc:creator>
  <cp:lastModifiedBy>cse</cp:lastModifiedBy>
  <cp:revision>37</cp:revision>
  <cp:lastPrinted>2017-06-30T17:12:45Z</cp:lastPrinted>
  <dcterms:created xsi:type="dcterms:W3CDTF">2013-01-23T18:20:46Z</dcterms:created>
  <dcterms:modified xsi:type="dcterms:W3CDTF">2018-10-10T18:59:59Z</dcterms:modified>
</cp:coreProperties>
</file>