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6" r:id="rId5"/>
    <p:sldId id="263" r:id="rId6"/>
    <p:sldId id="264" r:id="rId7"/>
    <p:sldId id="265" r:id="rId8"/>
    <p:sldId id="261" r:id="rId9"/>
    <p:sldId id="276" r:id="rId10"/>
    <p:sldId id="280" r:id="rId11"/>
    <p:sldId id="275" r:id="rId12"/>
    <p:sldId id="271" r:id="rId13"/>
    <p:sldId id="269" r:id="rId14"/>
    <p:sldId id="282" r:id="rId15"/>
    <p:sldId id="283" r:id="rId16"/>
    <p:sldId id="281" r:id="rId17"/>
    <p:sldId id="273" r:id="rId18"/>
    <p:sldId id="278" r:id="rId19"/>
    <p:sldId id="267" r:id="rId20"/>
    <p:sldId id="262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4939-4D65-454A-A95F-1EFD8A596482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7AC39-82AE-F14B-8877-7422603F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 for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7AC39-82AE-F14B-8877-7422603FCD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5</a:t>
            </a:r>
            <a:r>
              <a:rPr lang="en-US" baseline="0" dirty="0" smtClean="0"/>
              <a:t> minutes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 minutes left</a:t>
            </a:r>
          </a:p>
          <a:p>
            <a:r>
              <a:rPr lang="en-US" dirty="0" smtClean="0"/>
              <a:t>10 minutes for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0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5 minutes for print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Skip this exercise if no more time left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Distribute the handouts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AA6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0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8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034A-1C27-6146-A4FE-0D8845F4EFD1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TW" dirty="0" smtClean="0"/>
              <a:t>UW CSE 140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TW" smtClean="0">
                <a:solidFill>
                  <a:schemeClr val="tx1"/>
                </a:solidFill>
              </a:rPr>
              <a:t>1/09, </a:t>
            </a:r>
            <a:r>
              <a:rPr lang="en-US" altLang="zh-TW" smtClean="0">
                <a:solidFill>
                  <a:schemeClr val="tx1"/>
                </a:solidFill>
              </a:rPr>
              <a:t>Winter </a:t>
            </a:r>
            <a:r>
              <a:rPr lang="en-US" altLang="zh-TW" smtClean="0">
                <a:solidFill>
                  <a:schemeClr val="tx1"/>
                </a:solidFill>
              </a:rPr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0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TW" dirty="0"/>
              <a:t>Exercise: Print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/>
              <a:t>Careful about the conversion between number and string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</a:pPr>
            <a:r>
              <a:rPr lang="en-US" altLang="zh-TW" dirty="0"/>
              <a:t>Use </a:t>
            </a:r>
            <a:r>
              <a:rPr lang="en-US" altLang="zh-TW" dirty="0" err="1"/>
              <a:t>str</a:t>
            </a:r>
            <a:r>
              <a:rPr lang="en-US" altLang="zh-TW" dirty="0"/>
              <a:t>(some number)</a:t>
            </a:r>
            <a:endParaRPr lang="en-US" altLang="zh-TW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Exercise: Convert speed</a:t>
            </a:r>
            <a:endParaRPr lang="zh-TW" altLang="en-US" b="0" dirty="0" smtClean="0">
              <a:solidFill>
                <a:srgbClr val="604A7B"/>
              </a:solidFill>
            </a:endParaRPr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Testing your program</a:t>
            </a:r>
          </a:p>
          <a:p>
            <a:pPr eaLnBrk="1" hangingPunct="1"/>
            <a:r>
              <a:rPr lang="en-US" altLang="zh-TW" dirty="0" smtClean="0"/>
              <a:t>Making a speed conversion chart mph-&gt;</a:t>
            </a:r>
            <a:r>
              <a:rPr lang="en-US" altLang="zh-TW" dirty="0" err="1" smtClean="0"/>
              <a:t>kph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Chart the conversion: 10</a:t>
            </a:r>
            <a:r>
              <a:rPr lang="en-US" altLang="zh-TW" dirty="0"/>
              <a:t>, 30, 40, 60, 75, 100mph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Print out example: 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altLang="zh-TW" dirty="0" smtClean="0"/>
              <a:t>				</a:t>
            </a: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10mph 16.09kph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				...</a:t>
            </a:r>
            <a:endParaRPr lang="en-US" altLang="zh-TW" b="1" dirty="0" smtClean="0">
              <a:latin typeface="Consolas" pitchFamily="-72" charset="0"/>
            </a:endParaRPr>
          </a:p>
          <a:p>
            <a:pPr marL="457200" lvl="1" indent="0" eaLnBrk="1" hangingPunct="1">
              <a:buNone/>
            </a:pPr>
            <a:r>
              <a:rPr lang="en-US" altLang="zh-TW" dirty="0" smtClean="0"/>
              <a:t>	 (Tedious, isn’t it?)</a:t>
            </a:r>
          </a:p>
          <a:p>
            <a:pPr marL="0" indent="0" eaLnBrk="1" hangingPunct="1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Loops: basics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5842" name="內容版面配置區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89038"/>
            <a:ext cx="8229600" cy="4525962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US" altLang="zh-TW" dirty="0" smtClean="0"/>
              <a:t>Use loop to reduce code repetition!</a:t>
            </a:r>
          </a:p>
          <a:p>
            <a:pPr marL="609600" indent="-609600" eaLnBrk="1" hangingPunct="1"/>
            <a:r>
              <a:rPr lang="en-US" altLang="zh-TW" dirty="0" smtClean="0"/>
              <a:t>For loop: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dirty="0" smtClean="0">
                <a:ea typeface="新細明體" pitchFamily="-72" charset="-120"/>
              </a:rPr>
              <a:t>			for </a:t>
            </a:r>
            <a:r>
              <a:rPr lang="en-US" dirty="0" err="1" smtClean="0">
                <a:solidFill>
                  <a:srgbClr val="00B00A"/>
                </a:solidFill>
                <a:ea typeface="新細明體" pitchFamily="-72" charset="-120"/>
              </a:rPr>
              <a:t>iterating_var</a:t>
            </a:r>
            <a:r>
              <a:rPr lang="en-US" dirty="0" smtClean="0">
                <a:ea typeface="新細明體" pitchFamily="-72" charset="-120"/>
              </a:rPr>
              <a:t> in </a:t>
            </a:r>
            <a:r>
              <a:rPr lang="en-US" dirty="0" smtClean="0">
                <a:solidFill>
                  <a:srgbClr val="FB000B"/>
                </a:solidFill>
                <a:ea typeface="新細明體" pitchFamily="-72" charset="-120"/>
              </a:rPr>
              <a:t>sequence</a:t>
            </a:r>
            <a:r>
              <a:rPr lang="en-US" dirty="0" smtClean="0">
                <a:ea typeface="新細明體" pitchFamily="-72" charset="-12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dirty="0" smtClean="0">
                <a:ea typeface="新細明體" pitchFamily="-72" charset="-120"/>
              </a:rPr>
              <a:t>				</a:t>
            </a:r>
            <a:r>
              <a:rPr lang="en-US" dirty="0" smtClean="0">
                <a:solidFill>
                  <a:schemeClr val="hlink"/>
                </a:solidFill>
                <a:ea typeface="新細明體" pitchFamily="-72" charset="-120"/>
              </a:rPr>
              <a:t>statements(s)</a:t>
            </a:r>
            <a:endParaRPr lang="en-US" altLang="zh-TW" dirty="0" smtClean="0">
              <a:solidFill>
                <a:srgbClr val="FFF300"/>
              </a:solidFill>
            </a:endParaRP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dirty="0" smtClean="0">
                <a:latin typeface="Consolas" pitchFamily="-72" charset="0"/>
              </a:rPr>
              <a:t>			for </a:t>
            </a:r>
            <a:r>
              <a:rPr lang="en-US" altLang="zh-TW" b="1" dirty="0" smtClean="0">
                <a:solidFill>
                  <a:srgbClr val="00B00A"/>
                </a:solidFill>
                <a:latin typeface="Consolas" pitchFamily="-72" charset="0"/>
              </a:rPr>
              <a:t>x</a:t>
            </a:r>
            <a:r>
              <a:rPr lang="en-US" altLang="zh-TW" b="1" dirty="0" smtClean="0">
                <a:latin typeface="Consolas" pitchFamily="-72" charset="0"/>
              </a:rPr>
              <a:t> in </a:t>
            </a:r>
            <a:r>
              <a:rPr lang="en-US" altLang="zh-TW" b="1" dirty="0" smtClean="0">
                <a:solidFill>
                  <a:srgbClr val="FB000B"/>
                </a:solidFill>
                <a:latin typeface="Consolas" pitchFamily="-72" charset="0"/>
              </a:rPr>
              <a:t>[ 10, 2, 43]</a:t>
            </a:r>
            <a:r>
              <a:rPr lang="en-US" altLang="zh-TW" b="1" dirty="0" smtClean="0">
                <a:latin typeface="Consolas" pitchFamily="-72" charset="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dirty="0" smtClean="0">
                <a:latin typeface="Consolas" pitchFamily="-72" charset="0"/>
              </a:rPr>
              <a:t>				</a:t>
            </a:r>
            <a:r>
              <a:rPr lang="en-US" altLang="zh-TW" b="1" dirty="0" smtClean="0">
                <a:solidFill>
                  <a:schemeClr val="hlink"/>
                </a:solidFill>
                <a:latin typeface="Consolas" pitchFamily="-72" charset="0"/>
              </a:rPr>
              <a:t>print( x )</a:t>
            </a:r>
            <a:endParaRPr lang="en-US" altLang="zh-TW" dirty="0" smtClean="0"/>
          </a:p>
          <a:p>
            <a:pPr marL="990600" lvl="1" indent="-533400" eaLnBrk="1" hangingPunct="1">
              <a:buFont typeface="Wingdings" pitchFamily="-72" charset="2"/>
              <a:buChar char="§"/>
            </a:pPr>
            <a:endParaRPr lang="en-US" altLang="zh-TW" sz="2400" b="1" dirty="0" smtClean="0">
              <a:latin typeface="Consolas" pitchFamily="-72" charset="0"/>
            </a:endParaRPr>
          </a:p>
          <a:p>
            <a:pPr marL="990600" lvl="1" indent="-533400" eaLnBrk="1" hangingPunct="1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021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latin typeface="Consolas" pitchFamily="-72" charset="0"/>
              </a:rPr>
              <a:t>s</a:t>
            </a:r>
            <a:r>
              <a:rPr lang="en-US" altLang="zh-TW" b="1" dirty="0" smtClean="0">
                <a:latin typeface="Consolas" pitchFamily="-72" charset="0"/>
              </a:rPr>
              <a:t> = 0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 pitchFamily="-72" charset="0"/>
              </a:rPr>
              <a:t>for </a:t>
            </a:r>
            <a:r>
              <a:rPr lang="en-US" altLang="zh-TW" b="1" dirty="0">
                <a:solidFill>
                  <a:srgbClr val="00B00A"/>
                </a:solidFill>
                <a:latin typeface="Consolas" pitchFamily="-72" charset="0"/>
              </a:rPr>
              <a:t>x</a:t>
            </a:r>
            <a:r>
              <a:rPr lang="en-US" altLang="zh-TW" b="1" dirty="0">
                <a:latin typeface="Consolas" pitchFamily="-72" charset="0"/>
              </a:rPr>
              <a:t> in </a:t>
            </a:r>
            <a:r>
              <a:rPr lang="en-US" altLang="zh-TW" b="1" dirty="0">
                <a:solidFill>
                  <a:srgbClr val="FB000B"/>
                </a:solidFill>
                <a:latin typeface="Consolas" pitchFamily="-72" charset="0"/>
              </a:rPr>
              <a:t>[ 10, 2, 43]</a:t>
            </a:r>
            <a:r>
              <a:rPr lang="en-US" altLang="zh-TW" b="1" dirty="0" smtClean="0">
                <a:latin typeface="Consolas" pitchFamily="-72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-72" charset="0"/>
              </a:rPr>
              <a:t>	s = s + x</a:t>
            </a:r>
          </a:p>
          <a:p>
            <a:pPr marL="0" indent="0">
              <a:buNone/>
            </a:pPr>
            <a:endParaRPr lang="en-US" dirty="0">
              <a:latin typeface="Consolas" pitchFamily="-72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-72" charset="0"/>
              </a:rPr>
              <a:t>Equivalent to: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-72" charset="0"/>
              </a:rPr>
              <a:t>s = 0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 = 10</a:t>
            </a:r>
          </a:p>
          <a:p>
            <a:pPr marL="0" indent="0">
              <a:buNone/>
            </a:pPr>
            <a:r>
              <a:rPr lang="en-US" dirty="0" smtClean="0"/>
              <a:t>s = s + x</a:t>
            </a:r>
          </a:p>
          <a:p>
            <a:pPr marL="0" indent="0">
              <a:buNone/>
            </a:pPr>
            <a:r>
              <a:rPr lang="en-US" dirty="0"/>
              <a:t>x = 2</a:t>
            </a:r>
          </a:p>
          <a:p>
            <a:pPr marL="0" indent="0">
              <a:buNone/>
            </a:pPr>
            <a:r>
              <a:rPr lang="en-US" dirty="0"/>
              <a:t>s = s + x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smtClean="0"/>
              <a:t>43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 = s + 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9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latin typeface="Consolas"/>
                <a:cs typeface="Consolas"/>
              </a:rPr>
              <a:t>s = 0</a:t>
            </a:r>
          </a:p>
          <a:p>
            <a:pPr marL="0" indent="0">
              <a:buNone/>
            </a:pPr>
            <a:r>
              <a:rPr lang="en-US" altLang="zh-TW" b="1" dirty="0">
                <a:latin typeface="Consolas"/>
                <a:cs typeface="Consolas"/>
              </a:rPr>
              <a:t>for </a:t>
            </a:r>
            <a:r>
              <a:rPr lang="en-US" altLang="zh-TW" b="1" dirty="0">
                <a:solidFill>
                  <a:srgbClr val="00B00A"/>
                </a:solidFill>
                <a:latin typeface="Consolas"/>
                <a:cs typeface="Consolas"/>
              </a:rPr>
              <a:t>x</a:t>
            </a:r>
            <a:r>
              <a:rPr lang="en-US" altLang="zh-TW" b="1" dirty="0">
                <a:latin typeface="Consolas"/>
                <a:cs typeface="Consolas"/>
              </a:rPr>
              <a:t> in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[ </a:t>
            </a:r>
            <a:r>
              <a:rPr lang="en-US" altLang="zh-TW" b="1" dirty="0" smtClean="0">
                <a:solidFill>
                  <a:srgbClr val="FB000B"/>
                </a:solidFill>
                <a:latin typeface="Consolas"/>
                <a:cs typeface="Consolas"/>
              </a:rPr>
              <a:t>5, 6 ]</a:t>
            </a:r>
            <a:r>
              <a:rPr lang="en-US" altLang="zh-TW" b="1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/>
                <a:cs typeface="Consolas"/>
              </a:rPr>
              <a:t>	for </a:t>
            </a:r>
            <a:r>
              <a:rPr lang="en-US" altLang="zh-TW" b="1" dirty="0" smtClean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b="1" dirty="0" smtClean="0">
                <a:latin typeface="Consolas"/>
                <a:cs typeface="Consolas"/>
              </a:rPr>
              <a:t> </a:t>
            </a:r>
            <a:r>
              <a:rPr lang="en-US" altLang="zh-TW" b="1" dirty="0">
                <a:latin typeface="Consolas"/>
                <a:cs typeface="Consolas"/>
              </a:rPr>
              <a:t>in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[ </a:t>
            </a:r>
            <a:r>
              <a:rPr lang="en-US" altLang="zh-TW" b="1" dirty="0" smtClean="0">
                <a:solidFill>
                  <a:srgbClr val="FB000B"/>
                </a:solidFill>
                <a:latin typeface="Consolas"/>
                <a:cs typeface="Consolas"/>
              </a:rPr>
              <a:t>7, 8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]</a:t>
            </a:r>
            <a:r>
              <a:rPr lang="en-US" altLang="zh-TW" b="1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	</a:t>
            </a:r>
            <a:r>
              <a:rPr lang="en-US" b="1" dirty="0" smtClean="0">
                <a:latin typeface="Consolas"/>
                <a:cs typeface="Consolas"/>
              </a:rPr>
              <a:t>	s </a:t>
            </a:r>
            <a:r>
              <a:rPr lang="en-US" b="1" dirty="0">
                <a:latin typeface="Consolas"/>
                <a:cs typeface="Consolas"/>
              </a:rPr>
              <a:t>= s + </a:t>
            </a:r>
            <a:r>
              <a:rPr lang="en-US" b="1" dirty="0" smtClean="0">
                <a:latin typeface="Consolas"/>
                <a:cs typeface="Consolas"/>
              </a:rPr>
              <a:t>x + y</a:t>
            </a:r>
            <a:endParaRPr lang="en-US" b="1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Equivalent to: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s = </a:t>
            </a:r>
            <a:r>
              <a:rPr lang="en-US" dirty="0" smtClean="0">
                <a:latin typeface="Consolas"/>
                <a:cs typeface="Consolas"/>
              </a:rPr>
              <a:t>0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x = </a:t>
            </a:r>
            <a:r>
              <a:rPr lang="en-US" dirty="0" smtClean="0">
                <a:latin typeface="Consolas"/>
                <a:cs typeface="Consolas"/>
              </a:rPr>
              <a:t>5</a:t>
            </a:r>
          </a:p>
          <a:p>
            <a:pPr marL="0" indent="0">
              <a:buNone/>
            </a:pPr>
            <a:r>
              <a:rPr lang="en-US" altLang="zh-TW" dirty="0">
                <a:latin typeface="Consolas"/>
                <a:cs typeface="Consolas"/>
              </a:rPr>
              <a:t>for </a:t>
            </a:r>
            <a:r>
              <a:rPr lang="en-US" altLang="zh-TW" dirty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dirty="0">
                <a:latin typeface="Consolas"/>
                <a:cs typeface="Consolas"/>
              </a:rPr>
              <a:t> in </a:t>
            </a:r>
            <a:r>
              <a:rPr lang="en-US" altLang="zh-TW" dirty="0">
                <a:solidFill>
                  <a:srgbClr val="FB000B"/>
                </a:solidFill>
                <a:latin typeface="Consolas"/>
                <a:cs typeface="Consolas"/>
              </a:rPr>
              <a:t>[ 7, 8 ]</a:t>
            </a:r>
            <a:r>
              <a:rPr lang="en-US" altLang="zh-TW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	s = s + x + y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x </a:t>
            </a:r>
            <a:r>
              <a:rPr lang="en-US" dirty="0">
                <a:latin typeface="Consolas"/>
                <a:cs typeface="Consolas"/>
              </a:rPr>
              <a:t>= </a:t>
            </a:r>
            <a:r>
              <a:rPr lang="en-US" dirty="0" smtClean="0">
                <a:latin typeface="Consolas"/>
                <a:cs typeface="Consolas"/>
              </a:rPr>
              <a:t>6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altLang="zh-TW" dirty="0">
                <a:latin typeface="Consolas"/>
                <a:cs typeface="Consolas"/>
              </a:rPr>
              <a:t>for </a:t>
            </a:r>
            <a:r>
              <a:rPr lang="en-US" altLang="zh-TW" dirty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dirty="0">
                <a:latin typeface="Consolas"/>
                <a:cs typeface="Consolas"/>
              </a:rPr>
              <a:t> in </a:t>
            </a:r>
            <a:r>
              <a:rPr lang="en-US" altLang="zh-TW" dirty="0">
                <a:solidFill>
                  <a:srgbClr val="FB000B"/>
                </a:solidFill>
                <a:latin typeface="Consolas"/>
                <a:cs typeface="Consolas"/>
              </a:rPr>
              <a:t>[ 7, 8 ]</a:t>
            </a:r>
            <a:r>
              <a:rPr lang="en-US" altLang="zh-TW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s = s + x + y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249237" y="2981819"/>
            <a:ext cx="24881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s = 0</a:t>
            </a:r>
          </a:p>
          <a:p>
            <a:r>
              <a:rPr lang="en-US" dirty="0">
                <a:latin typeface="Consolas"/>
                <a:cs typeface="Consolas"/>
              </a:rPr>
              <a:t>x = 5</a:t>
            </a:r>
          </a:p>
          <a:p>
            <a:r>
              <a:rPr lang="en-US" dirty="0">
                <a:latin typeface="Consolas"/>
                <a:cs typeface="Consolas"/>
              </a:rPr>
              <a:t>y = 7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 smtClean="0">
                <a:latin typeface="Consolas"/>
                <a:cs typeface="Consolas"/>
              </a:rPr>
              <a:t>y </a:t>
            </a:r>
            <a:r>
              <a:rPr lang="en-US" dirty="0">
                <a:latin typeface="Consolas"/>
                <a:cs typeface="Consolas"/>
              </a:rPr>
              <a:t>= 8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>
                <a:latin typeface="Consolas"/>
                <a:cs typeface="Consolas"/>
              </a:rPr>
              <a:t>x = 6</a:t>
            </a:r>
          </a:p>
          <a:p>
            <a:r>
              <a:rPr lang="en-US" dirty="0">
                <a:latin typeface="Consolas"/>
                <a:cs typeface="Consolas"/>
              </a:rPr>
              <a:t>y = 7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 smtClean="0">
                <a:latin typeface="Consolas"/>
                <a:cs typeface="Consolas"/>
              </a:rPr>
              <a:t>y </a:t>
            </a:r>
            <a:r>
              <a:rPr lang="en-US" dirty="0">
                <a:latin typeface="Consolas"/>
                <a:cs typeface="Consolas"/>
              </a:rPr>
              <a:t>= 8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TW" dirty="0"/>
              <a:t>Exercise</a:t>
            </a:r>
            <a:r>
              <a:rPr lang="en-US" altLang="zh-TW" dirty="0" smtClean="0"/>
              <a:t>: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TW" dirty="0"/>
              <a:t>Exercise: Convert </a:t>
            </a:r>
            <a:r>
              <a:rPr lang="en-US" altLang="zh-TW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Making a speed conversion chart mph-&gt;</a:t>
            </a:r>
            <a:r>
              <a:rPr lang="en-US" altLang="zh-TW" dirty="0" err="1"/>
              <a:t>kph</a:t>
            </a:r>
            <a:endParaRPr lang="en-US" altLang="zh-TW" dirty="0"/>
          </a:p>
          <a:p>
            <a:pPr lvl="1"/>
            <a:r>
              <a:rPr lang="en-US" altLang="zh-TW" dirty="0"/>
              <a:t>Chart the conversion: 10, 30, 40, 60, 75, 100mph</a:t>
            </a:r>
          </a:p>
          <a:p>
            <a:pPr lvl="1"/>
            <a:r>
              <a:rPr lang="en-US" altLang="zh-TW" dirty="0"/>
              <a:t>Print out example: </a:t>
            </a:r>
          </a:p>
          <a:p>
            <a:pPr lvl="1">
              <a:buNone/>
            </a:pPr>
            <a:r>
              <a:rPr lang="en-US" altLang="zh-TW" dirty="0"/>
              <a:t>				</a:t>
            </a:r>
            <a:r>
              <a:rPr lang="en-US" b="1" dirty="0">
                <a:latin typeface="Consolas" pitchFamily="-72" charset="0"/>
                <a:ea typeface="新細明體" pitchFamily="-72" charset="-120"/>
              </a:rPr>
              <a:t>10mph </a:t>
            </a: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16.093kph</a:t>
            </a:r>
            <a:endParaRPr lang="en-US" b="1" dirty="0">
              <a:latin typeface="Consolas" pitchFamily="-72" charset="0"/>
              <a:ea typeface="新細明體" pitchFamily="-72" charset="-12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Now </a:t>
            </a:r>
            <a:r>
              <a:rPr lang="en-US" altLang="zh-TW" dirty="0"/>
              <a:t>try it using one for loop!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         Much </a:t>
            </a:r>
            <a:r>
              <a:rPr lang="en-US" altLang="zh-TW" dirty="0"/>
              <a:t>more concise!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5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Exercise: Create a log table using loop</a:t>
            </a:r>
            <a:endParaRPr lang="zh-TW" altLang="en-US" sz="3600" b="0" dirty="0" smtClean="0">
              <a:solidFill>
                <a:srgbClr val="604A7B"/>
              </a:solidFill>
            </a:endParaRPr>
          </a:p>
        </p:txBody>
      </p:sp>
      <p:sp>
        <p:nvSpPr>
          <p:cNvPr id="39938" name="內容版面配置區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Numbers: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 </a:t>
            </a:r>
            <a:r>
              <a:rPr lang="en-US"/>
              <a:t>1, 2, 4, 8, 10, 20, 40, 80, 100, 200, 400, 800, 1000</a:t>
            </a: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Import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</a:t>
            </a: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- To not reinvent the wheel!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- Use the console to check usage quickly!</a:t>
            </a:r>
          </a:p>
        </p:txBody>
      </p:sp>
    </p:spTree>
    <p:extLst>
      <p:ext uri="{BB962C8B-B14F-4D97-AF65-F5344CB8AC3E}">
        <p14:creationId xmlns:p14="http://schemas.microsoft.com/office/powerpoint/2010/main" val="6831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Arial" pitchFamily="-72" charset="0"/>
              <a:buChar char="•"/>
            </a:pPr>
            <a:r>
              <a:rPr lang="en-US" altLang="zh-TW" dirty="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Don’t forget colon</a:t>
            </a: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r>
              <a:rPr lang="en-US" altLang="zh-TW" dirty="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Careful about the indentation</a:t>
            </a: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None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endParaRPr lang="en-US" altLang="zh-TW" sz="2800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IDLE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46B3"/>
                </a:solidFill>
              </a:rPr>
              <a:t>About me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Today’s takeaway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Command line environment</a:t>
            </a:r>
          </a:p>
          <a:p>
            <a:r>
              <a:rPr lang="en-US" altLang="zh-TW" dirty="0"/>
              <a:t>Print</a:t>
            </a:r>
          </a:p>
          <a:p>
            <a:r>
              <a:rPr lang="en-US" altLang="zh-TW" dirty="0"/>
              <a:t>Loop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351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Now it’s time to team up!</a:t>
            </a:r>
            <a:endParaRPr lang="zh-TW" altLang="en-US" b="0" dirty="0" smtClean="0">
              <a:solidFill>
                <a:srgbClr val="604A7B"/>
              </a:solidFill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Find partners! Group can be 2-4 people.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Try to share as much as possible about what you think with your teammates!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22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During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Create an empty text file and save everything about what you try and what you get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also include your name and your teammate’s name in the file.</a:t>
            </a:r>
          </a:p>
          <a:p>
            <a:r>
              <a:rPr lang="en-US" dirty="0" smtClean="0"/>
              <a:t>Email this text file to TA after class if you still feel doubt about any part of the section. </a:t>
            </a:r>
          </a:p>
        </p:txBody>
      </p:sp>
    </p:spTree>
    <p:extLst>
      <p:ext uri="{BB962C8B-B14F-4D97-AF65-F5344CB8AC3E}">
        <p14:creationId xmlns:p14="http://schemas.microsoft.com/office/powerpoint/2010/main" val="29665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Command Lines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Command Prompt in Windows</a:t>
            </a:r>
          </a:p>
          <a:p>
            <a:endParaRPr lang="en-US" dirty="0"/>
          </a:p>
          <a:p>
            <a:r>
              <a:rPr lang="en-US" dirty="0" smtClean="0"/>
              <a:t>Terminal in Mac/Linux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Command Line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Show current directory/folder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wd</a:t>
            </a:r>
            <a:r>
              <a:rPr lang="en-US" dirty="0" smtClean="0"/>
              <a:t> (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%cd% (on windows)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contents in the current </a:t>
            </a:r>
            <a:r>
              <a:rPr lang="en-US" dirty="0" smtClean="0"/>
              <a:t>directory</a:t>
            </a:r>
            <a:r>
              <a:rPr lang="en-US" dirty="0"/>
              <a:t>/folder</a:t>
            </a:r>
            <a:endParaRPr lang="en-US" dirty="0" smtClean="0"/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(on </a:t>
            </a:r>
            <a:r>
              <a:rPr lang="en-US" dirty="0" err="1" smtClean="0"/>
              <a:t>unix</a:t>
            </a:r>
            <a:r>
              <a:rPr lang="en-US" dirty="0" smtClean="0"/>
              <a:t>, </a:t>
            </a:r>
            <a:r>
              <a:rPr lang="en-US" dirty="0" err="1" smtClean="0"/>
              <a:t>linux</a:t>
            </a:r>
            <a:r>
              <a:rPr lang="en-US" dirty="0" smtClean="0"/>
              <a:t>, </a:t>
            </a:r>
            <a:r>
              <a:rPr lang="en-US" dirty="0" err="1" smtClean="0"/>
              <a:t>osx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dir</a:t>
            </a:r>
            <a:r>
              <a:rPr lang="en-US" dirty="0" smtClean="0"/>
              <a:t> (mostly only on windows)</a:t>
            </a:r>
          </a:p>
          <a:p>
            <a:r>
              <a:rPr lang="en-US" dirty="0" smtClean="0"/>
              <a:t>/ 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 smtClean="0"/>
              <a:t>osx</a:t>
            </a:r>
            <a:endParaRPr lang="en-US" dirty="0" smtClean="0"/>
          </a:p>
          <a:p>
            <a:r>
              <a:rPr lang="en-US" dirty="0" smtClean="0"/>
              <a:t>\ on windows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directory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d</a:t>
            </a:r>
          </a:p>
          <a:p>
            <a:pPr marL="457200" lvl="1" indent="0">
              <a:buNone/>
            </a:pPr>
            <a:r>
              <a:rPr lang="en-US" dirty="0" smtClean="0"/>
              <a:t>Use “tab” to loop through path!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Make directory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(on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md (</a:t>
            </a:r>
            <a:r>
              <a:rPr lang="en-US" dirty="0"/>
              <a:t>on windows)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with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Using interpreter</a:t>
            </a:r>
          </a:p>
          <a:p>
            <a:r>
              <a:rPr lang="en-US" dirty="0" smtClean="0"/>
              <a:t>Using script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myprogram.py</a:t>
            </a:r>
          </a:p>
          <a:p>
            <a:pPr lvl="1"/>
            <a:r>
              <a:rPr lang="en-US" dirty="0"/>
              <a:t>python </a:t>
            </a:r>
            <a:r>
              <a:rPr lang="en-US" dirty="0" smtClean="0"/>
              <a:t>myprogram.py </a:t>
            </a:r>
            <a:r>
              <a:rPr lang="en-US" i="1" dirty="0" smtClean="0"/>
              <a:t>argument1</a:t>
            </a:r>
            <a:r>
              <a:rPr lang="en-US" dirty="0" smtClean="0"/>
              <a:t> </a:t>
            </a:r>
            <a:r>
              <a:rPr lang="en-US" i="1" dirty="0" smtClean="0"/>
              <a:t>argument2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The operating system command shell/prompt </a:t>
            </a:r>
            <a:r>
              <a:rPr lang="en-US" dirty="0"/>
              <a:t>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as the Python interpreter</a:t>
            </a:r>
          </a:p>
        </p:txBody>
      </p:sp>
    </p:spTree>
    <p:extLst>
      <p:ext uri="{BB962C8B-B14F-4D97-AF65-F5344CB8AC3E}">
        <p14:creationId xmlns:p14="http://schemas.microsoft.com/office/powerpoint/2010/main" val="12199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Exercise: Print a table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Create a table using print about the simple</a:t>
            </a:r>
            <a:br>
              <a:rPr lang="en-US" altLang="zh-TW" sz="2700" dirty="0"/>
            </a:br>
            <a:r>
              <a:rPr lang="en-US" altLang="zh-TW" sz="2700" dirty="0"/>
              <a:t>info of your team.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The required </a:t>
            </a:r>
            <a:r>
              <a:rPr lang="en-US" altLang="zh-TW" sz="2700" dirty="0">
                <a:solidFill>
                  <a:srgbClr val="FF0000"/>
                </a:solidFill>
              </a:rPr>
              <a:t>variable</a:t>
            </a:r>
            <a:r>
              <a:rPr lang="en-US" altLang="zh-TW" sz="2700" dirty="0"/>
              <a:t> fields are: First name, Last name, Month of birth in number, and Favorite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Your code should start with: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15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			</a:t>
            </a:r>
            <a:r>
              <a:rPr lang="en-US" altLang="zh-TW" sz="2100" b="1" dirty="0" err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first_name</a:t>
            </a: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 = </a:t>
            </a:r>
            <a:r>
              <a:rPr lang="en-US" altLang="zh-TW" sz="2100" b="1" dirty="0" smtClean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“Michael”</a:t>
            </a:r>
            <a:endParaRPr lang="en-US" altLang="zh-TW" sz="2100" b="1" dirty="0">
              <a:solidFill>
                <a:schemeClr val="tx2"/>
              </a:solidFill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</a:t>
            </a:r>
            <a:r>
              <a:rPr lang="en-US" altLang="zh-TW" sz="2100" b="1" dirty="0" err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last_name</a:t>
            </a: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 = </a:t>
            </a:r>
            <a:r>
              <a:rPr lang="en-US" altLang="zh-TW" sz="2100" b="1" dirty="0" smtClean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“Ernst”</a:t>
            </a:r>
            <a:endParaRPr lang="en-US" altLang="zh-TW" sz="2100" b="1" dirty="0">
              <a:solidFill>
                <a:schemeClr val="tx2"/>
              </a:solidFill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...</a:t>
            </a:r>
            <a:endParaRPr lang="en-US" altLang="zh-TW" sz="1500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Example output: </a:t>
            </a:r>
          </a:p>
          <a:p>
            <a:pPr marL="457200" lvl="1" indent="0"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400" dirty="0" smtClean="0">
                <a:latin typeface="Consolas" pitchFamily="-72" charset="0"/>
                <a:ea typeface="Consolas" pitchFamily="-72" charset="0"/>
                <a:cs typeface="Consolas" pitchFamily="-72" charset="0"/>
              </a:rPr>
              <a:t>”Michael Ernst, </a:t>
            </a:r>
            <a: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1, likes green"</a:t>
            </a:r>
            <a:b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</a:br>
            <a: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"Dun-Yu Hsiao, 5, likes red"</a:t>
            </a:r>
            <a:endParaRPr lang="zh-TW" altLang="en-US" sz="2400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461</Words>
  <Application>Microsoft Office PowerPoint</Application>
  <PresentationFormat>On-screen Show (4:3)</PresentationFormat>
  <Paragraphs>143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UW CSE 140 Section</vt:lpstr>
      <vt:lpstr>About me about you</vt:lpstr>
      <vt:lpstr>Now it’s time to team up!</vt:lpstr>
      <vt:lpstr>During Section</vt:lpstr>
      <vt:lpstr>Command Lines Intro</vt:lpstr>
      <vt:lpstr>Command Line Basics</vt:lpstr>
      <vt:lpstr>PowerPoint Presentation</vt:lpstr>
      <vt:lpstr>Python with command line</vt:lpstr>
      <vt:lpstr>Exercise: Print a table</vt:lpstr>
      <vt:lpstr>Exercise: Print a table</vt:lpstr>
      <vt:lpstr>Exercise: Convert speed</vt:lpstr>
      <vt:lpstr>Loops: basics</vt:lpstr>
      <vt:lpstr>PowerPoint Presentation</vt:lpstr>
      <vt:lpstr>PowerPoint Presentation</vt:lpstr>
      <vt:lpstr>Exercise: Handout</vt:lpstr>
      <vt:lpstr>Exercise: Convert speed</vt:lpstr>
      <vt:lpstr>Exercise: Create a log table using loop</vt:lpstr>
      <vt:lpstr>Careful!</vt:lpstr>
      <vt:lpstr>IDLE Questions?</vt:lpstr>
      <vt:lpstr>Today’s takeaway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140 Section</dc:title>
  <dc:creator>Dun-Yu Hsiao</dc:creator>
  <cp:lastModifiedBy>CSE</cp:lastModifiedBy>
  <cp:revision>28</cp:revision>
  <dcterms:created xsi:type="dcterms:W3CDTF">2013-01-09T03:23:27Z</dcterms:created>
  <dcterms:modified xsi:type="dcterms:W3CDTF">2014-01-03T20:21:48Z</dcterms:modified>
</cp:coreProperties>
</file>