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7" r:id="rId3"/>
    <p:sldId id="269" r:id="rId4"/>
    <p:sldId id="260" r:id="rId5"/>
    <p:sldId id="259" r:id="rId6"/>
    <p:sldId id="273" r:id="rId7"/>
    <p:sldId id="274" r:id="rId8"/>
    <p:sldId id="271" r:id="rId9"/>
    <p:sldId id="261" r:id="rId10"/>
    <p:sldId id="264" r:id="rId11"/>
    <p:sldId id="276" r:id="rId12"/>
    <p:sldId id="275" r:id="rId13"/>
    <p:sldId id="262" r:id="rId14"/>
    <p:sldId id="277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7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84810-4850-425A-94FB-05A659AFDFDF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9E2BD-C591-4047-A115-EAA3CBA61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42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cannot express an infinite domain in Python – Python would never finish iterating through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9E2BD-C591-4047-A115-EAA3CBA613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26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835A-01D6-4F8F-BA6D-701A65581F08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F8D8D-3603-40F6-B94B-2F502496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24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3196C-DBFC-4164-AF82-D1E682FDC59D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F8D8D-3603-40F6-B94B-2F502496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744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C4DD3-C354-44E2-A345-DC0CA6050124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F8D8D-3603-40F6-B94B-2F502496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53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552F-B850-40FA-A450-4CA2A350A2A7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F8D8D-3603-40F6-B94B-2F502496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42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D6C5-7BD9-4E71-8228-CFCF2B625DA6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F8D8D-3603-40F6-B94B-2F502496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8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05F8-3EA7-4287-B757-B977B0F28439}" type="datetime1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F8D8D-3603-40F6-B94B-2F502496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112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7E6B-3AB7-4B3C-A151-70E2FDF6F7FE}" type="datetime1">
              <a:rPr lang="en-US" smtClean="0"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F8D8D-3603-40F6-B94B-2F502496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260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F1EE-D7BE-4263-8946-A0461A6B401E}" type="datetime1">
              <a:rPr lang="en-US" smtClean="0"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F8D8D-3603-40F6-B94B-2F502496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6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82BB1-A526-4FE5-91B0-7CFAE9191F4C}" type="datetime1">
              <a:rPr lang="en-US" smtClean="0"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F8D8D-3603-40F6-B94B-2F502496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0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C0CC-013A-44F4-AA19-E0491111C103}" type="datetime1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F8D8D-3603-40F6-B94B-2F502496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34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6DCD7-DC8C-4294-B53B-39BBBD94740A}" type="datetime1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F8D8D-3603-40F6-B94B-2F502496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15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08C7D-AEB9-46AC-B7A5-4911DDE3707A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F8D8D-3603-40F6-B94B-2F502496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1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91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tags" Target="../tags/tag20.xml"/><Relationship Id="rId18" Type="http://schemas.openxmlformats.org/officeDocument/2006/relationships/tags" Target="../tags/tag25.xml"/><Relationship Id="rId3" Type="http://schemas.openxmlformats.org/officeDocument/2006/relationships/tags" Target="../tags/tag10.xml"/><Relationship Id="rId21" Type="http://schemas.openxmlformats.org/officeDocument/2006/relationships/notesSlide" Target="../notesSlides/notesSlide1.xml"/><Relationship Id="rId7" Type="http://schemas.openxmlformats.org/officeDocument/2006/relationships/tags" Target="../tags/tag14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5" Type="http://schemas.openxmlformats.org/officeDocument/2006/relationships/tags" Target="../tags/tag12.xml"/><Relationship Id="rId15" Type="http://schemas.openxmlformats.org/officeDocument/2006/relationships/tags" Target="../tags/tag22.xml"/><Relationship Id="rId10" Type="http://schemas.openxmlformats.org/officeDocument/2006/relationships/tags" Target="../tags/tag17.xml"/><Relationship Id="rId19" Type="http://schemas.openxmlformats.org/officeDocument/2006/relationships/tags" Target="../tags/tag26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tags" Target="../tags/tag47.xml"/><Relationship Id="rId18" Type="http://schemas.openxmlformats.org/officeDocument/2006/relationships/tags" Target="../tags/tag52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12" Type="http://schemas.openxmlformats.org/officeDocument/2006/relationships/tags" Target="../tags/tag46.xml"/><Relationship Id="rId17" Type="http://schemas.openxmlformats.org/officeDocument/2006/relationships/tags" Target="../tags/tag51.xml"/><Relationship Id="rId2" Type="http://schemas.openxmlformats.org/officeDocument/2006/relationships/tags" Target="../tags/tag36.xml"/><Relationship Id="rId16" Type="http://schemas.openxmlformats.org/officeDocument/2006/relationships/tags" Target="../tags/tag50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tags" Target="../tags/tag45.xml"/><Relationship Id="rId5" Type="http://schemas.openxmlformats.org/officeDocument/2006/relationships/tags" Target="../tags/tag39.xml"/><Relationship Id="rId15" Type="http://schemas.openxmlformats.org/officeDocument/2006/relationships/tags" Target="../tags/tag49.xml"/><Relationship Id="rId10" Type="http://schemas.openxmlformats.org/officeDocument/2006/relationships/tags" Target="../tags/tag44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4" Type="http://schemas.openxmlformats.org/officeDocument/2006/relationships/tags" Target="../tags/tag4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60.xml"/><Relationship Id="rId13" Type="http://schemas.openxmlformats.org/officeDocument/2006/relationships/tags" Target="../tags/tag65.xml"/><Relationship Id="rId3" Type="http://schemas.openxmlformats.org/officeDocument/2006/relationships/tags" Target="../tags/tag55.xml"/><Relationship Id="rId7" Type="http://schemas.openxmlformats.org/officeDocument/2006/relationships/tags" Target="../tags/tag59.xml"/><Relationship Id="rId12" Type="http://schemas.openxmlformats.org/officeDocument/2006/relationships/tags" Target="../tags/tag64.xml"/><Relationship Id="rId2" Type="http://schemas.openxmlformats.org/officeDocument/2006/relationships/tags" Target="../tags/tag54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53.xml"/><Relationship Id="rId6" Type="http://schemas.openxmlformats.org/officeDocument/2006/relationships/tags" Target="../tags/tag58.xml"/><Relationship Id="rId11" Type="http://schemas.openxmlformats.org/officeDocument/2006/relationships/tags" Target="../tags/tag63.xml"/><Relationship Id="rId5" Type="http://schemas.openxmlformats.org/officeDocument/2006/relationships/tags" Target="../tags/tag57.xml"/><Relationship Id="rId15" Type="http://schemas.openxmlformats.org/officeDocument/2006/relationships/tags" Target="../tags/tag67.xml"/><Relationship Id="rId10" Type="http://schemas.openxmlformats.org/officeDocument/2006/relationships/tags" Target="../tags/tag62.xml"/><Relationship Id="rId4" Type="http://schemas.openxmlformats.org/officeDocument/2006/relationships/tags" Target="../tags/tag56.xml"/><Relationship Id="rId9" Type="http://schemas.openxmlformats.org/officeDocument/2006/relationships/tags" Target="../tags/tag61.xml"/><Relationship Id="rId14" Type="http://schemas.openxmlformats.org/officeDocument/2006/relationships/tags" Target="../tags/tag6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comprehensions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UW CSE 140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2014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29F8D8D-3603-40F6-B94B-2F50249651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5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Powers of 2, 2</a:t>
            </a:r>
            <a:r>
              <a:rPr lang="en-US" baseline="30000" dirty="0" smtClean="0"/>
              <a:t>0</a:t>
            </a:r>
            <a:r>
              <a:rPr lang="en-US" dirty="0" smtClean="0"/>
              <a:t> through 2</a:t>
            </a:r>
            <a:r>
              <a:rPr lang="en-US" baseline="30000" dirty="0" smtClean="0"/>
              <a:t>10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Goal:  [1</a:t>
            </a:r>
            <a:r>
              <a:rPr lang="en-US" dirty="0"/>
              <a:t>, 2, 4, 8, 16, 32, 64, 128, 256, 512, </a:t>
            </a:r>
            <a:r>
              <a:rPr lang="en-US" dirty="0" smtClean="0"/>
              <a:t>1024]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 for 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 in 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range(11)]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29F8D8D-3603-40F6-B94B-2F502496518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5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Even elements of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Goal:  Given an input list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dirty="0" smtClean="0"/>
              <a:t>, produce a list of the even numbers in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nums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= [3, 1, 4, 1, 5, 9, 2, 6, 5]</a:t>
            </a: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</a:t>
            </a:r>
            <a:r>
              <a:rPr lang="en-US" dirty="0" smtClean="0"/>
              <a:t> [4, 2, </a:t>
            </a:r>
            <a:r>
              <a:rPr lang="en-US" dirty="0"/>
              <a:t>6</a:t>
            </a:r>
            <a:r>
              <a:rPr lang="en-US" dirty="0" smtClean="0"/>
              <a:t>]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 for 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 in 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 if 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 % 2 == 0]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29F8D8D-3603-40F6-B94B-2F502496518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8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Gene sequence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Goal:  Find all similar pairs of genome sequences (one sequence from org1, one from org2)</a:t>
            </a:r>
            <a:endParaRPr lang="en-US" sz="4000" dirty="0"/>
          </a:p>
          <a:p>
            <a:pPr marL="457200" lvl="1" indent="0">
              <a:buNone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org1 = ["ACGTTTCA", "AGGCCTTA", "AAAACCTG"]</a:t>
            </a:r>
          </a:p>
          <a:p>
            <a:pPr marL="457200" lvl="1" indent="0">
              <a:buNone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org2 = ["AGCTTTGA", "GCCGGAAT", "GCTACTGA"]</a:t>
            </a:r>
            <a:endParaRPr lang="en-US" sz="3200" dirty="0"/>
          </a:p>
          <a:p>
            <a:pPr marL="0" indent="0">
              <a:buNone/>
            </a:pPr>
            <a:r>
              <a:rPr lang="en-US" sz="4000" dirty="0" smtClean="0"/>
              <a:t>“Similar” means:  similarity(seq1, seq2) &gt; threshold</a:t>
            </a:r>
            <a:endParaRPr lang="en-US" dirty="0"/>
          </a:p>
          <a:p>
            <a:pPr marL="457200" lvl="1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similarity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(sequence1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sequence2)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"""Return a number representing the similarity score between the two arguments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""“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...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[(s1,s2)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s1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org1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s2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org2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similarity(s1,s2)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threshold]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29F8D8D-3603-40F6-B94B-2F502496518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37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All above-average 2-die rolls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Result list should be a list of 2-tuples:</a:t>
            </a:r>
          </a:p>
          <a:p>
            <a:pPr marL="0" indent="0">
              <a:buNone/>
            </a:pPr>
            <a:r>
              <a:rPr lang="en-US" dirty="0" smtClean="0"/>
              <a:t>[(</a:t>
            </a:r>
            <a:r>
              <a:rPr lang="en-US" dirty="0"/>
              <a:t>2, 6), (3, 5), (3, 6), (4, 4), (4, 5), (4, 6), (5, 3), (5, 4), (5, 5), (5, 6), (6, 2), (6, 3), (6, 4), (6, 5), (6, 6)]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r1, r2) for r1 in [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1,2,3,4,5,6]</a:t>
            </a: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     for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r2 in [1,2,3,4,5,6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if r1 + r2 &gt; 7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OR</a:t>
            </a:r>
          </a:p>
          <a:p>
            <a:pPr marL="0" indent="0">
              <a:buNone/>
            </a:pPr>
            <a:endParaRPr lang="en-US" sz="11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[(r1, r2)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r1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range(1, 7)</a:t>
            </a: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     for r2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range(8-r1, 7)]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29F8D8D-3603-40F6-B94B-2F502496518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Get more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Use comprehensions where appropriate</a:t>
            </a:r>
          </a:p>
          <a:p>
            <a:r>
              <a:rPr lang="en-US" dirty="0" smtClean="0"/>
              <a:t>Convert loops to comprehensions</a:t>
            </a:r>
          </a:p>
          <a:p>
            <a:r>
              <a:rPr lang="en-US" dirty="0" smtClean="0"/>
              <a:t>Convert comprehensions to loops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29F8D8D-3603-40F6-B94B-2F502496518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4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Ways to express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525963"/>
          </a:xfrm>
        </p:spPr>
        <p:txBody>
          <a:bodyPr>
            <a:normAutofit fontScale="77500" lnSpcReduction="20000"/>
          </a:bodyPr>
          <a:lstStyle/>
          <a:p>
            <a:pPr marL="571500" indent="-514350">
              <a:buFont typeface="+mj-lt"/>
              <a:buAutoNum type="arabicPeriod"/>
            </a:pPr>
            <a:r>
              <a:rPr lang="en-US" dirty="0" smtClean="0"/>
              <a:t>Explicitly write the whole thing:</a:t>
            </a:r>
            <a:br>
              <a:rPr lang="en-US" dirty="0" smtClean="0"/>
            </a:b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squares = [0, 1, 4, 9, 16, 25, 36, 49, 64, 81, 100]</a:t>
            </a:r>
          </a:p>
          <a:p>
            <a:pPr marL="571500" indent="-514350">
              <a:buFont typeface="+mj-lt"/>
              <a:buAutoNum type="arabicPeriod"/>
            </a:pPr>
            <a:endParaRPr lang="en-US" dirty="0" smtClean="0"/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Write a loop to create it:</a:t>
            </a:r>
            <a:br>
              <a:rPr lang="en-US" dirty="0" smtClean="0"/>
            </a:b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squares = []</a:t>
            </a:r>
            <a:br>
              <a:rPr lang="en-US" sz="29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in range(11):</a:t>
            </a:r>
            <a:br>
              <a:rPr lang="en-US" sz="29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squares.append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571500" indent="-514350">
              <a:buFont typeface="+mj-lt"/>
              <a:buAutoNum type="arabicPeriod"/>
            </a:pPr>
            <a:endParaRPr lang="en-US" dirty="0" smtClean="0"/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Write a list comprehension:</a:t>
            </a:r>
            <a:br>
              <a:rPr lang="en-US" dirty="0" smtClean="0"/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squares = 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range(11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)]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list comprehension is a concise description of a list</a:t>
            </a:r>
            <a:br>
              <a:rPr lang="en-US" dirty="0" smtClean="0"/>
            </a:br>
            <a:r>
              <a:rPr lang="en-US" dirty="0" smtClean="0"/>
              <a:t>A list comprehension is shorthand for a loop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29F8D8D-3603-40F6-B94B-2F502496518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30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Mathematical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be the integers</a:t>
            </a:r>
          </a:p>
          <a:p>
            <a:r>
              <a:rPr lang="en-US" dirty="0" smtClean="0"/>
              <a:t>{ x : x</a:t>
            </a:r>
            <a:r>
              <a:rPr lang="en-US" dirty="0" smtClean="0">
                <a:sym typeface="Symbol"/>
              </a:rPr>
              <a:t>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en-US" dirty="0" smtClean="0">
                <a:sym typeface="Symbol"/>
              </a:rPr>
              <a:t>  and  x = x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} is the set { 0, 1 }</a:t>
            </a:r>
            <a:endParaRPr lang="en-US" dirty="0" smtClean="0"/>
          </a:p>
          <a:p>
            <a:r>
              <a:rPr lang="en-US" dirty="0" smtClean="0"/>
              <a:t>{ x : x</a:t>
            </a:r>
            <a:r>
              <a:rPr lang="en-US" dirty="0" smtClean="0">
                <a:sym typeface="Symbol"/>
              </a:rPr>
              <a:t>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en-US" dirty="0" smtClean="0">
                <a:sym typeface="Symbol"/>
              </a:rPr>
              <a:t>  and  x &gt; 0 </a:t>
            </a:r>
            <a:r>
              <a:rPr lang="en-US" dirty="0">
                <a:sym typeface="Symbol"/>
              </a:rPr>
              <a:t>} is the set </a:t>
            </a:r>
            <a:r>
              <a:rPr lang="en-US" dirty="0" smtClean="0">
                <a:sym typeface="Symbol"/>
              </a:rPr>
              <a:t>of all positive integers</a:t>
            </a:r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{ x</a:t>
            </a:r>
            <a:r>
              <a:rPr lang="en-US" baseline="30000" dirty="0" smtClean="0">
                <a:sym typeface="Symbol"/>
              </a:rPr>
              <a:t>2  </a:t>
            </a:r>
            <a:r>
              <a:rPr lang="en-US" dirty="0" smtClean="0">
                <a:sym typeface="Symbol"/>
              </a:rPr>
              <a:t>:  x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en-US" dirty="0" smtClean="0">
                <a:sym typeface="Symbol"/>
              </a:rPr>
              <a:t>  and  0 ≤ x &lt; 10 and prime(x) } </a:t>
            </a:r>
          </a:p>
          <a:p>
            <a:endParaRPr lang="en-US" dirty="0">
              <a:sym typeface="Symbol"/>
            </a:endParaRP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Python notation:</a:t>
            </a:r>
          </a:p>
          <a:p>
            <a:r>
              <a:rPr lang="en-US" dirty="0" smtClean="0">
                <a:sym typeface="Symbol"/>
              </a:rPr>
              <a:t>{ x*x  for x in range(10) if prime(x) }</a:t>
            </a:r>
            <a:endParaRPr lang="en-US" dirty="0"/>
          </a:p>
        </p:txBody>
      </p:sp>
      <p:sp>
        <p:nvSpPr>
          <p:cNvPr id="4" name="Left Brace 3"/>
          <p:cNvSpPr/>
          <p:nvPr>
            <p:custDataLst>
              <p:tags r:id="rId3"/>
            </p:custDataLst>
          </p:nvPr>
        </p:nvSpPr>
        <p:spPr>
          <a:xfrm rot="16200000">
            <a:off x="1104900" y="4328160"/>
            <a:ext cx="251460" cy="28194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e 4"/>
          <p:cNvSpPr/>
          <p:nvPr>
            <p:custDataLst>
              <p:tags r:id="rId4"/>
            </p:custDataLst>
          </p:nvPr>
        </p:nvSpPr>
        <p:spPr>
          <a:xfrm rot="16200000">
            <a:off x="5398770" y="2526030"/>
            <a:ext cx="251460" cy="3886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>
            <p:custDataLst>
              <p:tags r:id="rId5"/>
            </p:custDataLst>
          </p:nvPr>
        </p:nvSpPr>
        <p:spPr>
          <a:xfrm rot="16200000">
            <a:off x="2473269" y="4328160"/>
            <a:ext cx="251460" cy="28194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>
            <p:custDataLst>
              <p:tags r:id="rId6"/>
            </p:custDataLst>
          </p:nvPr>
        </p:nvSpPr>
        <p:spPr>
          <a:xfrm>
            <a:off x="228600" y="4572000"/>
            <a:ext cx="1186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expression</a:t>
            </a:r>
            <a:endParaRPr lang="en-US" dirty="0"/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2302397" y="4572000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domain</a:t>
            </a:r>
            <a:endParaRPr lang="en-US" dirty="0"/>
          </a:p>
        </p:txBody>
      </p:sp>
      <p:sp>
        <p:nvSpPr>
          <p:cNvPr id="11" name="TextBox 10"/>
          <p:cNvSpPr txBox="1"/>
          <p:nvPr>
            <p:custDataLst>
              <p:tags r:id="rId8"/>
            </p:custDataLst>
          </p:nvPr>
        </p:nvSpPr>
        <p:spPr>
          <a:xfrm>
            <a:off x="5023591" y="4572000"/>
            <a:ext cx="1072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condition</a:t>
            </a:r>
            <a:endParaRPr lang="en-US" dirty="0"/>
          </a:p>
        </p:txBody>
      </p:sp>
      <p:sp>
        <p:nvSpPr>
          <p:cNvPr id="12" name="Left Brace 11"/>
          <p:cNvSpPr/>
          <p:nvPr>
            <p:custDataLst>
              <p:tags r:id="rId9"/>
            </p:custDataLst>
          </p:nvPr>
        </p:nvSpPr>
        <p:spPr>
          <a:xfrm rot="16200000">
            <a:off x="1847272" y="4328160"/>
            <a:ext cx="251460" cy="28194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>
            <p:custDataLst>
              <p:tags r:id="rId10"/>
            </p:custDataLst>
          </p:nvPr>
        </p:nvSpPr>
        <p:spPr>
          <a:xfrm>
            <a:off x="1432330" y="4572000"/>
            <a:ext cx="929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variable</a:t>
            </a:r>
            <a:endParaRPr lang="en-US" dirty="0"/>
          </a:p>
        </p:txBody>
      </p:sp>
      <p:sp>
        <p:nvSpPr>
          <p:cNvPr id="14" name="Left Brace 13"/>
          <p:cNvSpPr/>
          <p:nvPr>
            <p:custDataLst>
              <p:tags r:id="rId11"/>
            </p:custDataLst>
          </p:nvPr>
        </p:nvSpPr>
        <p:spPr>
          <a:xfrm rot="16200000">
            <a:off x="1257300" y="5863828"/>
            <a:ext cx="251460" cy="58674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/>
          <p:cNvSpPr/>
          <p:nvPr>
            <p:custDataLst>
              <p:tags r:id="rId12"/>
            </p:custDataLst>
          </p:nvPr>
        </p:nvSpPr>
        <p:spPr>
          <a:xfrm rot="16200000">
            <a:off x="5665470" y="5395198"/>
            <a:ext cx="251460" cy="1524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e 15"/>
          <p:cNvSpPr/>
          <p:nvPr>
            <p:custDataLst>
              <p:tags r:id="rId13"/>
            </p:custDataLst>
          </p:nvPr>
        </p:nvSpPr>
        <p:spPr>
          <a:xfrm rot="16200000">
            <a:off x="3752271" y="5386999"/>
            <a:ext cx="251460" cy="154039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>
            <p:custDataLst>
              <p:tags r:id="rId14"/>
            </p:custDataLst>
          </p:nvPr>
        </p:nvSpPr>
        <p:spPr>
          <a:xfrm>
            <a:off x="794721" y="6260068"/>
            <a:ext cx="1186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expression</a:t>
            </a:r>
            <a:endParaRPr lang="en-US" dirty="0"/>
          </a:p>
        </p:txBody>
      </p:sp>
      <p:sp>
        <p:nvSpPr>
          <p:cNvPr id="18" name="TextBox 17"/>
          <p:cNvSpPr txBox="1"/>
          <p:nvPr>
            <p:custDataLst>
              <p:tags r:id="rId15"/>
            </p:custDataLst>
          </p:nvPr>
        </p:nvSpPr>
        <p:spPr>
          <a:xfrm>
            <a:off x="3445397" y="6260068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domain</a:t>
            </a:r>
            <a:endParaRPr lang="en-US" dirty="0"/>
          </a:p>
        </p:txBody>
      </p:sp>
      <p:sp>
        <p:nvSpPr>
          <p:cNvPr id="19" name="TextBox 18"/>
          <p:cNvSpPr txBox="1"/>
          <p:nvPr>
            <p:custDataLst>
              <p:tags r:id="rId16"/>
            </p:custDataLst>
          </p:nvPr>
        </p:nvSpPr>
        <p:spPr>
          <a:xfrm>
            <a:off x="5252191" y="6260068"/>
            <a:ext cx="1072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condition</a:t>
            </a:r>
            <a:endParaRPr lang="en-US" dirty="0"/>
          </a:p>
        </p:txBody>
      </p:sp>
      <p:sp>
        <p:nvSpPr>
          <p:cNvPr id="20" name="Left Brace 19"/>
          <p:cNvSpPr/>
          <p:nvPr>
            <p:custDataLst>
              <p:tags r:id="rId17"/>
            </p:custDataLst>
          </p:nvPr>
        </p:nvSpPr>
        <p:spPr>
          <a:xfrm rot="16200000">
            <a:off x="2400300" y="6016228"/>
            <a:ext cx="251460" cy="28194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>
            <p:custDataLst>
              <p:tags r:id="rId18"/>
            </p:custDataLst>
          </p:nvPr>
        </p:nvSpPr>
        <p:spPr>
          <a:xfrm>
            <a:off x="2041930" y="6260068"/>
            <a:ext cx="929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variable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19"/>
            </p:custDataLst>
          </p:nvPr>
        </p:nvSpPr>
        <p:spPr/>
        <p:txBody>
          <a:bodyPr/>
          <a:lstStyle/>
          <a:p>
            <a:fld id="{F29F8D8D-3603-40F6-B94B-2F502496518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5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 animBg="1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ways to convert Centigrade to Fahrenheit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533400" y="1600200"/>
            <a:ext cx="6477000" cy="182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ctemps = [17.1, 22.3, 18.4, 19.1]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609600" y="27432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ftemps = []</a:t>
            </a:r>
          </a:p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ctemps: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f = celsius_to_farenheit(c)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ftemps.append(f)</a:t>
            </a: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609600" y="4876800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ftemps = 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celsius_to_farenheit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ctemps]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304800" y="2362200"/>
            <a:ext cx="487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With a loop:</a:t>
            </a:r>
            <a:endParaRPr lang="en-US" sz="2000" dirty="0">
              <a:solidFill>
                <a:srgbClr val="000090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6"/>
            </p:custDataLst>
          </p:nvPr>
        </p:nvSpPr>
        <p:spPr>
          <a:xfrm>
            <a:off x="304800" y="4324290"/>
            <a:ext cx="487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With a list comprehension:</a:t>
            </a:r>
            <a:endParaRPr lang="en-US" sz="2000" dirty="0">
              <a:solidFill>
                <a:srgbClr val="000090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7"/>
            </p:custDataLst>
          </p:nvPr>
        </p:nvSpPr>
        <p:spPr>
          <a:xfrm>
            <a:off x="304800" y="5619690"/>
            <a:ext cx="769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The comprehension is usually shorter, more readable, and more efficient</a:t>
            </a:r>
            <a:endParaRPr lang="en-US" sz="2000" dirty="0">
              <a:solidFill>
                <a:srgbClr val="00009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F29F8D8D-3603-40F6-B94B-2F502496518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Syntax of a comprehension</a:t>
            </a:r>
            <a:endParaRPr lang="en-US" dirty="0"/>
          </a:p>
        </p:txBody>
      </p:sp>
      <p:grpSp>
        <p:nvGrpSpPr>
          <p:cNvPr id="13" name="Group 12"/>
          <p:cNvGrpSpPr/>
          <p:nvPr>
            <p:custDataLst>
              <p:tags r:id="rId2"/>
            </p:custDataLst>
          </p:nvPr>
        </p:nvGrpSpPr>
        <p:grpSpPr>
          <a:xfrm>
            <a:off x="2362200" y="3572470"/>
            <a:ext cx="1447800" cy="1151930"/>
            <a:chOff x="2466622" y="2286000"/>
            <a:chExt cx="1447800" cy="1151930"/>
          </a:xfrm>
        </p:grpSpPr>
        <p:sp>
          <p:nvSpPr>
            <p:cNvPr id="5" name="Right Brace 4"/>
            <p:cNvSpPr/>
            <p:nvPr>
              <p:custDataLst>
                <p:tags r:id="rId17"/>
              </p:custDataLst>
            </p:nvPr>
          </p:nvSpPr>
          <p:spPr>
            <a:xfrm rot="5400000">
              <a:off x="3009900" y="2095500"/>
              <a:ext cx="152400" cy="533400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>
              <p:custDataLst>
                <p:tags r:id="rId18"/>
              </p:custDataLst>
            </p:nvPr>
          </p:nvSpPr>
          <p:spPr>
            <a:xfrm>
              <a:off x="2466622" y="2514600"/>
              <a:ext cx="1447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something that can be iterated</a:t>
              </a:r>
            </a:p>
          </p:txBody>
        </p:sp>
      </p:grpSp>
      <p:grpSp>
        <p:nvGrpSpPr>
          <p:cNvPr id="15" name="Group 14"/>
          <p:cNvGrpSpPr/>
          <p:nvPr>
            <p:custDataLst>
              <p:tags r:id="rId3"/>
            </p:custDataLst>
          </p:nvPr>
        </p:nvGrpSpPr>
        <p:grpSpPr>
          <a:xfrm>
            <a:off x="-76200" y="2286000"/>
            <a:ext cx="1828800" cy="874931"/>
            <a:chOff x="104422" y="2286000"/>
            <a:chExt cx="1600200" cy="874931"/>
          </a:xfrm>
        </p:grpSpPr>
        <p:sp>
          <p:nvSpPr>
            <p:cNvPr id="7" name="Right Brace 6"/>
            <p:cNvSpPr/>
            <p:nvPr>
              <p:custDataLst>
                <p:tags r:id="rId15"/>
              </p:custDataLst>
            </p:nvPr>
          </p:nvSpPr>
          <p:spPr>
            <a:xfrm rot="5400000">
              <a:off x="952500" y="2171700"/>
              <a:ext cx="228600" cy="457200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>
              <p:custDataLst>
                <p:tags r:id="rId16"/>
              </p:custDataLst>
            </p:nvPr>
          </p:nvSpPr>
          <p:spPr>
            <a:xfrm>
              <a:off x="104422" y="2514600"/>
              <a:ext cx="16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expres</a:t>
              </a:r>
              <a:r>
                <a:rPr lang="en-US" dirty="0" smtClean="0"/>
                <a:t>-</a:t>
              </a:r>
              <a:br>
                <a:rPr lang="en-US" dirty="0" smtClean="0"/>
              </a:br>
              <a:r>
                <a:rPr lang="en-US" dirty="0" err="1" smtClean="0"/>
                <a:t>sion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>
            <p:custDataLst>
              <p:tags r:id="rId4"/>
            </p:custDataLst>
          </p:nvPr>
        </p:nvGrpSpPr>
        <p:grpSpPr>
          <a:xfrm>
            <a:off x="5334001" y="2286001"/>
            <a:ext cx="3172178" cy="674131"/>
            <a:chOff x="4190999" y="2286001"/>
            <a:chExt cx="1557867" cy="674131"/>
          </a:xfrm>
        </p:grpSpPr>
        <p:sp>
          <p:nvSpPr>
            <p:cNvPr id="9" name="Right Brace 8"/>
            <p:cNvSpPr/>
            <p:nvPr>
              <p:custDataLst>
                <p:tags r:id="rId13"/>
              </p:custDataLst>
            </p:nvPr>
          </p:nvSpPr>
          <p:spPr>
            <a:xfrm rot="5400000">
              <a:off x="4855633" y="1621367"/>
              <a:ext cx="228600" cy="1557867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>
              <p:custDataLst>
                <p:tags r:id="rId14"/>
              </p:custDataLst>
            </p:nvPr>
          </p:nvSpPr>
          <p:spPr>
            <a:xfrm>
              <a:off x="4322264" y="2590800"/>
              <a:ext cx="12852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zero or more 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en-US" dirty="0"/>
                <a:t> clauses</a:t>
              </a:r>
            </a:p>
          </p:txBody>
        </p:sp>
      </p:grpSp>
      <p:grpSp>
        <p:nvGrpSpPr>
          <p:cNvPr id="14" name="Group 13"/>
          <p:cNvGrpSpPr/>
          <p:nvPr>
            <p:custDataLst>
              <p:tags r:id="rId5"/>
            </p:custDataLst>
          </p:nvPr>
        </p:nvGrpSpPr>
        <p:grpSpPr>
          <a:xfrm>
            <a:off x="1371600" y="2286000"/>
            <a:ext cx="2286000" cy="1228130"/>
            <a:chOff x="1399822" y="3505200"/>
            <a:chExt cx="2286000" cy="1228130"/>
          </a:xfrm>
        </p:grpSpPr>
        <p:sp>
          <p:nvSpPr>
            <p:cNvPr id="11" name="Right Brace 10"/>
            <p:cNvSpPr/>
            <p:nvPr>
              <p:custDataLst>
                <p:tags r:id="rId11"/>
              </p:custDataLst>
            </p:nvPr>
          </p:nvSpPr>
          <p:spPr>
            <a:xfrm rot="5400000">
              <a:off x="2324100" y="2705100"/>
              <a:ext cx="228600" cy="1828800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>
              <p:custDataLst>
                <p:tags r:id="rId12"/>
              </p:custDataLst>
            </p:nvPr>
          </p:nvSpPr>
          <p:spPr>
            <a:xfrm>
              <a:off x="1399822" y="3810000"/>
              <a:ext cx="2286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dirty="0"/>
                <a:t> clause (required)</a:t>
              </a:r>
            </a:p>
            <a:p>
              <a:r>
                <a:rPr lang="en-US" dirty="0"/>
                <a:t>assigns value to the variable x</a:t>
              </a:r>
            </a:p>
          </p:txBody>
        </p:sp>
      </p:grpSp>
      <p:sp>
        <p:nvSpPr>
          <p:cNvPr id="17" name="Rectangle 16"/>
          <p:cNvSpPr/>
          <p:nvPr>
            <p:custDataLst>
              <p:tags r:id="rId6"/>
            </p:custDataLst>
          </p:nvPr>
        </p:nvSpPr>
        <p:spPr>
          <a:xfrm>
            <a:off x="457200" y="1752600"/>
            <a:ext cx="868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[(x,y)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org1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org2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sim(x,y) &gt; threshold]</a:t>
            </a:r>
          </a:p>
        </p:txBody>
      </p:sp>
      <p:grpSp>
        <p:nvGrpSpPr>
          <p:cNvPr id="18" name="Group 17"/>
          <p:cNvGrpSpPr/>
          <p:nvPr>
            <p:custDataLst>
              <p:tags r:id="rId7"/>
            </p:custDataLst>
          </p:nvPr>
        </p:nvGrpSpPr>
        <p:grpSpPr>
          <a:xfrm>
            <a:off x="3505200" y="2353270"/>
            <a:ext cx="1676400" cy="1151930"/>
            <a:chOff x="2819400" y="2286000"/>
            <a:chExt cx="1676400" cy="1151930"/>
          </a:xfrm>
        </p:grpSpPr>
        <p:sp>
          <p:nvSpPr>
            <p:cNvPr id="19" name="Right Brace 18"/>
            <p:cNvSpPr/>
            <p:nvPr>
              <p:custDataLst>
                <p:tags r:id="rId9"/>
              </p:custDataLst>
            </p:nvPr>
          </p:nvSpPr>
          <p:spPr>
            <a:xfrm rot="5400000">
              <a:off x="3581400" y="1524000"/>
              <a:ext cx="152400" cy="1676400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>
              <p:custDataLst>
                <p:tags r:id="rId10"/>
              </p:custDataLst>
            </p:nvPr>
          </p:nvSpPr>
          <p:spPr>
            <a:xfrm>
              <a:off x="3000022" y="2514600"/>
              <a:ext cx="1447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zero or more </a:t>
              </a:r>
              <a:r>
                <a:rPr lang="en-US" dirty="0" smtClean="0"/>
                <a:t>additional 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dirty="0"/>
                <a:t> clauses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F29F8D8D-3603-40F6-B94B-2F502496518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8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>
            <p:custDataLst>
              <p:tags r:id="rId1"/>
            </p:custDataLst>
          </p:nvPr>
        </p:nvSpPr>
        <p:spPr>
          <a:xfrm>
            <a:off x="4191000" y="3522722"/>
            <a:ext cx="228600" cy="3576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>
            <p:custDataLst>
              <p:tags r:id="rId2"/>
            </p:custDataLst>
          </p:nvPr>
        </p:nvSpPr>
        <p:spPr>
          <a:xfrm>
            <a:off x="1295400" y="3504967"/>
            <a:ext cx="2057400" cy="3576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>
            <p:custDataLst>
              <p:tags r:id="rId3"/>
            </p:custDataLst>
          </p:nvPr>
        </p:nvSpPr>
        <p:spPr>
          <a:xfrm>
            <a:off x="533400" y="2385536"/>
            <a:ext cx="1524000" cy="3576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>
            <p:custDataLst>
              <p:tags r:id="rId4"/>
            </p:custDataLst>
          </p:nvPr>
        </p:nvSpPr>
        <p:spPr>
          <a:xfrm>
            <a:off x="3429000" y="3505200"/>
            <a:ext cx="685800" cy="3576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>
            <p:custDataLst>
              <p:tags r:id="rId5"/>
            </p:custDataLst>
          </p:nvPr>
        </p:nvSpPr>
        <p:spPr>
          <a:xfrm>
            <a:off x="685800" y="1752600"/>
            <a:ext cx="685800" cy="3576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>
            <p:custDataLst>
              <p:tags r:id="rId6"/>
            </p:custDataLst>
          </p:nvPr>
        </p:nvSpPr>
        <p:spPr>
          <a:xfrm>
            <a:off x="1066800" y="3200400"/>
            <a:ext cx="3352800" cy="3576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>
            <p:custDataLst>
              <p:tags r:id="rId7"/>
            </p:custDataLst>
          </p:nvPr>
        </p:nvSpPr>
        <p:spPr>
          <a:xfrm>
            <a:off x="5257800" y="1752600"/>
            <a:ext cx="3276600" cy="3576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>
            <p:custDataLst>
              <p:tags r:id="rId8"/>
            </p:custDataLst>
          </p:nvPr>
        </p:nvSpPr>
        <p:spPr>
          <a:xfrm>
            <a:off x="838200" y="2918936"/>
            <a:ext cx="1905000" cy="3576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>
            <p:custDataLst>
              <p:tags r:id="rId9"/>
            </p:custDataLst>
          </p:nvPr>
        </p:nvSpPr>
        <p:spPr>
          <a:xfrm>
            <a:off x="3352800" y="1752600"/>
            <a:ext cx="1905000" cy="3576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>
            <p:custDataLst>
              <p:tags r:id="rId10"/>
            </p:custDataLst>
          </p:nvPr>
        </p:nvSpPr>
        <p:spPr>
          <a:xfrm>
            <a:off x="533400" y="2690336"/>
            <a:ext cx="1905000" cy="2814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>
            <p:custDataLst>
              <p:tags r:id="rId11"/>
            </p:custDataLst>
          </p:nvPr>
        </p:nvSpPr>
        <p:spPr>
          <a:xfrm>
            <a:off x="1447800" y="1764268"/>
            <a:ext cx="1905000" cy="3576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/>
        <p:txBody>
          <a:bodyPr/>
          <a:lstStyle/>
          <a:p>
            <a:r>
              <a:rPr lang="en-US" dirty="0" smtClean="0"/>
              <a:t>Semantics of a comprehension</a:t>
            </a:r>
            <a:endParaRPr lang="en-US" dirty="0"/>
          </a:p>
        </p:txBody>
      </p:sp>
      <p:sp>
        <p:nvSpPr>
          <p:cNvPr id="17" name="Rectangle 16"/>
          <p:cNvSpPr/>
          <p:nvPr>
            <p:custDataLst>
              <p:tags r:id="rId13"/>
            </p:custDataLst>
          </p:nvPr>
        </p:nvSpPr>
        <p:spPr>
          <a:xfrm>
            <a:off x="457200" y="1752600"/>
            <a:ext cx="868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[(x,y)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org1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org2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sim(x,y) &gt; threshold]</a:t>
            </a:r>
          </a:p>
        </p:txBody>
      </p:sp>
      <p:sp>
        <p:nvSpPr>
          <p:cNvPr id="21" name="Rectangle 20"/>
          <p:cNvSpPr/>
          <p:nvPr>
            <p:custDataLst>
              <p:tags r:id="rId14"/>
            </p:custDataLst>
          </p:nvPr>
        </p:nvSpPr>
        <p:spPr>
          <a:xfrm>
            <a:off x="457200" y="2373868"/>
            <a:ext cx="8686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 = []</a:t>
            </a:r>
          </a:p>
          <a:p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org1: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org2: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sim(x,y) 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threshold: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result.append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result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15"/>
            </p:custDataLst>
          </p:nvPr>
        </p:nvSpPr>
        <p:spPr/>
        <p:txBody>
          <a:bodyPr/>
          <a:lstStyle/>
          <a:p>
            <a:fld id="{F29F8D8D-3603-40F6-B94B-2F502496518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1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31" grpId="0" animBg="1"/>
      <p:bldP spid="31" grpId="1" animBg="1"/>
      <p:bldP spid="30" grpId="0" animBg="1"/>
      <p:bldP spid="30" grpId="1" animBg="1"/>
      <p:bldP spid="29" grpId="0" animBg="1"/>
      <p:bldP spid="29" grpId="1" animBg="1"/>
      <p:bldP spid="27" grpId="0" animBg="1"/>
      <p:bldP spid="27" grpId="1" animBg="1"/>
      <p:bldP spid="26" grpId="0" animBg="1"/>
      <p:bldP spid="26" grpId="1" animBg="1"/>
      <p:bldP spid="25" grpId="0" animBg="1"/>
      <p:bldP spid="25" grpId="1" animBg="1"/>
      <p:bldP spid="24" grpId="0" animBg="1"/>
      <p:bldP spid="24" grpId="1" animBg="1"/>
      <p:bldP spid="23" grpId="0" animBg="1"/>
      <p:bldP spid="23" grpId="1" animBg="1"/>
      <p:bldP spid="22" grpId="0" animBg="1"/>
      <p:bldP spid="22" grpId="1" animBg="1"/>
      <p:bldP spid="3" grpId="0" animBg="1"/>
      <p:bldP spid="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Types of comprehension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List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*2 for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in range(3) ]</a:t>
            </a:r>
          </a:p>
          <a:p>
            <a:pPr marL="0" indent="0">
              <a:buNone/>
            </a:pPr>
            <a:r>
              <a:rPr lang="en-US" dirty="0" smtClean="0"/>
              <a:t>Set</a:t>
            </a:r>
          </a:p>
          <a:p>
            <a:pPr marL="400050" lvl="1" indent="0">
              <a:buNone/>
            </a:pPr>
            <a:r>
              <a:rPr lang="nn-NO" sz="2400" b="1" dirty="0">
                <a:latin typeface="Courier New" pitchFamily="49" charset="0"/>
                <a:cs typeface="Courier New" pitchFamily="49" charset="0"/>
              </a:rPr>
              <a:t>{ </a:t>
            </a:r>
            <a:r>
              <a:rPr lang="nn-NO" sz="2400" b="1" dirty="0" smtClean="0">
                <a:latin typeface="Courier New" pitchFamily="49" charset="0"/>
                <a:cs typeface="Courier New" pitchFamily="49" charset="0"/>
              </a:rPr>
              <a:t>i*2</a:t>
            </a:r>
            <a:r>
              <a:rPr lang="nn-NO" sz="2400" b="1" dirty="0">
                <a:latin typeface="Courier New" pitchFamily="49" charset="0"/>
                <a:cs typeface="Courier New" pitchFamily="49" charset="0"/>
              </a:rPr>
              <a:t> for i in range(3</a:t>
            </a:r>
            <a:r>
              <a:rPr lang="nn-NO" sz="2400" b="1" dirty="0" smtClean="0">
                <a:latin typeface="Courier New" pitchFamily="49" charset="0"/>
                <a:cs typeface="Courier New" pitchFamily="49" charset="0"/>
              </a:rPr>
              <a:t>)}</a:t>
            </a:r>
            <a:endParaRPr lang="en-US" sz="2400" dirty="0" smtClean="0"/>
          </a:p>
          <a:p>
            <a:pPr marL="0" indent="0">
              <a:buNone/>
            </a:pPr>
            <a:r>
              <a:rPr lang="en-US" dirty="0" smtClean="0"/>
              <a:t>Dictionary</a:t>
            </a:r>
          </a:p>
          <a:p>
            <a:pPr marL="457200" lvl="1" indent="0">
              <a:buNone/>
            </a:pPr>
            <a:r>
              <a:rPr lang="en-US" dirty="0"/>
              <a:t>d = {</a:t>
            </a:r>
            <a:r>
              <a:rPr lang="en-US" i="1" dirty="0"/>
              <a:t>key</a:t>
            </a:r>
            <a:r>
              <a:rPr lang="en-US" dirty="0"/>
              <a:t>: </a:t>
            </a:r>
            <a:r>
              <a:rPr lang="en-US" i="1" dirty="0"/>
              <a:t>value</a:t>
            </a:r>
            <a:r>
              <a:rPr lang="en-US" dirty="0"/>
              <a:t> for </a:t>
            </a:r>
            <a:r>
              <a:rPr lang="en-US" i="1" dirty="0" smtClean="0"/>
              <a:t>item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i="1" dirty="0" smtClean="0"/>
              <a:t>sequence …</a:t>
            </a:r>
            <a:r>
              <a:rPr lang="en-US" dirty="0" smtClean="0"/>
              <a:t>}</a:t>
            </a:r>
          </a:p>
          <a:p>
            <a:pPr marL="457200" lvl="1" indent="0">
              <a:buNone/>
            </a:pPr>
            <a:r>
              <a:rPr lang="nn-NO" sz="2400" b="1" dirty="0">
                <a:latin typeface="Courier New" pitchFamily="49" charset="0"/>
                <a:cs typeface="Courier New" pitchFamily="49" charset="0"/>
              </a:rPr>
              <a:t>{ i: i*2 for i in range(3)}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29F8D8D-3603-40F6-B94B-2F502496518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53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Preparing names for alphabetization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95400"/>
            <a:ext cx="8686800" cy="5029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Goal:  convert “</a:t>
            </a:r>
            <a:r>
              <a:rPr lang="en-US" sz="2800" dirty="0" err="1" smtClean="0"/>
              <a:t>firstname</a:t>
            </a:r>
            <a:r>
              <a:rPr lang="en-US" sz="2800" dirty="0" smtClean="0"/>
              <a:t> </a:t>
            </a:r>
            <a:r>
              <a:rPr lang="en-US" sz="2800" dirty="0" err="1" smtClean="0"/>
              <a:t>lastname</a:t>
            </a:r>
            <a:r>
              <a:rPr lang="en-US" sz="2800" dirty="0" smtClean="0"/>
              <a:t>” to “</a:t>
            </a:r>
            <a:r>
              <a:rPr lang="en-US" sz="2800" dirty="0" err="1" smtClean="0"/>
              <a:t>lastname</a:t>
            </a:r>
            <a:r>
              <a:rPr lang="en-US" sz="2800" dirty="0" smtClean="0"/>
              <a:t>, </a:t>
            </a:r>
            <a:r>
              <a:rPr lang="en-US" sz="2800" dirty="0" err="1" smtClean="0"/>
              <a:t>firstname</a:t>
            </a:r>
            <a:r>
              <a:rPr lang="en-US" sz="2800" dirty="0" smtClean="0"/>
              <a:t>”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names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= ["Isaac Newton", "Albert Einstein", "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Bohr", "Marie Curie", "Charles Darwin", "Louis Pasteur", "Galileo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Galilei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", "Margaret Mead"]</a:t>
            </a:r>
          </a:p>
          <a:p>
            <a:pPr marL="0" indent="0">
              <a:buNone/>
            </a:pPr>
            <a:endParaRPr lang="en-US" sz="19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300" dirty="0">
                <a:solidFill>
                  <a:srgbClr val="000090"/>
                </a:solidFill>
              </a:rPr>
              <a:t>With a loop:</a:t>
            </a:r>
          </a:p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result = []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or name in names: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split_name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name.split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(" ")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last_name_first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split_name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[1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] + ", " +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split_name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[0]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result.append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last_name_first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9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90"/>
                </a:solidFill>
              </a:rPr>
              <a:t>With a list comprehension:</a:t>
            </a:r>
          </a:p>
          <a:p>
            <a:pPr marL="0" indent="0">
              <a:buNone/>
            </a:pP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split_names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= [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name.split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 ") </a:t>
            </a:r>
            <a:r>
              <a:rPr lang="en-US" sz="19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name </a:t>
            </a:r>
            <a:r>
              <a:rPr lang="en-US" sz="19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names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last_names_first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= [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[1] + ", " +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[0] </a:t>
            </a:r>
            <a:r>
              <a:rPr lang="en-US" sz="19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split_names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# Bonus: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last_names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= [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split_name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[1] </a:t>
            </a:r>
            <a:r>
              <a:rPr lang="en-US" sz="19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split_name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split_names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r>
              <a:rPr lang="en-US" sz="2800" dirty="0" smtClean="0"/>
              <a:t>Another idea:  write a function,</a:t>
            </a:r>
            <a:br>
              <a:rPr lang="en-US" sz="2800" dirty="0" smtClean="0"/>
            </a:br>
            <a:r>
              <a:rPr lang="en-US" sz="2800" dirty="0" smtClean="0"/>
              <a:t>then use the function in a comprehension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29F8D8D-3603-40F6-B94B-2F502496518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35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Cubes of the first 10 natural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/>
              <a:t>Goal:</a:t>
            </a:r>
          </a:p>
          <a:p>
            <a:pPr marL="0" indent="0">
              <a:buNone/>
            </a:pPr>
            <a:r>
              <a:rPr lang="fr-FR" dirty="0" err="1" smtClean="0"/>
              <a:t>Produce</a:t>
            </a:r>
            <a:r>
              <a:rPr lang="fr-FR" smtClean="0"/>
              <a:t>:  </a:t>
            </a:r>
            <a:r>
              <a:rPr lang="fr-FR" dirty="0" smtClean="0"/>
              <a:t>[0, 1, 8, 27, 64, 125, 216, 343, 512, 729]</a:t>
            </a:r>
          </a:p>
          <a:p>
            <a:pPr marL="0" indent="0">
              <a:buNone/>
            </a:pPr>
            <a:endParaRPr lang="en-US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90"/>
                </a:solidFill>
              </a:rPr>
              <a:t>With </a:t>
            </a:r>
            <a:r>
              <a:rPr lang="en-US" dirty="0">
                <a:solidFill>
                  <a:srgbClr val="000090"/>
                </a:solidFill>
              </a:rPr>
              <a:t>a loop:</a:t>
            </a:r>
          </a:p>
          <a:p>
            <a:pPr marL="0" indent="0">
              <a:buNone/>
            </a:pP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cubes = [] </a:t>
            </a:r>
          </a:p>
          <a:p>
            <a:pPr marL="0" indent="0">
              <a:buNone/>
            </a:pP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for x in range(10): </a:t>
            </a:r>
          </a:p>
          <a:p>
            <a:pPr marL="0" indent="0">
              <a:buNone/>
            </a:pP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fr-FR" sz="2800" b="1" dirty="0" err="1" smtClean="0">
                <a:latin typeface="Courier New" pitchFamily="49" charset="0"/>
                <a:cs typeface="Courier New" pitchFamily="49" charset="0"/>
              </a:rPr>
              <a:t>cubes.append</a:t>
            </a: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(x**3) </a:t>
            </a:r>
          </a:p>
          <a:p>
            <a:pPr marL="0" indent="0">
              <a:buNone/>
            </a:pPr>
            <a:endParaRPr lang="en-US" sz="2800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90"/>
                </a:solidFill>
              </a:rPr>
              <a:t>With </a:t>
            </a:r>
            <a:r>
              <a:rPr lang="en-US" dirty="0">
                <a:solidFill>
                  <a:srgbClr val="000090"/>
                </a:solidFill>
              </a:rPr>
              <a:t>a list comprehension:</a:t>
            </a:r>
          </a:p>
          <a:p>
            <a:pPr marL="0" indent="0">
              <a:buNone/>
            </a:pP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cubes = </a:t>
            </a:r>
            <a:r>
              <a:rPr lang="fr-FR" sz="2800" b="1" dirty="0">
                <a:latin typeface="Courier New" pitchFamily="49" charset="0"/>
                <a:cs typeface="Courier New" pitchFamily="49" charset="0"/>
              </a:rPr>
              <a:t>[x</a:t>
            </a: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**3 </a:t>
            </a:r>
            <a:r>
              <a:rPr lang="fr-FR" sz="2800" b="1" dirty="0">
                <a:latin typeface="Courier New" pitchFamily="49" charset="0"/>
                <a:cs typeface="Courier New" pitchFamily="49" charset="0"/>
              </a:rPr>
              <a:t>for x in range(10)]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29F8D8D-3603-40F6-B94B-2F502496518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4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838</Words>
  <Application>Microsoft Office PowerPoint</Application>
  <PresentationFormat>On-screen Show (4:3)</PresentationFormat>
  <Paragraphs>141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List comprehensions</vt:lpstr>
      <vt:lpstr>Ways to express a list</vt:lpstr>
      <vt:lpstr>Mathematical notation</vt:lpstr>
      <vt:lpstr>Two ways to convert Centigrade to Fahrenheit</vt:lpstr>
      <vt:lpstr>Syntax of a comprehension</vt:lpstr>
      <vt:lpstr>Semantics of a comprehension</vt:lpstr>
      <vt:lpstr>Types of comprehension</vt:lpstr>
      <vt:lpstr>Preparing names for alphabetization</vt:lpstr>
      <vt:lpstr>Cubes of the first 10 natural numbers</vt:lpstr>
      <vt:lpstr>Powers of 2, 20 through 210</vt:lpstr>
      <vt:lpstr>Even elements of a list</vt:lpstr>
      <vt:lpstr>Gene sequence similarity</vt:lpstr>
      <vt:lpstr>All above-average 2-die rolls</vt:lpstr>
      <vt:lpstr>Get more practice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 comprehensions</dc:title>
  <dc:creator>CSE</dc:creator>
  <cp:lastModifiedBy>CSE</cp:lastModifiedBy>
  <cp:revision>25</cp:revision>
  <dcterms:created xsi:type="dcterms:W3CDTF">2012-11-23T21:51:03Z</dcterms:created>
  <dcterms:modified xsi:type="dcterms:W3CDTF">2014-03-03T20:13:44Z</dcterms:modified>
</cp:coreProperties>
</file>