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3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0" r:id="rId3"/>
    <p:sldId id="305" r:id="rId4"/>
    <p:sldId id="304" r:id="rId5"/>
    <p:sldId id="302" r:id="rId6"/>
    <p:sldId id="303" r:id="rId7"/>
    <p:sldId id="263" r:id="rId8"/>
    <p:sldId id="306" r:id="rId9"/>
    <p:sldId id="296" r:id="rId10"/>
    <p:sldId id="307" r:id="rId11"/>
    <p:sldId id="314" r:id="rId12"/>
    <p:sldId id="320" r:id="rId13"/>
    <p:sldId id="313" r:id="rId14"/>
    <p:sldId id="315" r:id="rId15"/>
    <p:sldId id="316" r:id="rId16"/>
    <p:sldId id="295" r:id="rId17"/>
    <p:sldId id="317" r:id="rId18"/>
    <p:sldId id="319" r:id="rId19"/>
    <p:sldId id="321" r:id="rId20"/>
    <p:sldId id="322" r:id="rId21"/>
    <p:sldId id="323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47" autoAdjust="0"/>
  </p:normalViewPr>
  <p:slideViewPr>
    <p:cSldViewPr>
      <p:cViewPr varScale="1">
        <p:scale>
          <a:sx n="107" d="100"/>
          <a:sy n="107" d="100"/>
        </p:scale>
        <p:origin x="-21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3" Type="http://schemas.openxmlformats.org/officeDocument/2006/relationships/tags" Target="../tags/tag112.xml"/><Relationship Id="rId21" Type="http://schemas.openxmlformats.org/officeDocument/2006/relationships/tags" Target="../tags/tag130.xml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0" Type="http://schemas.openxmlformats.org/officeDocument/2006/relationships/tags" Target="../tags/tag129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10" Type="http://schemas.openxmlformats.org/officeDocument/2006/relationships/tags" Target="../tags/tag119.xml"/><Relationship Id="rId19" Type="http://schemas.openxmlformats.org/officeDocument/2006/relationships/tags" Target="../tags/tag128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Relationship Id="rId22" Type="http://schemas.openxmlformats.org/officeDocument/2006/relationships/tags" Target="../tags/tag1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2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.xml"/><Relationship Id="rId9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10" Type="http://schemas.openxmlformats.org/officeDocument/2006/relationships/image" Target="../media/image4.jpeg"/><Relationship Id="rId4" Type="http://schemas.openxmlformats.org/officeDocument/2006/relationships/tags" Target="../tags/tag33.xml"/><Relationship Id="rId9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smtClean="0">
                <a:solidFill>
                  <a:schemeClr val="tx1"/>
                </a:solidFill>
              </a:rPr>
              <a:t>Winter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Representations:</a:t>
            </a:r>
          </a:p>
          <a:p>
            <a:pPr lvl="1"/>
            <a:r>
              <a:rPr lang="en-US" dirty="0" smtClean="0"/>
              <a:t>Set of edge pairs</a:t>
            </a:r>
          </a:p>
          <a:p>
            <a:pPr lvl="2"/>
            <a:r>
              <a:rPr lang="en-US" dirty="0" smtClean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 smtClean="0"/>
              <a:t>Matrix with </a:t>
            </a:r>
            <a:r>
              <a:rPr lang="en-US" dirty="0" err="1" smtClean="0"/>
              <a:t>boolean</a:t>
            </a:r>
            <a:r>
              <a:rPr lang="en-US" dirty="0" smtClean="0"/>
              <a:t> for each entry</a:t>
            </a: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Oval 30"/>
          <p:cNvSpPr/>
          <p:nvPr>
            <p:custDataLst>
              <p:tags r:id="rId4"/>
            </p:custDataLst>
          </p:nvPr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Oval 31"/>
          <p:cNvSpPr/>
          <p:nvPr>
            <p:custDataLst>
              <p:tags r:id="rId5"/>
            </p:custDataLst>
          </p:nvPr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>
            <p:custDataLst>
              <p:tags r:id="rId6"/>
            </p:custDataLst>
          </p:nvPr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>
            <p:custDataLst>
              <p:tags r:id="rId8"/>
            </p:custDataLst>
          </p:nvPr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>
            <p:custDataLst>
              <p:tags r:id="rId9"/>
            </p:custDataLst>
          </p:nvPr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>
            <p:custDataLst>
              <p:tags r:id="rId10"/>
            </p:custDataLst>
          </p:nvPr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>
            <p:custDataLst>
              <p:tags r:id="rId11"/>
            </p:custDataLst>
          </p:nvPr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each word in filename to its frequency"""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 # set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to 0 if not set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"""Given a frequency dictionary, 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"""Given a frequency dictionary,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 top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 most frequent words,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648200" y="762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10)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wordcount</a:t>
            </a:r>
            <a:r>
              <a:rPr lang="en-US" dirty="0"/>
              <a:t> dictionary is exposed to the client:</a:t>
            </a:r>
            <a:br>
              <a:rPr lang="en-US" dirty="0"/>
            </a:br>
            <a:r>
              <a:rPr lang="en-US" dirty="0"/>
              <a:t>the user 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list),</a:t>
            </a:r>
            <a:br>
              <a:rPr lang="en-US" dirty="0"/>
            </a:br>
            <a:r>
              <a:rPr lang="en-US" dirty="0"/>
              <a:t>it 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724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topk(wordcounts, 10)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r>
              <a:rPr lang="en-US" dirty="0" smtClean="0"/>
              <a:t>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creates a namespace for:</a:t>
            </a:r>
          </a:p>
          <a:p>
            <a:pPr lvl="1"/>
            <a:r>
              <a:rPr lang="en-US" dirty="0" smtClean="0"/>
              <a:t>Variables to hold the data</a:t>
            </a:r>
          </a:p>
          <a:p>
            <a:pPr lvl="1"/>
            <a:r>
              <a:rPr lang="en-US" dirty="0" smtClean="0"/>
              <a:t>Functions to create, query, and modify</a:t>
            </a:r>
          </a:p>
          <a:p>
            <a:pPr lvl="2"/>
            <a:r>
              <a:rPr lang="en-US" dirty="0" smtClean="0"/>
              <a:t>Each function defined in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called a </a:t>
            </a:r>
            <a:r>
              <a:rPr lang="en-US" i="1" u="sng" dirty="0" smtClean="0"/>
              <a:t>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type) as the first argument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is a value of that type</a:t>
            </a:r>
          </a:p>
          <a:p>
            <a:pPr lvl="1"/>
            <a:r>
              <a:rPr lang="en-US" dirty="0" smtClean="0"/>
              <a:t>Comparison to other types:</a:t>
            </a:r>
          </a:p>
          <a:p>
            <a:pPr lvl="2"/>
            <a:r>
              <a:rPr lang="en-US" dirty="0" smtClean="0"/>
              <a:t>Type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value is</a:t>
            </a:r>
            <a:r>
              <a:rPr lang="en-US" dirty="0" smtClean="0"/>
              <a:t> 22</a:t>
            </a:r>
          </a:p>
          <a:p>
            <a:pPr lvl="2"/>
            <a:r>
              <a:rPr lang="en-US" dirty="0" smtClean="0"/>
              <a:t>Type is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value is 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also known as an instantiation or instance of that type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Recall the text analysis implementation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066800"/>
            <a:ext cx="822960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lnSpc>
                <a:spcPts val="13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wordcounts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= [(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wordcounts.items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return sum([c for 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4648200" y="967026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10)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Brace 6"/>
          <p:cNvSpPr/>
          <p:nvPr>
            <p:custDataLst>
              <p:tags r:id="rId1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2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mapping words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their 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5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6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7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8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>
            <p:custDataLst>
              <p:tags r:id="rId9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>
            <p:custDataLst>
              <p:tags r:id="rId10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>
            <p:custDataLst>
              <p:tags r:id="rId11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2"/>
            </p:custDataLst>
          </p:nvPr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4" name="Oval 13"/>
          <p:cNvSpPr/>
          <p:nvPr>
            <p:custDataLst>
              <p:tags r:id="rId14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5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6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7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8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19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0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1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2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3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4"/>
            </p:custDataLst>
          </p:nvPr>
        </p:nvSpPr>
        <p:spPr>
          <a:xfrm>
            <a:off x="5486400" y="36990"/>
            <a:ext cx="361617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wc.topk(10)</a:t>
            </a:r>
          </a:p>
        </p:txBody>
      </p:sp>
      <p:sp>
        <p:nvSpPr>
          <p:cNvPr id="58" name="Rectangular Callout 57"/>
          <p:cNvSpPr/>
          <p:nvPr>
            <p:custDataLst>
              <p:tags r:id="rId25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6"/>
            </p:custDataLst>
          </p:nvPr>
        </p:nvSpPr>
        <p:spPr>
          <a:xfrm>
            <a:off x="3438617" y="36990"/>
            <a:ext cx="1742983" cy="538609"/>
          </a:xfrm>
          <a:prstGeom prst="wedgeRectCallout">
            <a:avLst>
              <a:gd name="adj1" fmla="val 70972"/>
              <a:gd name="adj2" fmla="val 208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41" name="TextBox 40"/>
          <p:cNvSpPr txBox="1"/>
          <p:nvPr>
            <p:custDataLst>
              <p:tags r:id="rId28"/>
            </p:custDataLst>
          </p:nvPr>
        </p:nvSpPr>
        <p:spPr>
          <a:xfrm>
            <a:off x="0" y="5780782"/>
            <a:ext cx="2358428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wc.topk(10)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10)</a:t>
            </a: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 namespace, like a module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</a:t>
            </a:r>
            <a:r>
              <a:rPr lang="en-US" dirty="0" smtClean="0">
                <a:solidFill>
                  <a:schemeClr val="tx1"/>
                </a:solidFill>
              </a:rPr>
              <a:t>not do any </a:t>
            </a:r>
            <a:r>
              <a:rPr lang="en-US" dirty="0" smtClean="0">
                <a:solidFill>
                  <a:schemeClr val="tx1"/>
                </a:solidFill>
              </a:rPr>
              <a:t>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mapping words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 their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wc.topk(10)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066800"/>
            <a:ext cx="8547891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wc.topk(10)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743700" y="5638800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7048500" y="6021309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924800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80320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81439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82606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83725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848600" y="533400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program?</a:t>
            </a:r>
          </a:p>
          <a:p>
            <a:pPr lvl="1"/>
            <a:r>
              <a:rPr lang="en-US" dirty="0" smtClean="0"/>
              <a:t>A sequence of instructions to achieve some particular purpose</a:t>
            </a:r>
          </a:p>
          <a:p>
            <a:r>
              <a:rPr lang="en-US" dirty="0" smtClean="0"/>
              <a:t>What is a library?</a:t>
            </a:r>
          </a:p>
          <a:p>
            <a:pPr lvl="1"/>
            <a:r>
              <a:rPr lang="en-US" dirty="0" smtClean="0"/>
              <a:t>A collection of functions that are helpful in multiple programs</a:t>
            </a:r>
            <a:endParaRPr lang="en-US" dirty="0"/>
          </a:p>
          <a:p>
            <a:r>
              <a:rPr lang="en-US" dirty="0" smtClean="0"/>
              <a:t>What is a data structure?</a:t>
            </a:r>
          </a:p>
          <a:p>
            <a:pPr lvl="1"/>
            <a:r>
              <a:rPr lang="en-US" dirty="0" smtClean="0"/>
              <a:t>A representation of data,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</a:p>
          <a:p>
            <a:pPr lvl="1"/>
            <a:r>
              <a:rPr lang="en-US" dirty="0" smtClean="0"/>
              <a:t>Routines to manipulate the data</a:t>
            </a:r>
          </a:p>
          <a:p>
            <a:pPr lvl="2"/>
            <a:r>
              <a:rPr lang="en-US" dirty="0" smtClean="0"/>
              <a:t>Create, query, modify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3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mm.Stplot()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mm.Stplot()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break a program into parts?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Easier to understand each part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 smtClean="0"/>
              <a:t>:  When using a part, understand only its </a:t>
            </a:r>
            <a:r>
              <a:rPr lang="en-US" dirty="0" smtClean="0">
                <a:solidFill>
                  <a:srgbClr val="FF0000"/>
                </a:solidFill>
              </a:rPr>
              <a:t>specification</a:t>
            </a:r>
            <a:r>
              <a:rPr lang="en-US" dirty="0" smtClean="0"/>
              <a:t> (documentation string); ignore its implementation</a:t>
            </a:r>
            <a:endParaRPr lang="en-US" dirty="0"/>
          </a:p>
          <a:p>
            <a:r>
              <a:rPr lang="en-US" dirty="0" smtClean="0"/>
              <a:t>Easier to test each part</a:t>
            </a:r>
          </a:p>
          <a:p>
            <a:r>
              <a:rPr lang="en-US" dirty="0" smtClean="0"/>
              <a:t>Reuse parts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7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a program into parts:</a:t>
            </a:r>
            <a:br>
              <a:rPr lang="en-US" dirty="0" smtClean="0"/>
            </a:br>
            <a:r>
              <a:rPr lang="en-US" dirty="0" smtClean="0"/>
              <a:t>the parts, and how to express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Organizing the program &amp; algorithm:</a:t>
            </a:r>
          </a:p>
          <a:p>
            <a:r>
              <a:rPr lang="en-US" dirty="0" smtClean="0"/>
              <a:t>Function (procedure)</a:t>
            </a:r>
          </a:p>
          <a:p>
            <a:r>
              <a:rPr lang="en-US" dirty="0" smtClean="0"/>
              <a:t>Library (collection of useful functions)</a:t>
            </a:r>
          </a:p>
          <a:p>
            <a:r>
              <a:rPr lang="en-US" dirty="0" smtClean="0"/>
              <a:t>Data structure (representation + methods)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Organizing the code (related but not the same!):</a:t>
            </a:r>
          </a:p>
          <a:p>
            <a:r>
              <a:rPr lang="en-US" dirty="0" smtClean="0"/>
              <a:t>Files</a:t>
            </a:r>
          </a:p>
          <a:p>
            <a:r>
              <a:rPr lang="en-US" dirty="0" smtClean="0"/>
              <a:t>Modules</a:t>
            </a:r>
          </a:p>
          <a:p>
            <a:r>
              <a:rPr lang="en-US" dirty="0" smtClean="0"/>
              <a:t>Namespaces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Namespace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Disambiguates </a:t>
            </a:r>
            <a:r>
              <a:rPr lang="en-US" dirty="0"/>
              <a:t>duplicate </a:t>
            </a:r>
            <a:r>
              <a:rPr lang="en-US" dirty="0" smtClean="0"/>
              <a:t>variable names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File system directories</a:t>
            </a:r>
            <a:endParaRPr lang="en-US" dirty="0"/>
          </a:p>
        </p:txBody>
      </p:sp>
      <p:pic>
        <p:nvPicPr>
          <p:cNvPr id="4" name="Picture 3" descr="Picture 2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733800"/>
            <a:ext cx="4999203" cy="30479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Accessing variables in a namespace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457200" y="2133600"/>
            <a:ext cx="3079689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math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 rot="5400000">
            <a:off x="3214511" y="3437634"/>
            <a:ext cx="152400" cy="2765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4"/>
            </p:custDataLst>
          </p:nvPr>
        </p:nvSpPr>
        <p:spPr>
          <a:xfrm rot="5400000">
            <a:off x="1972734" y="3042523"/>
            <a:ext cx="152400" cy="106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1676400" y="372832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module name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3124200" y="37283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alias</a:t>
            </a: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533400" y="5105400"/>
            <a:ext cx="50329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import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Graph,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DiGraph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g = Graph()</a:t>
            </a:r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5715000" y="50686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Graph and </a:t>
            </a:r>
            <a:r>
              <a:rPr lang="en-US" dirty="0" err="1">
                <a:solidFill>
                  <a:schemeClr val="accent2"/>
                </a:solidFill>
              </a:rPr>
              <a:t>DiGraph</a:t>
            </a:r>
            <a:r>
              <a:rPr lang="en-US" dirty="0">
                <a:solidFill>
                  <a:schemeClr val="accent2"/>
                </a:solidFill>
              </a:rPr>
              <a:t> are now available in the global namespace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tuples of measurements</a:t>
            </a:r>
          </a:p>
          <a:p>
            <a:r>
              <a:rPr lang="en-US" dirty="0" smtClean="0"/>
              <a:t>Each 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 smtClean="0"/>
              <a:t>Hide </a:t>
            </a:r>
            <a:r>
              <a:rPr lang="en-US" dirty="0"/>
              <a:t>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51366" y="3200400"/>
            <a:ext cx="1143000" cy="1099038"/>
          </a:xfrm>
          <a:prstGeom prst="rect">
            <a:avLst/>
          </a:prstGeom>
        </p:spPr>
      </p:pic>
      <p:pic>
        <p:nvPicPr>
          <p:cNvPr id="1026" name="Picture 2" descr="http://www.ibiblio.org/wm/paint/auth/monet/first/impression/impression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25" y="0"/>
            <a:ext cx="202026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Describing field measurements: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dictionary mapping strings to lists, </a:t>
            </a:r>
            <a:r>
              <a:rPr lang="en-US" dirty="0" smtClean="0"/>
              <a:t>where the strings are sites and </a:t>
            </a:r>
            <a:r>
              <a:rPr lang="en-US" dirty="0"/>
              <a:t>each list has the same length and </a:t>
            </a:r>
            <a:r>
              <a:rPr lang="en-US" dirty="0" smtClean="0"/>
              <a:t>its elements corresponds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fields in the </a:t>
            </a:r>
            <a:r>
              <a:rPr lang="en-US" dirty="0" smtClean="0"/>
              <a:t>data file</a:t>
            </a:r>
            <a:r>
              <a:rPr lang="en-US" dirty="0"/>
              <a:t>.”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/>
              <a:t>FieldMeasurements</a:t>
            </a:r>
            <a:r>
              <a:rPr lang="en-US" dirty="0"/>
              <a:t>”</a:t>
            </a:r>
          </a:p>
          <a:p>
            <a:r>
              <a:rPr lang="en-US" dirty="0" smtClean="0"/>
              <a:t>Which do you prefer?  Why?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(This must appear in the documentation string of every function related to field measurements!)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32781</TotalTime>
  <Words>2218</Words>
  <Application>Microsoft Office PowerPoint</Application>
  <PresentationFormat>On-screen Show (4:3)</PresentationFormat>
  <Paragraphs>442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Data Abstraction</vt:lpstr>
      <vt:lpstr>What is a program?</vt:lpstr>
      <vt:lpstr>Why break a program into parts?</vt:lpstr>
      <vt:lpstr>Breaking a program into parts: the parts, and how to express them</vt:lpstr>
      <vt:lpstr>Namespace</vt:lpstr>
      <vt:lpstr>Review: Accessing variables in a namespace</vt:lpstr>
      <vt:lpstr>Recall the design exercise</vt:lpstr>
      <vt:lpstr>Two types of abstraction</vt:lpstr>
      <vt:lpstr>Data abstraction</vt:lpstr>
      <vt:lpstr>Representing a graph</vt:lpstr>
      <vt:lpstr>Text analysis module (group of related functions) representation = dictionary</vt:lpstr>
      <vt:lpstr>Problems with the implementation</vt:lpstr>
      <vt:lpstr>Datatypes and classes</vt:lpstr>
      <vt:lpstr>Recall the text analysis implementation</vt:lpstr>
      <vt:lpstr>Text analysis, as a class</vt:lpstr>
      <vt:lpstr>PowerPoint Presentation</vt:lpstr>
      <vt:lpstr>Class with constructor</vt:lpstr>
      <vt:lpstr>Alternate implementation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736</cp:revision>
  <cp:lastPrinted>2012-08-08T09:32:21Z</cp:lastPrinted>
  <dcterms:created xsi:type="dcterms:W3CDTF">2012-06-20T04:14:54Z</dcterms:created>
  <dcterms:modified xsi:type="dcterms:W3CDTF">2014-03-03T21:09:50Z</dcterms:modified>
</cp:coreProperties>
</file>