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3" r:id="rId3"/>
    <p:sldId id="264" r:id="rId4"/>
    <p:sldId id="275" r:id="rId5"/>
    <p:sldId id="268" r:id="rId6"/>
    <p:sldId id="277" r:id="rId7"/>
    <p:sldId id="265" r:id="rId8"/>
    <p:sldId id="278" r:id="rId9"/>
    <p:sldId id="266" r:id="rId10"/>
    <p:sldId id="279" r:id="rId11"/>
    <p:sldId id="272" r:id="rId12"/>
    <p:sldId id="262" r:id="rId13"/>
    <p:sldId id="276" r:id="rId14"/>
    <p:sldId id="273" r:id="rId15"/>
    <p:sldId id="267" r:id="rId16"/>
    <p:sldId id="274" r:id="rId17"/>
    <p:sldId id="281" r:id="rId18"/>
    <p:sldId id="280" r:id="rId19"/>
    <p:sldId id="282" r:id="rId20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541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r">
              <a:defRPr sz="1200"/>
            </a:lvl1pPr>
          </a:lstStyle>
          <a:p>
            <a:fld id="{135864D2-9FF9-4B08-A52F-4BF7F6752EBF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541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r">
              <a:defRPr sz="1200"/>
            </a:lvl1pPr>
          </a:lstStyle>
          <a:p>
            <a:fld id="{E29A4D83-0D61-4C12-A5CB-61CA8B6A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r">
              <a:defRPr sz="1300"/>
            </a:lvl1pPr>
          </a:lstStyle>
          <a:p>
            <a:fld id="{816E28EE-BA29-4401-BD5A-7C6D018C3FE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7" tIns="46514" rIns="93027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7" tIns="46514" rIns="93027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r">
              <a:defRPr sz="13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5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8672-FAB4-485C-BB51-CA193CF83D08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21434-7C47-483E-AF74-BB7669CC0577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39ECB5-20BC-4DCE-9B49-04568665C3AC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98E3C-51AC-47AE-87C1-FF4E9B4518C0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AAA85-4B4F-4BF6-9095-5E02DC43CF16}" type="datetime1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94F81E-7778-4560-BF72-0C7CF4E02BF6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70AF4-A1A7-4686-8DE1-BF373DC4F994}" type="datetime1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681DA-727A-4972-B8F5-C9EC01B1F7E4}" type="datetime1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3E176-1DBE-4685-BD06-CC8D59BA00D4}" type="datetime1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5B9E8-91F2-41F8-8667-4D1292E7D2B2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0B2FB-9D1E-4F6B-901A-611FBBC18FB2}" type="datetime1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the 3 designs</a:t>
            </a:r>
          </a:p>
          <a:p>
            <a:r>
              <a:rPr lang="en-US" sz="2800" dirty="0" smtClean="0"/>
              <a:t>For each design, state positives and negatives</a:t>
            </a:r>
          </a:p>
          <a:p>
            <a:r>
              <a:rPr lang="en-US" sz="2800" dirty="0" smtClean="0"/>
              <a:t>Which one do you think is best,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Changes to text analysis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Ignore </a:t>
            </a:r>
            <a:r>
              <a:rPr lang="en-US" i="1" dirty="0" err="1" smtClean="0"/>
              <a:t>stopwords</a:t>
            </a:r>
            <a:r>
              <a:rPr lang="en-US" dirty="0"/>
              <a:t> </a:t>
            </a:r>
            <a:r>
              <a:rPr lang="en-US" dirty="0" smtClean="0"/>
              <a:t>(common words such as “the”)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dirty="0" err="1"/>
              <a:t>stopwords</a:t>
            </a:r>
            <a:r>
              <a:rPr lang="en-US" dirty="0"/>
              <a:t> is provided in a file, one per line.</a:t>
            </a:r>
          </a:p>
          <a:p>
            <a:endParaRPr lang="en-US" dirty="0"/>
          </a:p>
          <a:p>
            <a:r>
              <a:rPr lang="en-US" dirty="0" smtClean="0"/>
              <a:t>Show the </a:t>
            </a:r>
            <a:r>
              <a:rPr lang="en-US" dirty="0"/>
              <a:t>top </a:t>
            </a:r>
            <a:r>
              <a:rPr lang="en-US" i="1" dirty="0"/>
              <a:t>k</a:t>
            </a:r>
            <a:r>
              <a:rPr lang="en-US" dirty="0"/>
              <a:t> words rather than </a:t>
            </a:r>
            <a:r>
              <a:rPr lang="en-US" dirty="0" smtClean="0"/>
              <a:t>the </a:t>
            </a:r>
            <a:r>
              <a:rPr lang="en-US" dirty="0"/>
              <a:t>top 10.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implementation</a:t>
            </a:r>
          </a:p>
          <a:p>
            <a:pPr lvl="1"/>
            <a:r>
              <a:rPr lang="en-US" dirty="0" smtClean="0"/>
              <a:t>More important for client than for library</a:t>
            </a:r>
          </a:p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Can it be used in a new situation?</a:t>
            </a:r>
          </a:p>
          <a:p>
            <a:pPr lvl="1"/>
            <a:r>
              <a:rPr lang="en-US" dirty="0" smtClean="0"/>
              <a:t>Decomposability:  Can parts of it be reused?</a:t>
            </a:r>
          </a:p>
          <a:p>
            <a:pPr lvl="1"/>
            <a:r>
              <a:rPr lang="en-US" dirty="0" smtClean="0"/>
              <a:t>Testability:  Can parts of it be tested?</a:t>
            </a:r>
          </a:p>
          <a:p>
            <a:r>
              <a:rPr lang="en-US" dirty="0" err="1" smtClean="0"/>
              <a:t>Documentability</a:t>
            </a:r>
            <a:endParaRPr lang="en-US" dirty="0"/>
          </a:p>
          <a:p>
            <a:pPr lvl="1"/>
            <a:r>
              <a:rPr lang="en-US" dirty="0" smtClean="0"/>
              <a:t>Can you write a coherent description?</a:t>
            </a:r>
          </a:p>
          <a:p>
            <a:r>
              <a:rPr lang="en-US" u="sng" dirty="0" smtClean="0"/>
              <a:t>Extensibility</a:t>
            </a:r>
            <a:r>
              <a:rPr lang="en-US" dirty="0" smtClean="0"/>
              <a:t>:  Can it be easily changed?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2</a:t>
            </a:r>
            <a:r>
              <a:rPr lang="en-US" dirty="0"/>
              <a:t>: Quantitative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Design a module for basic statistical analysis of files in </a:t>
            </a:r>
            <a:r>
              <a:rPr lang="en-US" dirty="0">
                <a:solidFill>
                  <a:srgbClr val="0000FF"/>
                </a:solidFill>
              </a:rPr>
              <a:t>UWFORMAT</a:t>
            </a:r>
            <a:r>
              <a:rPr lang="en-US" dirty="0"/>
              <a:t>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an S-T plot: the salinity plotted against the temperature.</a:t>
            </a:r>
          </a:p>
          <a:p>
            <a:r>
              <a:rPr lang="en-US" dirty="0"/>
              <a:t>Compute the minimum o2 in a file.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UWFORMAT: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line 0: </a:t>
            </a:r>
            <a:r>
              <a:rPr lang="en-US" dirty="0" smtClean="0">
                <a:solidFill>
                  <a:srgbClr val="0000FF"/>
                </a:solidFill>
              </a:rPr>
              <a:t>site temp salt </a:t>
            </a:r>
            <a:r>
              <a:rPr lang="en-US" dirty="0">
                <a:solidFill>
                  <a:srgbClr val="0000FF"/>
                </a:solidFill>
              </a:rPr>
              <a:t>o2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line N: &lt;</a:t>
            </a:r>
            <a:r>
              <a:rPr lang="en-US">
                <a:solidFill>
                  <a:srgbClr val="0000FF"/>
                </a:solidFill>
              </a:rPr>
              <a:t>string</a:t>
            </a:r>
            <a:r>
              <a:rPr lang="en-US" smtClean="0">
                <a:solidFill>
                  <a:srgbClr val="0000FF"/>
                </a:solidFill>
              </a:rPr>
              <a:t>&gt; </a:t>
            </a: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>
                <a:solidFill>
                  <a:srgbClr val="0000FF"/>
                </a:solidFill>
              </a:rPr>
              <a:t>float</a:t>
            </a:r>
            <a:r>
              <a:rPr lang="en-US" smtClean="0">
                <a:solidFill>
                  <a:srgbClr val="0000FF"/>
                </a:solidFill>
              </a:rPr>
              <a:t>&gt; </a:t>
            </a: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>
                <a:solidFill>
                  <a:srgbClr val="0000FF"/>
                </a:solidFill>
              </a:rPr>
              <a:t>float</a:t>
            </a:r>
            <a:r>
              <a:rPr lang="en-US" smtClean="0">
                <a:solidFill>
                  <a:srgbClr val="0000FF"/>
                </a:solidFill>
              </a:rPr>
              <a:t>&gt; </a:t>
            </a:r>
            <a:r>
              <a:rPr lang="en-US" dirty="0">
                <a:solidFill>
                  <a:srgbClr val="0000FF"/>
                </a:solidFill>
              </a:rPr>
              <a:t>&lt;float&gt;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/>
              <a:t>Quantitative Analysis, Version 1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4478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matplotlib.pyplot </a:t>
            </a:r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 plt</a:t>
            </a: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4-tuples, each one of the form</a:t>
            </a:r>
            <a:b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(site, temp, salt, oxygen)"""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312420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list of 4-tuples, generate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scatter plot comparing salinity and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temperature"""</a:t>
            </a:r>
            <a:endParaRPr lang="en-US" sz="16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list of 4-tuples, 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minimum value of the oxygen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measurement"""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Changes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UWFORMAT has changed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UWFORMAT2: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line 0: site, date, </a:t>
            </a:r>
            <a:r>
              <a:rPr lang="en-US" sz="3000" dirty="0" err="1">
                <a:solidFill>
                  <a:srgbClr val="0000FF"/>
                </a:solidFill>
              </a:rPr>
              <a:t>chl</a:t>
            </a:r>
            <a:r>
              <a:rPr lang="en-US" sz="3000" dirty="0">
                <a:solidFill>
                  <a:srgbClr val="0000FF"/>
                </a:solidFill>
              </a:rPr>
              <a:t>, salt, temp, o2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line N: &lt;string&gt;, &lt;string&gt;, &lt;float&gt;, &lt;float&gt;, &lt;float&gt;, &lt;float&gt;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the average temperature for site “X”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From Exercise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words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[w]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19600"/>
            <a:ext cx="8153400" cy="1219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640925" y="5007429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7773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file""“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words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664779" y="5247956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5583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w in words: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w in words: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  <a:endParaRPr lang="en-US" sz="1900" dirty="0" smtClean="0"/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0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problem description, design a module to solve the problem</a:t>
            </a:r>
          </a:p>
          <a:p>
            <a:pPr marL="0" indent="0">
              <a:buNone/>
            </a:pPr>
            <a:r>
              <a:rPr lang="en-US" dirty="0"/>
              <a:t>1) Specify a set of functions</a:t>
            </a:r>
          </a:p>
          <a:p>
            <a:pPr lvl="1"/>
            <a:r>
              <a:rPr lang="en-US" dirty="0"/>
              <a:t>For each function, provide</a:t>
            </a:r>
          </a:p>
          <a:p>
            <a:pPr lvl="2"/>
            <a:r>
              <a:rPr lang="en-US" dirty="0"/>
              <a:t>the name of the function</a:t>
            </a:r>
          </a:p>
          <a:p>
            <a:pPr lvl="2"/>
            <a:r>
              <a:rPr lang="en-US" dirty="0"/>
              <a:t>a doc string for the function</a:t>
            </a:r>
          </a:p>
          <a:p>
            <a:pPr marL="0" indent="0">
              <a:buNone/>
            </a:pPr>
            <a:r>
              <a:rPr lang="en-US" dirty="0"/>
              <a:t>2) Sketch an implementation of each function</a:t>
            </a:r>
          </a:p>
          <a:p>
            <a:pPr lvl="1"/>
            <a:r>
              <a:rPr lang="en-US" dirty="0"/>
              <a:t>In English, describe what the implementation needs to do</a:t>
            </a:r>
          </a:p>
          <a:p>
            <a:pPr lvl="1"/>
            <a:r>
              <a:rPr lang="en-US" dirty="0"/>
              <a:t>This will typically be no more than about 4-5 lines per function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of </a:t>
            </a:r>
            <a:r>
              <a:rPr lang="en-US" dirty="0"/>
              <a:t>high-level “</a:t>
            </a:r>
            <a:r>
              <a:rPr lang="en-US" dirty="0" err="1"/>
              <a:t>pseudocode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read_scores</a:t>
            </a:r>
            <a:r>
              <a:rPr lang="en-US" dirty="0"/>
              <a:t>(filename)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""“Read scores from filename and return </a:t>
            </a:r>
            <a:r>
              <a:rPr lang="en-US" dirty="0"/>
              <a:t>a dictionary mapping words to </a:t>
            </a:r>
            <a:r>
              <a:rPr lang="en-US" dirty="0" smtClean="0"/>
              <a:t>scores"""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open the file</a:t>
            </a:r>
          </a:p>
          <a:p>
            <a:pPr marL="0" indent="0">
              <a:buNone/>
            </a:pPr>
            <a:r>
              <a:rPr lang="en-US" dirty="0"/>
              <a:t>  For each line in the file, </a:t>
            </a:r>
          </a:p>
          <a:p>
            <a:pPr marL="0" indent="0">
              <a:buNone/>
            </a:pPr>
            <a:r>
              <a:rPr lang="en-US" dirty="0"/>
              <a:t>      insert the word and its score into a dictionary called scores</a:t>
            </a:r>
          </a:p>
          <a:p>
            <a:pPr marL="0" indent="0">
              <a:buNone/>
            </a:pPr>
            <a:r>
              <a:rPr lang="en-US" dirty="0"/>
              <a:t>  return the scores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compute_total_sentiment</a:t>
            </a:r>
            <a:r>
              <a:rPr lang="en-US" dirty="0"/>
              <a:t>(</a:t>
            </a:r>
            <a:r>
              <a:rPr lang="en-US" dirty="0" err="1"/>
              <a:t>searchterm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"""Return </a:t>
            </a:r>
            <a:r>
              <a:rPr lang="en-US" dirty="0"/>
              <a:t>the total sentiment for all words in all tweets in the first page of results     returned for the search </a:t>
            </a:r>
            <a:r>
              <a:rPr lang="en-US" dirty="0" smtClean="0"/>
              <a:t>term"""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Construct the twitter search </a:t>
            </a:r>
            <a:r>
              <a:rPr lang="en-US" dirty="0" err="1"/>
              <a:t>url</a:t>
            </a:r>
            <a:r>
              <a:rPr lang="en-US" dirty="0"/>
              <a:t> for </a:t>
            </a:r>
            <a:r>
              <a:rPr lang="en-US" dirty="0" err="1"/>
              <a:t>searchterm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Fetch the twitter search results using the </a:t>
            </a:r>
            <a:r>
              <a:rPr lang="en-US" dirty="0" err="1"/>
              <a:t>url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For each tweet in the response,</a:t>
            </a:r>
          </a:p>
          <a:p>
            <a:pPr marL="0" indent="0">
              <a:buNone/>
            </a:pPr>
            <a:r>
              <a:rPr lang="en-US" dirty="0"/>
              <a:t>      extract the text </a:t>
            </a:r>
          </a:p>
          <a:p>
            <a:pPr marL="0" indent="0">
              <a:buNone/>
            </a:pPr>
            <a:r>
              <a:rPr lang="en-US" dirty="0"/>
              <a:t>     add up the scores for each word in the text</a:t>
            </a:r>
          </a:p>
          <a:p>
            <a:pPr marL="0" indent="0">
              <a:buNone/>
            </a:pPr>
            <a:r>
              <a:rPr lang="en-US" dirty="0"/>
              <a:t>     add the score to the total</a:t>
            </a:r>
          </a:p>
          <a:p>
            <a:pPr marL="0" indent="0">
              <a:buNone/>
            </a:pPr>
            <a:r>
              <a:rPr lang="en-US" dirty="0"/>
              <a:t>  return the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 1: 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Compute the </a:t>
            </a:r>
            <a:r>
              <a:rPr lang="en-US" dirty="0" smtClean="0"/>
              <a:t>total number </a:t>
            </a:r>
            <a:r>
              <a:rPr lang="en-US" dirty="0"/>
              <a:t>of words in a file</a:t>
            </a:r>
          </a:p>
          <a:p>
            <a:r>
              <a:rPr lang="en-US" dirty="0"/>
              <a:t>Find the 10 most frequent words in a file.</a:t>
            </a:r>
          </a:p>
          <a:p>
            <a:r>
              <a:rPr lang="en-US" dirty="0"/>
              <a:t>Find the number of times a given word appears in the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show how to use the interface by computing the top 10 most frequent words in the file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testfile.txt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Text Analysis, Version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04800" y="1752600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(filename, 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word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5285813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("somedocument.txt")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9103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/>
              <a:t>Text Analysis, Version 2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2400" y="89359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52400" y="1586315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words, returns a pair (count,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 count is the number of occurrences of the given word in the list,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counts."""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words to counts, return a list of the top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from most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total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list"""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4102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words = read_words(filename)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(cnt, allcounts) = wordcount(words,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anyword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allcounts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Text Analysis, Version 3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04800" y="91438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  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1913787"/>
            <a:ext cx="8839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(wordcounts, 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 to 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 in the dictionary."""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a dictionary mapping word to counts,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most to least frequent."""</a:t>
            </a: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dictionary mapping word to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used to create the dictionary"""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63188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30080</TotalTime>
  <Words>1152</Words>
  <Application>Microsoft Office PowerPoint</Application>
  <PresentationFormat>On-screen Show (4:3)</PresentationFormat>
  <Paragraphs>210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Design Exercise</vt:lpstr>
      <vt:lpstr>Exercise</vt:lpstr>
      <vt:lpstr>Example of high-level “pseudocode”</vt:lpstr>
      <vt:lpstr>Exercise 1:  Text analysis</vt:lpstr>
      <vt:lpstr>Text Analysis, Version 1</vt:lpstr>
      <vt:lpstr>PowerPoint Presentation</vt:lpstr>
      <vt:lpstr>Text Analysis, Version 2</vt:lpstr>
      <vt:lpstr>PowerPoint Presentation</vt:lpstr>
      <vt:lpstr>Text Analysis, Version 3</vt:lpstr>
      <vt:lpstr>PowerPoint Presentation</vt:lpstr>
      <vt:lpstr>Analysis</vt:lpstr>
      <vt:lpstr>Changes to text analysis problem</vt:lpstr>
      <vt:lpstr>Design criteria</vt:lpstr>
      <vt:lpstr>Exercise 2: Quantitative Analysis</vt:lpstr>
      <vt:lpstr>Quantitative Analysis, Version 1</vt:lpstr>
      <vt:lpstr>Changes</vt:lpstr>
      <vt:lpstr>From Exercise 1:</vt:lpstr>
      <vt:lpstr>setdefault</vt:lpstr>
      <vt:lpstr>setdefault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679</cp:revision>
  <cp:lastPrinted>2014-02-24T20:49:07Z</cp:lastPrinted>
  <dcterms:created xsi:type="dcterms:W3CDTF">2012-06-20T04:14:54Z</dcterms:created>
  <dcterms:modified xsi:type="dcterms:W3CDTF">2014-02-26T22:45:48Z</dcterms:modified>
</cp:coreProperties>
</file>