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</p:sldIdLst>
  <p:sldSz cx="9144000" cy="6858000" type="screen4x3"/>
  <p:notesSz cx="6997700" cy="92837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E0EBE6C-D57C-4FB8-94C7-ACB6814E366E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3B7A25EF-7DA0-408D-AD1D-673ED1D22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A2C-0A34-45F3-9C3C-754183F17DAE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9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2AC0-B53E-4A7B-A3DA-2A53A25AE2DC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022-571C-4B00-BB79-E322E6DFB9F6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A78A-77F4-4AC5-A4E8-DAE1116D238A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0E457-E853-42C9-8441-82AAC88592A5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1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E1C13-C146-4B94-8140-5EEBAABD6C31}" type="datetime1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57A2-AD72-464F-96F5-6E085018468A}" type="datetime1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15509-A637-4C5A-B8D3-B7692197B7CE}" type="datetime1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2C7A-1E0B-464E-B4B7-92B4E001D5AA}" type="datetime1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3034-F613-49F5-856B-B4C65B677A22}" type="datetime1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202A8-84FD-40C3-9715-B3FF7761CBEE}" type="datetime1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7245D-7083-451A-81CB-92D17DC43ECF}" type="datetime1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develop a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</a:t>
            </a:r>
            <a:r>
              <a:rPr lang="en-US" dirty="0" smtClean="0">
                <a:solidFill>
                  <a:schemeClr val="tx1"/>
                </a:solidFill>
              </a:rPr>
              <a:t>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Define the problem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Write an English description of the input and </a:t>
            </a:r>
            <a:r>
              <a:rPr lang="en-US" dirty="0" smtClean="0"/>
              <a:t>output. (Do </a:t>
            </a:r>
            <a:r>
              <a:rPr lang="en-US" dirty="0" smtClean="0"/>
              <a:t>not give details about </a:t>
            </a:r>
            <a:r>
              <a:rPr lang="en-US" i="1" dirty="0" smtClean="0"/>
              <a:t>how you will compute </a:t>
            </a:r>
            <a:r>
              <a:rPr lang="en-US" dirty="0" smtClean="0"/>
              <a:t>the </a:t>
            </a:r>
            <a:r>
              <a:rPr lang="en-US" dirty="0" smtClean="0"/>
              <a:t> output.)</a:t>
            </a:r>
            <a:endParaRPr lang="en-US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Create test cases</a:t>
            </a:r>
          </a:p>
          <a:p>
            <a:pPr marL="1314450" lvl="2" indent="-514350"/>
            <a:r>
              <a:rPr lang="en-US" dirty="0" smtClean="0"/>
              <a:t>Input </a:t>
            </a:r>
            <a:r>
              <a:rPr lang="en-US" i="1" dirty="0" smtClean="0"/>
              <a:t>and</a:t>
            </a:r>
            <a:r>
              <a:rPr lang="en-US" dirty="0" smtClean="0"/>
              <a:t> expected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Decide upon an algorithm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Implement it in English</a:t>
            </a:r>
          </a:p>
          <a:p>
            <a:pPr marL="1314450" lvl="2" indent="-514350"/>
            <a:r>
              <a:rPr lang="en-US" dirty="0" smtClean="0"/>
              <a:t>Write the recipe </a:t>
            </a:r>
            <a:r>
              <a:rPr lang="en-US" sz="2500" dirty="0"/>
              <a:t>or</a:t>
            </a:r>
            <a:r>
              <a:rPr lang="en-US" dirty="0" smtClean="0"/>
              <a:t> step-by-step instructions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Test it using paper and pencil</a:t>
            </a:r>
          </a:p>
          <a:p>
            <a:pPr marL="1314450" lvl="2" indent="-514350"/>
            <a:r>
              <a:rPr lang="en-US" dirty="0" smtClean="0"/>
              <a:t>Use small but not trivial test cases</a:t>
            </a:r>
          </a:p>
          <a:p>
            <a:pPr marL="1314450" lvl="2" indent="-514350"/>
            <a:r>
              <a:rPr lang="en-US" dirty="0" smtClean="0"/>
              <a:t>Play computer, animating the algorithm</a:t>
            </a:r>
          </a:p>
          <a:p>
            <a:pPr marL="1314450" lvl="2" indent="-514350"/>
            <a:r>
              <a:rPr lang="en-US" dirty="0" smtClean="0"/>
              <a:t>Be introspective</a:t>
            </a:r>
          </a:p>
          <a:p>
            <a:pPr marL="1771650" lvl="3" indent="-514350"/>
            <a:r>
              <a:rPr lang="en-US" dirty="0" smtClean="0"/>
              <a:t>Notice what you really do</a:t>
            </a:r>
          </a:p>
          <a:p>
            <a:pPr marL="1771650" lvl="3" indent="-514350"/>
            <a:r>
              <a:rPr lang="en-US" dirty="0" smtClean="0"/>
              <a:t>May be more or less than what you wrote down</a:t>
            </a:r>
          </a:p>
          <a:p>
            <a:pPr marL="1771650" lvl="3" indent="-514350"/>
            <a:r>
              <a:rPr lang="en-US" dirty="0" smtClean="0"/>
              <a:t>Make the algorithm more precise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Translate it into code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Implement it in Python</a:t>
            </a:r>
          </a:p>
          <a:p>
            <a:pPr marL="1314450" lvl="2" indent="-514350"/>
            <a:r>
              <a:rPr lang="en-US" dirty="0" smtClean="0"/>
              <a:t>Decompose it into logical units (functions)</a:t>
            </a:r>
          </a:p>
          <a:p>
            <a:pPr marL="1314450" lvl="2" indent="-514350"/>
            <a:r>
              <a:rPr lang="en-US" dirty="0" smtClean="0"/>
              <a:t>For each function:</a:t>
            </a:r>
          </a:p>
          <a:p>
            <a:pPr marL="1771650" lvl="3" indent="-514350"/>
            <a:r>
              <a:rPr lang="en-US" dirty="0" smtClean="0"/>
              <a:t>Name it (important and difficult!)</a:t>
            </a:r>
          </a:p>
          <a:p>
            <a:pPr marL="1771650" lvl="3" indent="-514350"/>
            <a:r>
              <a:rPr lang="en-US" dirty="0" smtClean="0"/>
              <a:t>Write its documentation string (its specification)</a:t>
            </a:r>
          </a:p>
          <a:p>
            <a:pPr marL="1771650" lvl="3" indent="-514350"/>
            <a:r>
              <a:rPr lang="en-US" dirty="0" smtClean="0"/>
              <a:t>Write tests</a:t>
            </a:r>
          </a:p>
          <a:p>
            <a:pPr marL="1771650" lvl="3" indent="-514350"/>
            <a:r>
              <a:rPr lang="en-US" dirty="0" smtClean="0"/>
              <a:t>Write its code</a:t>
            </a:r>
          </a:p>
          <a:p>
            <a:pPr marL="1771650" lvl="3" indent="-514350"/>
            <a:r>
              <a:rPr lang="en-US" dirty="0" smtClean="0"/>
              <a:t>Test it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Run the system test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Try to do these steps in order</a:t>
            </a:r>
          </a:p>
          <a:p>
            <a:pPr marL="857250" lvl="1" indent="-457200"/>
            <a:r>
              <a:rPr lang="en-US" dirty="0" smtClean="0"/>
              <a:t>It’s OK (even common) to back up to a previous step when you notice a problem</a:t>
            </a:r>
          </a:p>
          <a:p>
            <a:pPr marL="857250" lvl="1" indent="-457200"/>
            <a:r>
              <a:rPr lang="en-US" dirty="0" smtClean="0"/>
              <a:t>You are incrementally learning about the problem, the algorithm, and the code</a:t>
            </a:r>
          </a:p>
          <a:p>
            <a:pPr marL="857250" lvl="1" indent="-457200"/>
            <a:r>
              <a:rPr lang="en-US" dirty="0" smtClean="0"/>
              <a:t>“Iterative development”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Wishful Thinking </a:t>
            </a:r>
            <a:r>
              <a:rPr lang="en-US" dirty="0" smtClean="0"/>
              <a:t>approach</a:t>
            </a:r>
            <a:br>
              <a:rPr lang="en-US" dirty="0" smtClean="0"/>
            </a:br>
            <a:r>
              <a:rPr lang="en-US" dirty="0" smtClean="0"/>
              <a:t>to implementing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you are not sure how to implement one part of your function, define a </a:t>
            </a:r>
            <a:r>
              <a:rPr lang="en-US" b="1" dirty="0" smtClean="0">
                <a:solidFill>
                  <a:srgbClr val="FF0000"/>
                </a:solidFill>
              </a:rPr>
              <a:t>helper function </a:t>
            </a:r>
            <a:r>
              <a:rPr lang="en-US" dirty="0" smtClean="0"/>
              <a:t>that does that task</a:t>
            </a:r>
          </a:p>
          <a:p>
            <a:pPr lvl="1"/>
            <a:r>
              <a:rPr lang="en-US" dirty="0" smtClean="0"/>
              <a:t>“I wish I knew how to do task X”</a:t>
            </a:r>
          </a:p>
          <a:p>
            <a:pPr lvl="1"/>
            <a:r>
              <a:rPr lang="en-US" dirty="0" smtClean="0"/>
              <a:t>Give it a name and assume that it works</a:t>
            </a:r>
          </a:p>
          <a:p>
            <a:pPr lvl="1"/>
            <a:r>
              <a:rPr lang="en-US" dirty="0" smtClean="0"/>
              <a:t>Go ahead and complete </a:t>
            </a:r>
            <a:r>
              <a:rPr lang="en-US" dirty="0" smtClean="0"/>
              <a:t>the implementation of your </a:t>
            </a:r>
            <a:r>
              <a:rPr lang="en-US" dirty="0" smtClean="0"/>
              <a:t>function, </a:t>
            </a:r>
            <a:r>
              <a:rPr lang="en-US" i="1" dirty="0" smtClean="0"/>
              <a:t>using</a:t>
            </a:r>
            <a:r>
              <a:rPr lang="en-US" dirty="0" smtClean="0"/>
              <a:t> the helper function (and assuming it works)</a:t>
            </a:r>
            <a:endParaRPr lang="en-US" dirty="0" smtClean="0"/>
          </a:p>
          <a:p>
            <a:pPr lvl="1"/>
            <a:r>
              <a:rPr lang="en-US" dirty="0" smtClean="0"/>
              <a:t>Later, implement the </a:t>
            </a:r>
            <a:r>
              <a:rPr lang="en-US" b="1" dirty="0" smtClean="0"/>
              <a:t>helper function</a:t>
            </a:r>
          </a:p>
          <a:p>
            <a:pPr lvl="1"/>
            <a:r>
              <a:rPr lang="en-US" dirty="0" smtClean="0"/>
              <a:t>The helper function should have a </a:t>
            </a:r>
            <a:r>
              <a:rPr lang="en-US" dirty="0" smtClean="0">
                <a:solidFill>
                  <a:srgbClr val="FF0000"/>
                </a:solidFill>
              </a:rPr>
              <a:t>simpler/smaller task</a:t>
            </a:r>
            <a:endParaRPr lang="en-US" dirty="0" smtClean="0"/>
          </a:p>
          <a:p>
            <a:r>
              <a:rPr lang="en-US" dirty="0" smtClean="0"/>
              <a:t>Can you test the original function?</a:t>
            </a:r>
          </a:p>
          <a:p>
            <a:pPr lvl="1"/>
            <a:r>
              <a:rPr lang="en-US" dirty="0" smtClean="0"/>
              <a:t>Yes, by using a </a:t>
            </a:r>
            <a:r>
              <a:rPr lang="en-US" dirty="0" smtClean="0">
                <a:solidFill>
                  <a:srgbClr val="FF0000"/>
                </a:solidFill>
              </a:rPr>
              <a:t>stub</a:t>
            </a:r>
            <a:r>
              <a:rPr lang="en-US" dirty="0" smtClean="0"/>
              <a:t> for the </a:t>
            </a:r>
            <a:r>
              <a:rPr lang="en-US" b="1" dirty="0" smtClean="0"/>
              <a:t>helper function</a:t>
            </a:r>
          </a:p>
          <a:p>
            <a:pPr lvl="1"/>
            <a:r>
              <a:rPr lang="en-US" dirty="0" smtClean="0"/>
              <a:t>Often a lookup table:  works for only 5 inputs, crashes otherwise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396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develop a program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The Wishful Thinking approach to implementing a function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10</cp:revision>
  <cp:lastPrinted>2014-02-12T17:56:42Z</cp:lastPrinted>
  <dcterms:created xsi:type="dcterms:W3CDTF">2012-08-01T15:24:52Z</dcterms:created>
  <dcterms:modified xsi:type="dcterms:W3CDTF">2014-02-12T20:44:42Z</dcterms:modified>
</cp:coreProperties>
</file>