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7" r:id="rId9"/>
    <p:sldId id="262" r:id="rId10"/>
    <p:sldId id="264" r:id="rId11"/>
    <p:sldId id="265" r:id="rId12"/>
    <p:sldId id="263" r:id="rId13"/>
    <p:sldId id="266" r:id="rId14"/>
    <p:sldId id="269" r:id="rId15"/>
    <p:sldId id="272" r:id="rId16"/>
    <p:sldId id="270" r:id="rId17"/>
    <p:sldId id="271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30" autoAdjust="0"/>
  </p:normalViewPr>
  <p:slideViewPr>
    <p:cSldViewPr>
      <p:cViewPr varScale="1">
        <p:scale>
          <a:sx n="104" d="100"/>
          <a:sy n="104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one student roll the die, and the other report the outcome</a:t>
            </a:r>
          </a:p>
          <a:p>
            <a:r>
              <a:rPr lang="en-US" smtClean="0"/>
              <a:t>Ruth </a:t>
            </a:r>
            <a:r>
              <a:rPr lang="en-US" dirty="0" smtClean="0"/>
              <a:t>rolls 5,</a:t>
            </a:r>
            <a:r>
              <a:rPr lang="en-US" baseline="0" dirty="0" smtClean="0"/>
              <a:t> 6</a:t>
            </a:r>
            <a:r>
              <a:rPr lang="en-US" dirty="0" smtClean="0"/>
              <a:t>, 6, 5, 6,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hyperlink" Target="http://xkcd.com/882/" TargetMode="Externa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882/" TargetMode="External"/><Relationship Id="rId3" Type="http://schemas.openxmlformats.org/officeDocument/2006/relationships/tags" Target="../tags/tag126.xml"/><Relationship Id="rId7" Type="http://schemas.openxmlformats.org/officeDocument/2006/relationships/image" Target="../media/image12.png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552/" TargetMode="External"/><Relationship Id="rId3" Type="http://schemas.openxmlformats.org/officeDocument/2006/relationships/tags" Target="../tags/tag131.xml"/><Relationship Id="rId7" Type="http://schemas.openxmlformats.org/officeDocument/2006/relationships/image" Target="../media/image13.png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9" Type="http://schemas.openxmlformats.org/officeDocument/2006/relationships/tags" Target="../tags/tag64.xml"/><Relationship Id="rId21" Type="http://schemas.openxmlformats.org/officeDocument/2006/relationships/tags" Target="../tags/tag46.xml"/><Relationship Id="rId34" Type="http://schemas.openxmlformats.org/officeDocument/2006/relationships/tags" Target="../tags/tag59.xml"/><Relationship Id="rId42" Type="http://schemas.openxmlformats.org/officeDocument/2006/relationships/tags" Target="../tags/tag67.xml"/><Relationship Id="rId47" Type="http://schemas.openxmlformats.org/officeDocument/2006/relationships/tags" Target="../tags/tag72.xml"/><Relationship Id="rId50" Type="http://schemas.openxmlformats.org/officeDocument/2006/relationships/tags" Target="../tags/tag75.xml"/><Relationship Id="rId55" Type="http://schemas.openxmlformats.org/officeDocument/2006/relationships/tags" Target="../tags/tag80.xml"/><Relationship Id="rId63" Type="http://schemas.openxmlformats.org/officeDocument/2006/relationships/tags" Target="../tags/tag88.xml"/><Relationship Id="rId68" Type="http://schemas.openxmlformats.org/officeDocument/2006/relationships/tags" Target="../tags/tag93.xml"/><Relationship Id="rId76" Type="http://schemas.openxmlformats.org/officeDocument/2006/relationships/tags" Target="../tags/tag101.xml"/><Relationship Id="rId84" Type="http://schemas.openxmlformats.org/officeDocument/2006/relationships/tags" Target="../tags/tag109.xml"/><Relationship Id="rId89" Type="http://schemas.openxmlformats.org/officeDocument/2006/relationships/slideLayout" Target="../slideLayouts/slideLayout2.xml"/><Relationship Id="rId7" Type="http://schemas.openxmlformats.org/officeDocument/2006/relationships/tags" Target="../tags/tag32.xml"/><Relationship Id="rId71" Type="http://schemas.openxmlformats.org/officeDocument/2006/relationships/tags" Target="../tags/tag96.xml"/><Relationship Id="rId92" Type="http://schemas.openxmlformats.org/officeDocument/2006/relationships/image" Target="../media/image8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9" Type="http://schemas.openxmlformats.org/officeDocument/2006/relationships/tags" Target="../tags/tag54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40" Type="http://schemas.openxmlformats.org/officeDocument/2006/relationships/tags" Target="../tags/tag65.xml"/><Relationship Id="rId45" Type="http://schemas.openxmlformats.org/officeDocument/2006/relationships/tags" Target="../tags/tag70.xml"/><Relationship Id="rId53" Type="http://schemas.openxmlformats.org/officeDocument/2006/relationships/tags" Target="../tags/tag78.xml"/><Relationship Id="rId58" Type="http://schemas.openxmlformats.org/officeDocument/2006/relationships/tags" Target="../tags/tag83.xml"/><Relationship Id="rId66" Type="http://schemas.openxmlformats.org/officeDocument/2006/relationships/tags" Target="../tags/tag91.xml"/><Relationship Id="rId74" Type="http://schemas.openxmlformats.org/officeDocument/2006/relationships/tags" Target="../tags/tag99.xml"/><Relationship Id="rId79" Type="http://schemas.openxmlformats.org/officeDocument/2006/relationships/tags" Target="../tags/tag104.xml"/><Relationship Id="rId87" Type="http://schemas.openxmlformats.org/officeDocument/2006/relationships/tags" Target="../tags/tag112.xml"/><Relationship Id="rId5" Type="http://schemas.openxmlformats.org/officeDocument/2006/relationships/tags" Target="../tags/tag30.xml"/><Relationship Id="rId61" Type="http://schemas.openxmlformats.org/officeDocument/2006/relationships/tags" Target="../tags/tag86.xml"/><Relationship Id="rId82" Type="http://schemas.openxmlformats.org/officeDocument/2006/relationships/tags" Target="../tags/tag107.xml"/><Relationship Id="rId90" Type="http://schemas.openxmlformats.org/officeDocument/2006/relationships/image" Target="../media/image6.png"/><Relationship Id="rId95" Type="http://schemas.openxmlformats.org/officeDocument/2006/relationships/image" Target="../media/image11.png"/><Relationship Id="rId19" Type="http://schemas.openxmlformats.org/officeDocument/2006/relationships/tags" Target="../tags/tag4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43" Type="http://schemas.openxmlformats.org/officeDocument/2006/relationships/tags" Target="../tags/tag68.xml"/><Relationship Id="rId48" Type="http://schemas.openxmlformats.org/officeDocument/2006/relationships/tags" Target="../tags/tag73.xml"/><Relationship Id="rId56" Type="http://schemas.openxmlformats.org/officeDocument/2006/relationships/tags" Target="../tags/tag81.xml"/><Relationship Id="rId64" Type="http://schemas.openxmlformats.org/officeDocument/2006/relationships/tags" Target="../tags/tag89.xml"/><Relationship Id="rId69" Type="http://schemas.openxmlformats.org/officeDocument/2006/relationships/tags" Target="../tags/tag94.xml"/><Relationship Id="rId77" Type="http://schemas.openxmlformats.org/officeDocument/2006/relationships/tags" Target="../tags/tag102.xml"/><Relationship Id="rId8" Type="http://schemas.openxmlformats.org/officeDocument/2006/relationships/tags" Target="../tags/tag33.xml"/><Relationship Id="rId51" Type="http://schemas.openxmlformats.org/officeDocument/2006/relationships/tags" Target="../tags/tag76.xml"/><Relationship Id="rId72" Type="http://schemas.openxmlformats.org/officeDocument/2006/relationships/tags" Target="../tags/tag97.xml"/><Relationship Id="rId80" Type="http://schemas.openxmlformats.org/officeDocument/2006/relationships/tags" Target="../tags/tag105.xml"/><Relationship Id="rId85" Type="http://schemas.openxmlformats.org/officeDocument/2006/relationships/tags" Target="../tags/tag110.xml"/><Relationship Id="rId93" Type="http://schemas.openxmlformats.org/officeDocument/2006/relationships/image" Target="../media/image9.png"/><Relationship Id="rId3" Type="http://schemas.openxmlformats.org/officeDocument/2006/relationships/tags" Target="../tags/tag28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Relationship Id="rId46" Type="http://schemas.openxmlformats.org/officeDocument/2006/relationships/tags" Target="../tags/tag71.xml"/><Relationship Id="rId59" Type="http://schemas.openxmlformats.org/officeDocument/2006/relationships/tags" Target="../tags/tag84.xml"/><Relationship Id="rId67" Type="http://schemas.openxmlformats.org/officeDocument/2006/relationships/tags" Target="../tags/tag92.xml"/><Relationship Id="rId20" Type="http://schemas.openxmlformats.org/officeDocument/2006/relationships/tags" Target="../tags/tag45.xml"/><Relationship Id="rId41" Type="http://schemas.openxmlformats.org/officeDocument/2006/relationships/tags" Target="../tags/tag66.xml"/><Relationship Id="rId54" Type="http://schemas.openxmlformats.org/officeDocument/2006/relationships/tags" Target="../tags/tag79.xml"/><Relationship Id="rId62" Type="http://schemas.openxmlformats.org/officeDocument/2006/relationships/tags" Target="../tags/tag87.xml"/><Relationship Id="rId70" Type="http://schemas.openxmlformats.org/officeDocument/2006/relationships/tags" Target="../tags/tag95.xml"/><Relationship Id="rId75" Type="http://schemas.openxmlformats.org/officeDocument/2006/relationships/tags" Target="../tags/tag100.xml"/><Relationship Id="rId83" Type="http://schemas.openxmlformats.org/officeDocument/2006/relationships/tags" Target="../tags/tag108.xml"/><Relationship Id="rId88" Type="http://schemas.openxmlformats.org/officeDocument/2006/relationships/tags" Target="../tags/tag113.xml"/><Relationship Id="rId91" Type="http://schemas.openxmlformats.org/officeDocument/2006/relationships/image" Target="../media/image7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49" Type="http://schemas.openxmlformats.org/officeDocument/2006/relationships/tags" Target="../tags/tag74.xml"/><Relationship Id="rId57" Type="http://schemas.openxmlformats.org/officeDocument/2006/relationships/tags" Target="../tags/tag82.xml"/><Relationship Id="rId10" Type="http://schemas.openxmlformats.org/officeDocument/2006/relationships/tags" Target="../tags/tag35.xml"/><Relationship Id="rId31" Type="http://schemas.openxmlformats.org/officeDocument/2006/relationships/tags" Target="../tags/tag56.xml"/><Relationship Id="rId44" Type="http://schemas.openxmlformats.org/officeDocument/2006/relationships/tags" Target="../tags/tag69.xml"/><Relationship Id="rId52" Type="http://schemas.openxmlformats.org/officeDocument/2006/relationships/tags" Target="../tags/tag77.xml"/><Relationship Id="rId60" Type="http://schemas.openxmlformats.org/officeDocument/2006/relationships/tags" Target="../tags/tag85.xml"/><Relationship Id="rId65" Type="http://schemas.openxmlformats.org/officeDocument/2006/relationships/tags" Target="../tags/tag90.xml"/><Relationship Id="rId73" Type="http://schemas.openxmlformats.org/officeDocument/2006/relationships/tags" Target="../tags/tag98.xml"/><Relationship Id="rId78" Type="http://schemas.openxmlformats.org/officeDocument/2006/relationships/tags" Target="../tags/tag103.xml"/><Relationship Id="rId81" Type="http://schemas.openxmlformats.org/officeDocument/2006/relationships/tags" Target="../tags/tag106.xml"/><Relationship Id="rId86" Type="http://schemas.openxmlformats.org/officeDocument/2006/relationships/tags" Target="../tags/tag111.xml"/><Relationship Id="rId94" Type="http://schemas.openxmlformats.org/officeDocument/2006/relationships/image" Target="../media/image10.png"/><Relationship Id="rId4" Type="http://schemas.openxmlformats.org/officeDocument/2006/relationships/tags" Target="../tags/tag29.xml"/><Relationship Id="rId9" Type="http://schemas.openxmlformats.org/officeDocument/2006/relationships/tags" Target="../tags/tag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murder rates are 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4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statistical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metric (bigger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 smtClean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 smtClean="0"/>
              <a:t>What percent of the simulation values are </a:t>
            </a:r>
            <a:r>
              <a:rPr lang="en-US" dirty="0" smtClean="0"/>
              <a:t>bigger than the </a:t>
            </a:r>
            <a:r>
              <a:rPr lang="en-US" dirty="0" smtClean="0"/>
              <a:t>real world </a:t>
            </a:r>
            <a:r>
              <a:rPr lang="en-US" dirty="0" smtClean="0"/>
              <a:t>values?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percentage is </a:t>
            </a:r>
            <a:r>
              <a:rPr lang="en-US" dirty="0" smtClean="0"/>
              <a:t>5</a:t>
            </a:r>
            <a:r>
              <a:rPr lang="en-US" dirty="0" smtClean="0"/>
              <a:t>% or </a:t>
            </a:r>
            <a:r>
              <a:rPr lang="en-US" dirty="0" smtClean="0"/>
              <a:t>less, </a:t>
            </a:r>
            <a:r>
              <a:rPr lang="en-US" dirty="0" smtClean="0"/>
              <a:t>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Analogy between hypothesis testing and mathematical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underlying logic </a:t>
            </a:r>
            <a:r>
              <a:rPr lang="en-US" dirty="0" smtClean="0"/>
              <a:t>[of hypothesis testing] is </a:t>
            </a:r>
            <a:r>
              <a:rPr lang="en-US" dirty="0"/>
              <a:t>similar to a proof </a:t>
            </a:r>
            <a:r>
              <a:rPr lang="en-US" dirty="0" smtClean="0"/>
              <a:t>by contradiction</a:t>
            </a:r>
            <a:r>
              <a:rPr lang="en-US" dirty="0"/>
              <a:t>. To prove a mathematical statement, A, you assume </a:t>
            </a:r>
            <a:r>
              <a:rPr lang="en-US" dirty="0" smtClean="0"/>
              <a:t>temporarily </a:t>
            </a:r>
            <a:r>
              <a:rPr lang="en-US" dirty="0"/>
              <a:t>that A is false. If that assumption leads to a </a:t>
            </a:r>
            <a:r>
              <a:rPr lang="en-US" dirty="0" smtClean="0"/>
              <a:t>contradiction</a:t>
            </a:r>
            <a:r>
              <a:rPr lang="en-US" dirty="0"/>
              <a:t>, you </a:t>
            </a:r>
            <a:r>
              <a:rPr lang="en-US" dirty="0" smtClean="0"/>
              <a:t>conclude </a:t>
            </a:r>
            <a:r>
              <a:rPr lang="en-US" dirty="0"/>
              <a:t>that A must actually be true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</a:t>
            </a:r>
            <a:r>
              <a:rPr lang="en-US" i="1" dirty="0" smtClean="0"/>
              <a:t>Statistics</a:t>
            </a:r>
            <a:r>
              <a:rPr lang="en-US" dirty="0" smtClean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on a metric (bigger value = better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backwards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 smtClean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trust your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have very bad statistical intuition</a:t>
            </a:r>
          </a:p>
          <a:p>
            <a:r>
              <a:rPr lang="en-US" dirty="0" smtClean="0"/>
              <a:t>It’s much better to follow the methodology and do the experiments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</a:t>
            </a:r>
            <a:r>
              <a:rPr lang="en-US" smtClean="0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luck?</a:t>
            </a:r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fair?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r>
              <a:rPr lang="en-US" dirty="0" smtClean="0"/>
              <a:t>Which chemical process leads to the best-tasting beer?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dice-rolling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Game:  Roll one die, get paid accordingly: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Player self-reports the die roll and takes the money</a:t>
            </a:r>
          </a:p>
          <a:p>
            <a:pPr lvl="1"/>
            <a:r>
              <a:rPr lang="en-US" dirty="0" smtClean="0"/>
              <a:t>no verification of the actual roll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From “Lies </a:t>
            </a:r>
            <a:r>
              <a:rPr lang="en-US" sz="2400" dirty="0"/>
              <a:t>in d</a:t>
            </a:r>
            <a:r>
              <a:rPr lang="en-US" sz="2400" dirty="0" smtClean="0"/>
              <a:t>isguise:  An </a:t>
            </a:r>
            <a:r>
              <a:rPr lang="en-US" sz="2400" dirty="0"/>
              <a:t>experimental study on </a:t>
            </a:r>
            <a:r>
              <a:rPr lang="en-US" sz="2400" dirty="0" smtClean="0"/>
              <a:t>cheating”</a:t>
            </a:r>
          </a:p>
          <a:p>
            <a:pPr marL="0" indent="0">
              <a:buNone/>
            </a:pPr>
            <a:r>
              <a:rPr lang="en-US" sz="2400" dirty="0" smtClean="0"/>
              <a:t>by </a:t>
            </a:r>
            <a:r>
              <a:rPr lang="en-US" sz="2400" dirty="0" err="1"/>
              <a:t>Urs</a:t>
            </a:r>
            <a:r>
              <a:rPr lang="en-US" sz="2400" dirty="0"/>
              <a:t> </a:t>
            </a:r>
            <a:r>
              <a:rPr lang="en-US" sz="2400" dirty="0" err="1" smtClean="0"/>
              <a:t>Fischbacher</a:t>
            </a:r>
            <a:r>
              <a:rPr lang="en-US" sz="2400" dirty="0" smtClean="0"/>
              <a:t> and </a:t>
            </a:r>
            <a:r>
              <a:rPr lang="en-US" sz="2400" dirty="0" err="1" smtClean="0"/>
              <a:t>Franziska</a:t>
            </a:r>
            <a:r>
              <a:rPr lang="en-US" sz="2400" dirty="0" smtClean="0"/>
              <a:t> </a:t>
            </a:r>
            <a:r>
              <a:rPr lang="en-US" sz="2400" dirty="0" err="1"/>
              <a:t>Heusi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29782813"/>
              </p:ext>
            </p:extLst>
          </p:nvPr>
        </p:nvGraphicFramePr>
        <p:xfrm>
          <a:off x="1143000" y="2286000"/>
          <a:ext cx="6095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Payoff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CHF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 CHF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  <a:p>
            <a:pPr lvl="1"/>
            <a:r>
              <a:rPr lang="en-US" dirty="0" smtClean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678</Words>
  <Application>Microsoft Office PowerPoint</Application>
  <PresentationFormat>On-screen Show (4:3)</PresentationFormat>
  <Paragraphs>142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A dice-rolling experiment</vt:lpstr>
      <vt:lpstr>What can happen when you roll two dice?</vt:lpstr>
      <vt:lpstr>How to compute p values</vt:lpstr>
      <vt:lpstr>Interpreting p values</vt:lpstr>
      <vt:lpstr>A false positive</vt:lpstr>
      <vt:lpstr>PowerPoint Presentation</vt:lpstr>
      <vt:lpstr>Correlation  causation</vt:lpstr>
      <vt:lpstr>Statistical significance  practical importance</vt:lpstr>
      <vt:lpstr>Summary of statistical methodology</vt:lpstr>
      <vt:lpstr>Analogy between hypothesis testing and mathematical proofs</vt:lpstr>
      <vt:lpstr>A common error</vt:lpstr>
      <vt:lpstr>Don’t trust your intuition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CSE</cp:lastModifiedBy>
  <cp:revision>39</cp:revision>
  <dcterms:created xsi:type="dcterms:W3CDTF">2012-07-18T18:48:47Z</dcterms:created>
  <dcterms:modified xsi:type="dcterms:W3CDTF">2014-02-19T09:00:36Z</dcterms:modified>
</cp:coreProperties>
</file>