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3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4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5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6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42" r:id="rId2"/>
    <p:sldId id="344" r:id="rId3"/>
    <p:sldId id="345" r:id="rId4"/>
    <p:sldId id="351" r:id="rId5"/>
    <p:sldId id="352" r:id="rId6"/>
    <p:sldId id="348" r:id="rId7"/>
    <p:sldId id="341" r:id="rId8"/>
    <p:sldId id="353" r:id="rId9"/>
    <p:sldId id="346" r:id="rId10"/>
    <p:sldId id="347" r:id="rId11"/>
    <p:sldId id="343" r:id="rId12"/>
    <p:sldId id="350" r:id="rId13"/>
    <p:sldId id="349" r:id="rId14"/>
    <p:sldId id="321" r:id="rId15"/>
    <p:sldId id="317" r:id="rId16"/>
    <p:sldId id="316" r:id="rId17"/>
    <p:sldId id="339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7550" autoAdjust="0"/>
  </p:normalViewPr>
  <p:slideViewPr>
    <p:cSldViewPr>
      <p:cViewPr varScale="1">
        <p:scale>
          <a:sx n="71" d="100"/>
          <a:sy n="71" d="100"/>
        </p:scale>
        <p:origin x="-31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slide 3, come back to this slide. Q: which of these lines are reassigning</a:t>
            </a:r>
            <a:r>
              <a:rPr lang="en-US" baseline="0" dirty="0" smtClean="0"/>
              <a:t> a variable vs. mutating an object?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50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A: Depends!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22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mylist</a:t>
            </a:r>
            <a:r>
              <a:rPr lang="en-US" dirty="0" smtClean="0"/>
              <a:t> = [1, 2, 3]</a:t>
            </a:r>
          </a:p>
          <a:p>
            <a:r>
              <a:rPr lang="en-US" dirty="0" err="1" smtClean="0"/>
              <a:t>otherlist</a:t>
            </a:r>
            <a:r>
              <a:rPr lang="en-US" dirty="0" smtClean="0"/>
              <a:t> = </a:t>
            </a:r>
            <a:r>
              <a:rPr lang="en-US" dirty="0" err="1" smtClean="0"/>
              <a:t>mylist</a:t>
            </a:r>
            <a:endParaRPr lang="en-US" dirty="0" smtClean="0"/>
          </a:p>
          <a:p>
            <a:r>
              <a:rPr lang="en-US" dirty="0" smtClean="0"/>
              <a:t>print id(</a:t>
            </a:r>
            <a:r>
              <a:rPr lang="en-US" dirty="0" err="1" smtClean="0"/>
              <a:t>mylist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id(</a:t>
            </a:r>
            <a:r>
              <a:rPr lang="en-US" dirty="0" err="1" smtClean="0"/>
              <a:t>otherlist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mylist.append</a:t>
            </a:r>
            <a:r>
              <a:rPr lang="en-US" dirty="0" smtClean="0"/>
              <a:t>(4)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is </a:t>
            </a:r>
            <a:r>
              <a:rPr lang="en-US" dirty="0" err="1" smtClean="0"/>
              <a:t>otherlist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== [1, 2, 3, 4]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mylist</a:t>
            </a:r>
            <a:r>
              <a:rPr lang="en-US" dirty="0" smtClean="0"/>
              <a:t> is [1, 2, 3, 4]	</a:t>
            </a:r>
          </a:p>
          <a:p>
            <a:r>
              <a:rPr lang="en-US" dirty="0" smtClean="0"/>
              <a:t>print id(</a:t>
            </a:r>
            <a:r>
              <a:rPr lang="en-US" dirty="0" err="1" smtClean="0"/>
              <a:t>mylist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id(</a:t>
            </a:r>
            <a:r>
              <a:rPr lang="en-US" dirty="0" err="1" smtClean="0"/>
              <a:t>otherlist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id([1, 2, 3, 4])</a:t>
            </a:r>
          </a:p>
          <a:p>
            <a:r>
              <a:rPr lang="en-US" dirty="0" smtClean="0"/>
              <a:t>print id([1, 2, 3, 4])</a:t>
            </a:r>
          </a:p>
          <a:p>
            <a:r>
              <a:rPr lang="en-US" dirty="0" smtClean="0"/>
              <a:t>print [1, 2, 3, 4] is [1, 2, 3, 4]</a:t>
            </a:r>
          </a:p>
          <a:p>
            <a:r>
              <a:rPr lang="en-US" dirty="0" smtClean="0"/>
              <a:t>print [1, 2, 3, 4] == [1, 2, 3, 4]</a:t>
            </a:r>
          </a:p>
          <a:p>
            <a:r>
              <a:rPr lang="en-US" dirty="0" smtClean="0"/>
              <a:t>print id([1, 2, 3, 4])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89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32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even discuss</a:t>
            </a:r>
            <a:r>
              <a:rPr lang="en-US" baseline="0" dirty="0" smtClean="0"/>
              <a:t> these functions?  Students shouldn’t use them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id(</a:t>
            </a:r>
            <a:r>
              <a:rPr lang="en-US" dirty="0" err="1" smtClean="0"/>
              <a:t>obj</a:t>
            </a:r>
            <a:r>
              <a:rPr lang="en-US" dirty="0" smtClean="0"/>
              <a:t>) returns the object’s identity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type(</a:t>
            </a:r>
            <a:r>
              <a:rPr lang="en-US" dirty="0" err="1" smtClean="0"/>
              <a:t>obj</a:t>
            </a:r>
            <a:r>
              <a:rPr lang="en-US" dirty="0" smtClean="0"/>
              <a:t>) returns the object’s type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63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def</a:t>
            </a:r>
            <a:r>
              <a:rPr lang="en-US" dirty="0" smtClean="0"/>
              <a:t> increment(</a:t>
            </a:r>
            <a:r>
              <a:rPr lang="en-US" dirty="0" err="1" smtClean="0"/>
              <a:t>uniquewords</a:t>
            </a:r>
            <a:r>
              <a:rPr lang="en-US" dirty="0" smtClean="0"/>
              <a:t>, word):</a:t>
            </a:r>
          </a:p>
          <a:p>
            <a:r>
              <a:rPr lang="en-US" dirty="0" smtClean="0"/>
              <a:t>   """increment the count for word"""</a:t>
            </a:r>
          </a:p>
          <a:p>
            <a:r>
              <a:rPr lang="en-US" dirty="0" smtClean="0"/>
              <a:t>   if </a:t>
            </a:r>
            <a:r>
              <a:rPr lang="en-US" dirty="0" err="1" smtClean="0"/>
              <a:t>uniquewords.has_key</a:t>
            </a:r>
            <a:r>
              <a:rPr lang="en-US" dirty="0" smtClean="0"/>
              <a:t>(word):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uniquewords</a:t>
            </a:r>
            <a:r>
              <a:rPr lang="en-US" dirty="0" smtClean="0"/>
              <a:t>[word] = </a:t>
            </a:r>
            <a:r>
              <a:rPr lang="en-US" dirty="0" err="1" smtClean="0"/>
              <a:t>uniquewords</a:t>
            </a:r>
            <a:r>
              <a:rPr lang="en-US" dirty="0" smtClean="0"/>
              <a:t>[word] + 1</a:t>
            </a:r>
          </a:p>
          <a:p>
            <a:r>
              <a:rPr lang="en-US" dirty="0" smtClean="0"/>
              <a:t>   else: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uniquewords</a:t>
            </a:r>
            <a:r>
              <a:rPr lang="en-US" dirty="0" smtClean="0"/>
              <a:t>[word] = 1</a:t>
            </a:r>
          </a:p>
          <a:p>
            <a:r>
              <a:rPr lang="en-US" dirty="0" err="1" smtClean="0"/>
              <a:t>mywords</a:t>
            </a:r>
            <a:r>
              <a:rPr lang="en-US" dirty="0" smtClean="0"/>
              <a:t> = </a:t>
            </a:r>
            <a:r>
              <a:rPr lang="en-US" dirty="0" err="1" smtClean="0"/>
              <a:t>dict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increment(</a:t>
            </a:r>
            <a:r>
              <a:rPr lang="en-US" dirty="0" err="1" smtClean="0"/>
              <a:t>mywords</a:t>
            </a:r>
            <a:r>
              <a:rPr lang="en-US" dirty="0" smtClean="0"/>
              <a:t>, "school")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mywords</a:t>
            </a:r>
            <a:endParaRPr lang="en-US" dirty="0" smtClean="0"/>
          </a:p>
          <a:p>
            <a:r>
              <a:rPr lang="en-US" dirty="0" err="1" smtClean="0"/>
              <a:t>def</a:t>
            </a:r>
            <a:r>
              <a:rPr lang="en-US" dirty="0" smtClean="0"/>
              <a:t> increment(value):</a:t>
            </a:r>
          </a:p>
          <a:p>
            <a:r>
              <a:rPr lang="en-US" dirty="0" smtClean="0"/>
              <a:t>    """increment the value???"""</a:t>
            </a:r>
          </a:p>
          <a:p>
            <a:r>
              <a:rPr lang="en-US" dirty="0" smtClean="0"/>
              <a:t>    value = value + 1</a:t>
            </a:r>
          </a:p>
          <a:p>
            <a:r>
              <a:rPr lang="en-US" dirty="0" err="1" smtClean="0"/>
              <a:t>myval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increment(</a:t>
            </a:r>
            <a:r>
              <a:rPr lang="en-US" dirty="0" err="1" smtClean="0"/>
              <a:t>myval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myval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45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BD60D3-1FD3-4596-BD6D-DE66BCDFC48C}" type="datetime1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69B3F4-813B-46EB-B739-058B98D36E21}" type="datetime1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CAB5C2-98FD-485A-A700-B929038DDAEA}" type="datetime1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67961A-CB5D-4DF8-9BB2-965EE80FC722}" type="datetime1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241E1A-980F-49E1-BF5E-E619ADDA3268}" type="datetime1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854609-5010-457F-99F0-5E01C8EEB1C2}" type="datetime1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AEAAFB-7D4A-4D17-B6CF-C9C92AF10BD4}" type="datetime1">
              <a:rPr lang="en-US" smtClean="0"/>
              <a:t>1/31/2014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212E45-0FC8-4D3D-85E4-03417726285C}" type="datetime1">
              <a:rPr lang="en-US" smtClean="0"/>
              <a:t>1/31/2014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3C9732-F09F-4F83-B3FC-53727E7697CA}" type="datetime1">
              <a:rPr lang="en-US" smtClean="0"/>
              <a:t>1/31/2014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31B8B0-101A-4B7C-8104-5E565B8D8F6F}" type="datetime1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C684DB-6B30-41E9-985B-F884893A307A}" type="datetime1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tags" Target="../tags/tag34.xml"/><Relationship Id="rId3" Type="http://schemas.openxmlformats.org/officeDocument/2006/relationships/tags" Target="../tags/tag19.xml"/><Relationship Id="rId21" Type="http://schemas.openxmlformats.org/officeDocument/2006/relationships/tags" Target="../tags/tag37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tags" Target="../tags/tag33.xml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20" Type="http://schemas.openxmlformats.org/officeDocument/2006/relationships/tags" Target="../tags/tag36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23" Type="http://schemas.openxmlformats.org/officeDocument/2006/relationships/tags" Target="../tags/tag39.xml"/><Relationship Id="rId10" Type="http://schemas.openxmlformats.org/officeDocument/2006/relationships/tags" Target="../tags/tag26.xml"/><Relationship Id="rId19" Type="http://schemas.openxmlformats.org/officeDocument/2006/relationships/tags" Target="../tags/tag35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Relationship Id="rId22" Type="http://schemas.openxmlformats.org/officeDocument/2006/relationships/tags" Target="../tags/tag3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13" Type="http://schemas.openxmlformats.org/officeDocument/2006/relationships/tags" Target="../tags/tag63.xml"/><Relationship Id="rId18" Type="http://schemas.openxmlformats.org/officeDocument/2006/relationships/tags" Target="../tags/tag68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53.xml"/><Relationship Id="rId21" Type="http://schemas.openxmlformats.org/officeDocument/2006/relationships/tags" Target="../tags/tag71.xml"/><Relationship Id="rId7" Type="http://schemas.openxmlformats.org/officeDocument/2006/relationships/tags" Target="../tags/tag57.xml"/><Relationship Id="rId12" Type="http://schemas.openxmlformats.org/officeDocument/2006/relationships/tags" Target="../tags/tag62.xml"/><Relationship Id="rId17" Type="http://schemas.openxmlformats.org/officeDocument/2006/relationships/tags" Target="../tags/tag67.xml"/><Relationship Id="rId25" Type="http://schemas.openxmlformats.org/officeDocument/2006/relationships/tags" Target="../tags/tag75.xml"/><Relationship Id="rId2" Type="http://schemas.openxmlformats.org/officeDocument/2006/relationships/tags" Target="../tags/tag52.xml"/><Relationship Id="rId16" Type="http://schemas.openxmlformats.org/officeDocument/2006/relationships/tags" Target="../tags/tag66.xml"/><Relationship Id="rId20" Type="http://schemas.openxmlformats.org/officeDocument/2006/relationships/tags" Target="../tags/tag70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11" Type="http://schemas.openxmlformats.org/officeDocument/2006/relationships/tags" Target="../tags/tag61.xml"/><Relationship Id="rId24" Type="http://schemas.openxmlformats.org/officeDocument/2006/relationships/tags" Target="../tags/tag74.xml"/><Relationship Id="rId5" Type="http://schemas.openxmlformats.org/officeDocument/2006/relationships/tags" Target="../tags/tag55.xml"/><Relationship Id="rId15" Type="http://schemas.openxmlformats.org/officeDocument/2006/relationships/tags" Target="../tags/tag65.xml"/><Relationship Id="rId23" Type="http://schemas.openxmlformats.org/officeDocument/2006/relationships/tags" Target="../tags/tag73.xml"/><Relationship Id="rId10" Type="http://schemas.openxmlformats.org/officeDocument/2006/relationships/tags" Target="../tags/tag60.xml"/><Relationship Id="rId19" Type="http://schemas.openxmlformats.org/officeDocument/2006/relationships/tags" Target="../tags/tag69.xml"/><Relationship Id="rId4" Type="http://schemas.openxmlformats.org/officeDocument/2006/relationships/tags" Target="../tags/tag54.xml"/><Relationship Id="rId9" Type="http://schemas.openxmlformats.org/officeDocument/2006/relationships/tags" Target="../tags/tag59.xml"/><Relationship Id="rId14" Type="http://schemas.openxmlformats.org/officeDocument/2006/relationships/tags" Target="../tags/tag64.xml"/><Relationship Id="rId22" Type="http://schemas.openxmlformats.org/officeDocument/2006/relationships/tags" Target="../tags/tag72.xml"/><Relationship Id="rId27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Sharing, mutability, and immutability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7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Tuple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Constructors</a:t>
            </a:r>
          </a:p>
          <a:p>
            <a:pPr marL="857250" lvl="1" indent="-457200"/>
            <a:r>
              <a:rPr lang="en-US" dirty="0" smtClean="0"/>
              <a:t>Literals:  Just like lists, but round the square brackets</a:t>
            </a:r>
          </a:p>
          <a:p>
            <a:pPr marL="400050" lvl="1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("four", "score", "and", "seven", "years")</a:t>
            </a:r>
          </a:p>
          <a:p>
            <a:pPr marL="857250" lvl="1" indent="-457200"/>
            <a:r>
              <a:rPr lang="en-US" dirty="0" smtClean="0"/>
              <a:t>Also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(3, 1) + (4, 1)  </a:t>
            </a:r>
            <a:r>
              <a:rPr lang="en-US" dirty="0" smtClean="0"/>
              <a:t>=&gt;  (3, 1, 4, 1),  etc.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Queries</a:t>
            </a:r>
          </a:p>
          <a:p>
            <a:pPr marL="857250" lvl="1" indent="-457200"/>
            <a:r>
              <a:rPr lang="en-US" dirty="0" smtClean="0"/>
              <a:t>Just like lists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Mutators</a:t>
            </a:r>
            <a:endParaRPr lang="en-US" dirty="0" smtClean="0"/>
          </a:p>
          <a:p>
            <a:pPr marL="857250" lvl="1" indent="-457200"/>
            <a:r>
              <a:rPr lang="en-US" dirty="0" smtClean="0">
                <a:solidFill>
                  <a:srgbClr val="FF0000"/>
                </a:solidFill>
              </a:rPr>
              <a:t>None!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4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Immutable </a:t>
            </a:r>
            <a:r>
              <a:rPr lang="en-US" dirty="0" err="1" smtClean="0"/>
              <a:t>datatype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 immutable </a:t>
            </a:r>
            <a:r>
              <a:rPr lang="en-US" dirty="0" err="1" smtClean="0"/>
              <a:t>datatype</a:t>
            </a:r>
            <a:r>
              <a:rPr lang="en-US" dirty="0" smtClean="0"/>
              <a:t> is one that doesn’t have any functions in the third category:</a:t>
            </a:r>
          </a:p>
          <a:p>
            <a:pPr lvl="1"/>
            <a:r>
              <a:rPr lang="en-US" dirty="0" smtClean="0"/>
              <a:t>Constructors</a:t>
            </a:r>
          </a:p>
          <a:p>
            <a:pPr lvl="1"/>
            <a:r>
              <a:rPr lang="en-US" dirty="0" smtClean="0"/>
              <a:t>Queries</a:t>
            </a:r>
          </a:p>
          <a:p>
            <a:pPr lvl="1"/>
            <a:r>
              <a:rPr lang="en-US" dirty="0" err="1" smtClean="0"/>
              <a:t>Mutators</a:t>
            </a:r>
            <a:r>
              <a:rPr lang="en-US" dirty="0" smtClean="0"/>
              <a:t>:  </a:t>
            </a:r>
            <a:r>
              <a:rPr lang="en-US" dirty="0" smtClean="0">
                <a:solidFill>
                  <a:srgbClr val="FF0000"/>
                </a:solidFill>
              </a:rPr>
              <a:t>None!</a:t>
            </a:r>
          </a:p>
          <a:p>
            <a:r>
              <a:rPr lang="en-US" dirty="0" smtClean="0"/>
              <a:t>Immutable </a:t>
            </a:r>
            <a:r>
              <a:rPr lang="en-US" dirty="0" err="1" smtClean="0"/>
              <a:t>datatypes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, float, </a:t>
            </a:r>
            <a:r>
              <a:rPr lang="en-US" dirty="0" err="1" smtClean="0"/>
              <a:t>boolean</a:t>
            </a:r>
            <a:r>
              <a:rPr lang="en-US" dirty="0" smtClean="0"/>
              <a:t>, string, function, tuple, </a:t>
            </a:r>
            <a:r>
              <a:rPr lang="en-US" i="1" dirty="0" err="1" smtClean="0"/>
              <a:t>frozenset</a:t>
            </a:r>
            <a:endParaRPr lang="en-US" i="1" dirty="0" smtClean="0"/>
          </a:p>
          <a:p>
            <a:r>
              <a:rPr lang="en-US" dirty="0" smtClean="0"/>
              <a:t>Mutable </a:t>
            </a:r>
            <a:r>
              <a:rPr lang="en-US" dirty="0" err="1" smtClean="0"/>
              <a:t>datatypes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list, dictionary, 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7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 every value may be placed in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Set elements must </a:t>
            </a:r>
            <a:r>
              <a:rPr lang="en-US" dirty="0"/>
              <a:t>be immutable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b="1" dirty="0" smtClean="0"/>
              <a:t>Goal</a:t>
            </a:r>
            <a:r>
              <a:rPr lang="en-US" dirty="0" smtClean="0"/>
              <a:t>:  only set operations change the set</a:t>
            </a:r>
          </a:p>
          <a:p>
            <a:pPr lvl="1"/>
            <a:r>
              <a:rPr lang="en-US" dirty="0" smtClean="0"/>
              <a:t>after 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dirty="0" smtClean="0">
                <a:cs typeface="Courier New" pitchFamily="49" charset="0"/>
              </a:rPr>
              <a:t>”, 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x in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700" dirty="0" smtClean="0"/>
              <a:t> </a:t>
            </a:r>
            <a:r>
              <a:rPr lang="en-US" dirty="0">
                <a:sym typeface="Symbol"/>
              </a:rPr>
              <a:t>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True</a:t>
            </a:r>
            <a:endParaRPr lang="en-US" sz="2500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dirty="0" smtClean="0">
                <a:sym typeface="Symbol"/>
              </a:rPr>
              <a:t>  always evaluates to the same value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Both conditions should hold until </a:t>
            </a:r>
            <a:r>
              <a:rPr lang="en-US" sz="25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myset</a:t>
            </a:r>
            <a:r>
              <a:rPr lang="en-US" sz="25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b="1" dirty="0" smtClean="0"/>
              <a:t>Mutable elements </a:t>
            </a:r>
            <a:r>
              <a:rPr lang="en-US" b="1" dirty="0"/>
              <a:t>can violate these goals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["a", "b"]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list3 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["a", "b"]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{ list1 }</a:t>
            </a:r>
            <a:r>
              <a:rPr lang="en-US" sz="2600" dirty="0" smtClean="0">
                <a:sym typeface="Symbol"/>
              </a:rPr>
              <a:t> 		 Hypothetical; actually illegal in Python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list1 in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True </a:t>
            </a: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True 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list2.append("c")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1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every value is allowed to be a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Keys must be immutable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b="1" dirty="0" smtClean="0"/>
              <a:t>Goal</a:t>
            </a:r>
            <a:r>
              <a:rPr lang="en-US" dirty="0" smtClean="0"/>
              <a:t>:  only dictionary operations change the keyset</a:t>
            </a:r>
            <a:endParaRPr lang="en-US" dirty="0"/>
          </a:p>
          <a:p>
            <a:pPr lvl="1"/>
            <a:r>
              <a:rPr lang="en-US" dirty="0"/>
              <a:t>after 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 = y</a:t>
            </a:r>
            <a:r>
              <a:rPr lang="en-US" dirty="0">
                <a:cs typeface="Courier New" pitchFamily="49" charset="0"/>
              </a:rPr>
              <a:t>”,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</a:t>
            </a:r>
            <a:r>
              <a:rPr lang="en-US" sz="2000" dirty="0"/>
              <a:t> </a:t>
            </a:r>
            <a:r>
              <a:rPr lang="en-US" dirty="0">
                <a:sym typeface="Symbol"/>
              </a:rPr>
              <a:t> y</a:t>
            </a:r>
          </a:p>
          <a:p>
            <a:pPr lvl="1"/>
            <a:r>
              <a:rPr lang="en-US" dirty="0">
                <a:sym typeface="Symbol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a == b</a:t>
            </a:r>
            <a:r>
              <a:rPr lang="en-US" dirty="0">
                <a:sym typeface="Symbol"/>
              </a:rPr>
              <a:t>, then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[a] ==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[b]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These conditions </a:t>
            </a:r>
            <a:r>
              <a:rPr lang="en-US" dirty="0">
                <a:solidFill>
                  <a:prstClr val="black"/>
                </a:solidFill>
                <a:sym typeface="Symbol"/>
              </a:rPr>
              <a:t>should hold until </a:t>
            </a:r>
            <a:r>
              <a:rPr lang="en-US" sz="25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sz="25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b="1" dirty="0" smtClean="0"/>
              <a:t>Mutable keys can violate these goals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list1 = ["a", "b"]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= ["a", "b"]</a:t>
            </a: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[list1] = "z"</a:t>
            </a:r>
            <a:r>
              <a:rPr lang="en-US" sz="2600" dirty="0">
                <a:sym typeface="Symbol"/>
              </a:rPr>
              <a:t>		 Hypothetical; actually illegal in Python</a:t>
            </a: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[list3] </a:t>
            </a:r>
            <a:r>
              <a:rPr lang="en-US" sz="2600" dirty="0">
                <a:sym typeface="Symbol"/>
              </a:rPr>
              <a:t> 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  <a:sym typeface="Symbol"/>
              </a:rPr>
              <a:t>"z"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list2.append("c")</a:t>
            </a:r>
          </a:p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[list1]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[list3] </a:t>
            </a:r>
            <a:r>
              <a:rPr lang="en-US" sz="2600" dirty="0" smtClean="0">
                <a:sym typeface="Symbol"/>
              </a:rPr>
              <a:t> ???</a:t>
            </a: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4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Python’s </a:t>
            </a:r>
            <a:r>
              <a:rPr lang="en-US" i="1" dirty="0"/>
              <a:t>Data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Everything is an </a:t>
            </a:r>
            <a:r>
              <a:rPr lang="en-US" i="1" dirty="0"/>
              <a:t>object</a:t>
            </a:r>
          </a:p>
          <a:p>
            <a:r>
              <a:rPr lang="en-US" dirty="0"/>
              <a:t>Each object </a:t>
            </a:r>
            <a:r>
              <a:rPr lang="en-US" dirty="0" smtClean="0"/>
              <a:t>has:</a:t>
            </a:r>
          </a:p>
          <a:p>
            <a:pPr lvl="1"/>
            <a:r>
              <a:rPr lang="en-US" dirty="0" smtClean="0"/>
              <a:t>an </a:t>
            </a:r>
            <a:r>
              <a:rPr lang="en-US" i="1" dirty="0" smtClean="0"/>
              <a:t>identity</a:t>
            </a:r>
          </a:p>
          <a:p>
            <a:pPr lvl="2"/>
            <a:r>
              <a:rPr lang="en-US" dirty="0" smtClean="0"/>
              <a:t>Never changes</a:t>
            </a:r>
          </a:p>
          <a:p>
            <a:pPr lvl="2"/>
            <a:r>
              <a:rPr lang="en-US" dirty="0" smtClean="0"/>
              <a:t>Test with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is</a:t>
            </a:r>
            <a:r>
              <a:rPr lang="en-US"/>
              <a:t> </a:t>
            </a:r>
            <a:r>
              <a:rPr lang="en-US" smtClean="0"/>
              <a:t>(</a:t>
            </a:r>
            <a:r>
              <a:rPr lang="en-US" dirty="0" smtClean="0"/>
              <a:t>but you rarely need to </a:t>
            </a:r>
            <a:r>
              <a:rPr lang="en-US" smtClean="0"/>
              <a:t>do so)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type</a:t>
            </a:r>
          </a:p>
          <a:p>
            <a:pPr lvl="2"/>
            <a:r>
              <a:rPr lang="en-US" dirty="0" smtClean="0"/>
              <a:t>Never changes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value</a:t>
            </a:r>
          </a:p>
          <a:p>
            <a:pPr lvl="2"/>
            <a:r>
              <a:rPr lang="en-US" dirty="0" smtClean="0"/>
              <a:t>Can change for </a:t>
            </a:r>
            <a:r>
              <a:rPr lang="en-US" i="1" dirty="0" smtClean="0"/>
              <a:t>mutable </a:t>
            </a:r>
            <a:r>
              <a:rPr lang="en-US" dirty="0" smtClean="0"/>
              <a:t>objects</a:t>
            </a:r>
          </a:p>
          <a:p>
            <a:pPr lvl="2"/>
            <a:r>
              <a:rPr lang="en-US" dirty="0" smtClean="0"/>
              <a:t>Cannot change for </a:t>
            </a:r>
            <a:r>
              <a:rPr lang="en-US" i="1" dirty="0" smtClean="0"/>
              <a:t>immutable </a:t>
            </a:r>
            <a:r>
              <a:rPr lang="en-US" dirty="0" smtClean="0"/>
              <a:t>objects</a:t>
            </a:r>
          </a:p>
          <a:p>
            <a:pPr lvl="2"/>
            <a:r>
              <a:rPr lang="en-US" dirty="0" smtClean="0"/>
              <a:t>Test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7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Mutable and Immutable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Immutable</a:t>
            </a:r>
          </a:p>
          <a:p>
            <a:pPr lvl="1"/>
            <a:r>
              <a:rPr lang="en-US"/>
              <a:t>numbers, strings, tuples</a:t>
            </a:r>
          </a:p>
          <a:p>
            <a:r>
              <a:rPr lang="en-US"/>
              <a:t>Mutable</a:t>
            </a:r>
          </a:p>
          <a:p>
            <a:pPr lvl="1"/>
            <a:r>
              <a:rPr lang="en-US"/>
              <a:t>lists and dictionaries</a:t>
            </a:r>
          </a:p>
          <a:p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57200" y="4724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Note: a set is mutable, but a </a:t>
            </a:r>
            <a:r>
              <a:rPr lang="en-US" sz="2400" i="1">
                <a:solidFill>
                  <a:srgbClr val="FF0000"/>
                </a:solidFill>
              </a:rPr>
              <a:t>frozenset</a:t>
            </a:r>
            <a:r>
              <a:rPr lang="en-US" sz="2400">
                <a:solidFill>
                  <a:srgbClr val="FF0000"/>
                </a:solidFill>
              </a:rPr>
              <a:t> is immutable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86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Tuples are </a:t>
            </a:r>
            <a:r>
              <a:rPr lang="en-US" dirty="0" err="1" smtClean="0"/>
              <a:t>immuatble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Lists are mutable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7200" y="1676400"/>
            <a:ext cx="86868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(record, position, value):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"""change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value at the given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position"""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record[position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 = value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mylist = [1,2,3]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mytuple = (1,2,3)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(mylist, 1, 10)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mylist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updaterecord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(mytuple, 1, 10)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mytuple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2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Mutable and Immutable Types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04800" y="1676400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(uniquewords, word):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"""increment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count for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word"""</a:t>
            </a: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uniquewords.has_key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(word):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+ 1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uniquewords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[word]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1</a:t>
            </a: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mywords = dict()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31859C"/>
                </a:solidFill>
                <a:latin typeface="Courier New" pitchFamily="49" charset="0"/>
                <a:cs typeface="Courier New" pitchFamily="49" charset="0"/>
              </a:rPr>
              <a:t> 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(mywords,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school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print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mywords</a:t>
            </a:r>
            <a:endParaRPr lang="en-US" sz="18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'school':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1}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def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increment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(value):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"""increment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 value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???"""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  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value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value + 1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myval = 5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 increment(myval)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&gt;&gt;&gt;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print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myval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05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Copying and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724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list1 = ["e1", "e2", "e3", "e4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"]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list3 = list(list1) </a:t>
            </a:r>
            <a:r>
              <a:rPr lang="en-US" dirty="0" smtClean="0"/>
              <a:t>   # make a copy; also “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list1[:]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list1, list2, list3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list1.append("e5")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list2.append("e6")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ist3.append("e7")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list1, list2,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list3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ist1 = list3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ist1.append("e8")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list1, list2, list3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9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Variable reassignment vs. Object mutation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447800"/>
            <a:ext cx="8763000" cy="48768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Reassigning</a:t>
            </a:r>
            <a:r>
              <a:rPr lang="en-US" dirty="0" smtClean="0">
                <a:solidFill>
                  <a:srgbClr val="FF0000"/>
                </a:solidFill>
              </a:rPr>
              <a:t> a </a:t>
            </a:r>
            <a:r>
              <a:rPr lang="en-US" b="1" dirty="0" smtClean="0">
                <a:solidFill>
                  <a:srgbClr val="FF0000"/>
                </a:solidFill>
              </a:rPr>
              <a:t>variable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changes a </a:t>
            </a:r>
            <a:r>
              <a:rPr lang="en-US" b="1" i="1" dirty="0" smtClean="0"/>
              <a:t>binding, </a:t>
            </a:r>
            <a:r>
              <a:rPr lang="en-US" dirty="0"/>
              <a:t>it d</a:t>
            </a:r>
            <a:r>
              <a:rPr lang="en-US" dirty="0" smtClean="0"/>
              <a:t>oes not change (mutate) any </a:t>
            </a:r>
            <a:r>
              <a:rPr lang="en-US" b="1" dirty="0" smtClean="0"/>
              <a:t>object </a:t>
            </a:r>
            <a:endParaRPr lang="en-US" dirty="0" smtClean="0"/>
          </a:p>
          <a:p>
            <a:pPr marL="57150" indent="0">
              <a:buNone/>
            </a:pPr>
            <a:r>
              <a:rPr lang="en-US" sz="2600" dirty="0" smtClean="0"/>
              <a:t>Reassigning is </a:t>
            </a:r>
            <a:r>
              <a:rPr lang="en-US" sz="2600" b="1" dirty="0" smtClean="0"/>
              <a:t>always</a:t>
            </a:r>
            <a:r>
              <a:rPr lang="en-US" sz="2600" dirty="0" smtClean="0"/>
              <a:t> </a:t>
            </a:r>
            <a:r>
              <a:rPr lang="en-US" sz="2600" dirty="0"/>
              <a:t>done via the </a:t>
            </a:r>
            <a:r>
              <a:rPr lang="en-US" sz="2600" dirty="0" smtClean="0"/>
              <a:t>syntax: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sz="2200" b="1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i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b="1" i="1" dirty="0" smtClean="0">
                <a:latin typeface="Courier New" pitchFamily="49" charset="0"/>
                <a:cs typeface="Courier New" pitchFamily="49" charset="0"/>
              </a:rPr>
              <a:t>expr		size = 6	</a:t>
            </a:r>
          </a:p>
          <a:p>
            <a:pPr marL="57150" indent="0">
              <a:buNone/>
            </a:pP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				list2 = list1</a:t>
            </a:r>
          </a:p>
          <a:p>
            <a:pPr marL="57150" indent="0">
              <a:buNone/>
            </a:pPr>
            <a:endParaRPr lang="en-US" sz="1800" b="1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Mutating (changing) an object </a:t>
            </a:r>
            <a:r>
              <a:rPr lang="en-US" dirty="0" smtClean="0"/>
              <a:t>does not change any </a:t>
            </a:r>
            <a:r>
              <a:rPr lang="en-US" b="1" dirty="0" smtClean="0"/>
              <a:t>variable</a:t>
            </a:r>
            <a:r>
              <a:rPr lang="en-US" dirty="0" smtClean="0"/>
              <a:t> binding</a:t>
            </a:r>
          </a:p>
          <a:p>
            <a:pPr marL="0" indent="0">
              <a:buNone/>
            </a:pPr>
            <a:r>
              <a:rPr lang="en-US" sz="2600" u="sng" dirty="0" smtClean="0"/>
              <a:t>Two</a:t>
            </a:r>
            <a:r>
              <a:rPr lang="en-US" sz="2600" dirty="0" smtClean="0"/>
              <a:t> syntaxes</a:t>
            </a:r>
            <a:r>
              <a:rPr lang="en-US" sz="2600" dirty="0"/>
              <a:t>:			</a:t>
            </a:r>
            <a:r>
              <a:rPr lang="en-US" sz="2600" dirty="0" smtClean="0"/>
              <a:t>Examples</a:t>
            </a:r>
            <a:r>
              <a:rPr lang="en-US" sz="2600" dirty="0"/>
              <a:t>: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left_expr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right_expr</a:t>
            </a:r>
            <a:r>
              <a:rPr lang="en-US" sz="2200" b="1" i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[3] =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myvalue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200" b="1" dirty="0">
                <a:latin typeface="Courier New" pitchFamily="49" charset="0"/>
                <a:cs typeface="Courier New" pitchFamily="49" charset="0"/>
              </a:rPr>
            </a:b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i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…)		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mylist.append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myvalue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324599" y="4267200"/>
            <a:ext cx="2765989" cy="92333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Changes </a:t>
            </a:r>
            <a:r>
              <a:rPr lang="en-US" dirty="0" smtClean="0"/>
              <a:t>something about the </a:t>
            </a:r>
            <a:r>
              <a:rPr lang="en-US" i="1" dirty="0" smtClean="0"/>
              <a:t>object</a:t>
            </a:r>
            <a:r>
              <a:rPr lang="en-US" dirty="0" smtClean="0"/>
              <a:t> that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refers </a:t>
            </a:r>
            <a:r>
              <a:rPr lang="en-US" dirty="0"/>
              <a:t>to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324600" y="2362200"/>
            <a:ext cx="2167345" cy="1200329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Changes what the variables </a:t>
            </a:r>
          </a:p>
          <a:p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size </a:t>
            </a:r>
            <a:r>
              <a:rPr lang="en-US" dirty="0" smtClean="0"/>
              <a:t>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list2 </a:t>
            </a:r>
            <a:r>
              <a:rPr lang="en-US" dirty="0" smtClean="0"/>
              <a:t>are bound to</a:t>
            </a:r>
            <a:endParaRPr lang="en-US" dirty="0"/>
          </a:p>
        </p:txBody>
      </p:sp>
      <p:cxnSp>
        <p:nvCxnSpPr>
          <p:cNvPr id="8" name="Straight Connector 7"/>
          <p:cNvCxnSpPr/>
          <p:nvPr>
            <p:custDataLst>
              <p:tags r:id="rId6"/>
            </p:custDataLst>
          </p:nvPr>
        </p:nvCxnSpPr>
        <p:spPr>
          <a:xfrm>
            <a:off x="533400" y="37338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77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and old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Every </a:t>
            </a:r>
            <a:r>
              <a:rPr lang="en-US" b="1" dirty="0" smtClean="0"/>
              <a:t>expression</a:t>
            </a:r>
            <a:r>
              <a:rPr lang="en-US" dirty="0" smtClean="0"/>
              <a:t> evaluates to a value</a:t>
            </a:r>
          </a:p>
          <a:p>
            <a:pPr lvl="1"/>
            <a:r>
              <a:rPr lang="en-US" dirty="0"/>
              <a:t>It might be a new value</a:t>
            </a:r>
          </a:p>
          <a:p>
            <a:pPr lvl="1"/>
            <a:r>
              <a:rPr lang="en-US" dirty="0" smtClean="0"/>
              <a:t>It might be a value that already exists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 evaluates to a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value</a:t>
            </a:r>
          </a:p>
          <a:p>
            <a:pPr marL="457200" lvl="1" indent="0">
              <a:buNone/>
            </a:pPr>
            <a:r>
              <a:rPr lang="en-US" dirty="0" smtClean="0"/>
              <a:t>[3, 1, 4, 1, 5, 9]</a:t>
            </a:r>
          </a:p>
          <a:p>
            <a:pPr marL="457200" lvl="1" indent="0">
              <a:buNone/>
            </a:pPr>
            <a:r>
              <a:rPr lang="en-US" dirty="0"/>
              <a:t>[3, 1, </a:t>
            </a:r>
            <a:r>
              <a:rPr lang="en-US" dirty="0" smtClean="0"/>
              <a:t>4] + [1</a:t>
            </a:r>
            <a:r>
              <a:rPr lang="en-US" dirty="0"/>
              <a:t>, 5, </a:t>
            </a:r>
            <a:r>
              <a:rPr lang="en-US" dirty="0" smtClean="0"/>
              <a:t>9]</a:t>
            </a:r>
          </a:p>
          <a:p>
            <a:pPr marL="457200" lvl="1" indent="0">
              <a:buNone/>
            </a:pPr>
            <a:r>
              <a:rPr lang="en-US" dirty="0"/>
              <a:t>[3, 1, 4, 1, 5, 9</a:t>
            </a:r>
            <a:r>
              <a:rPr lang="en-US" dirty="0" smtClean="0"/>
              <a:t>]</a:t>
            </a:r>
          </a:p>
          <a:p>
            <a:pPr marL="457200" lvl="1" indent="0">
              <a:buNone/>
            </a:pPr>
            <a:r>
              <a:rPr lang="en-US" dirty="0" err="1"/>
              <a:t>mylist</a:t>
            </a:r>
            <a:r>
              <a:rPr lang="en-US" dirty="0"/>
              <a:t> = [[3, 1], [4, 1</a:t>
            </a:r>
            <a:r>
              <a:rPr lang="en-US" dirty="0" smtClean="0"/>
              <a:t>]]</a:t>
            </a:r>
          </a:p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access</a:t>
            </a:r>
            <a:r>
              <a:rPr lang="en-US" dirty="0" smtClean="0"/>
              <a:t> expression evaluates to an </a:t>
            </a:r>
            <a:r>
              <a:rPr lang="en-US" dirty="0" smtClean="0">
                <a:solidFill>
                  <a:srgbClr val="FF0000"/>
                </a:solidFill>
              </a:rPr>
              <a:t>existing</a:t>
            </a:r>
            <a:r>
              <a:rPr lang="en-US" dirty="0" smtClean="0"/>
              <a:t> value</a:t>
            </a:r>
          </a:p>
          <a:p>
            <a:pPr marL="457200" lvl="1" indent="0">
              <a:buNone/>
            </a:pPr>
            <a:r>
              <a:rPr lang="en-US" dirty="0" err="1" smtClean="0"/>
              <a:t>mylist</a:t>
            </a:r>
            <a:r>
              <a:rPr lang="en-US" dirty="0" smtClean="0"/>
              <a:t>[1]</a:t>
            </a:r>
          </a:p>
          <a:p>
            <a:r>
              <a:rPr lang="en-US" dirty="0" smtClean="0"/>
              <a:t>What does a function call evaluate to?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2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 aside:  List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Possibly misleading notation: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More accurate, but more verbose, notation: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823449" y="2438400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0200" y="2438400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474752" y="2438400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3202546" y="2439990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4114270" y="2438400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823449" y="4124878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“four”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1600200" y="4124878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“score”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2474752" y="4124878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“and”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3202546" y="4126468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“seven”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4114270" y="4124878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“years”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838200" y="4734478"/>
            <a:ext cx="77675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1600200" y="4734478"/>
            <a:ext cx="87171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16" name="TextBox 15"/>
          <p:cNvSpPr txBox="1"/>
          <p:nvPr>
            <p:custDataLst>
              <p:tags r:id="rId15"/>
            </p:custDataLst>
          </p:nvPr>
        </p:nvSpPr>
        <p:spPr>
          <a:xfrm>
            <a:off x="2474752" y="4734478"/>
            <a:ext cx="72564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17" name="TextBox 16"/>
          <p:cNvSpPr txBox="1"/>
          <p:nvPr>
            <p:custDataLst>
              <p:tags r:id="rId16"/>
            </p:custDataLst>
          </p:nvPr>
        </p:nvSpPr>
        <p:spPr>
          <a:xfrm>
            <a:off x="3202546" y="4736068"/>
            <a:ext cx="9117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18" name="TextBox 17"/>
          <p:cNvSpPr txBox="1"/>
          <p:nvPr>
            <p:custDataLst>
              <p:tags r:id="rId17"/>
            </p:custDataLst>
          </p:nvPr>
        </p:nvSpPr>
        <p:spPr>
          <a:xfrm>
            <a:off x="4114270" y="4734478"/>
            <a:ext cx="8703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cxnSp>
        <p:nvCxnSpPr>
          <p:cNvPr id="20" name="Straight Arrow Connector 19"/>
          <p:cNvCxnSpPr/>
          <p:nvPr>
            <p:custDataLst>
              <p:tags r:id="rId18"/>
            </p:custDataLst>
          </p:nvPr>
        </p:nvCxnSpPr>
        <p:spPr>
          <a:xfrm>
            <a:off x="1226575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9"/>
            </p:custDataLst>
          </p:nvPr>
        </p:nvCxnSpPr>
        <p:spPr>
          <a:xfrm>
            <a:off x="2036992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20"/>
            </p:custDataLst>
          </p:nvPr>
        </p:nvCxnSpPr>
        <p:spPr>
          <a:xfrm>
            <a:off x="2837576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21"/>
            </p:custDataLst>
          </p:nvPr>
        </p:nvCxnSpPr>
        <p:spPr>
          <a:xfrm>
            <a:off x="3658407" y="4336897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2"/>
            </p:custDataLst>
          </p:nvPr>
        </p:nvCxnSpPr>
        <p:spPr>
          <a:xfrm>
            <a:off x="4549453" y="434181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/>
          <p:cNvSpPr>
            <a:spLocks noGrp="1"/>
          </p:cNvSpPr>
          <p:nvPr>
            <p:ph type="sldNum" sz="quarter" idx="12"/>
            <p:custDataLst>
              <p:tags r:id="rId2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Object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An object’s </a:t>
            </a:r>
            <a:r>
              <a:rPr lang="en-US" b="1" dirty="0" smtClean="0"/>
              <a:t>identity</a:t>
            </a:r>
            <a:r>
              <a:rPr lang="en-US" dirty="0" smtClean="0"/>
              <a:t> never changes</a:t>
            </a:r>
          </a:p>
          <a:p>
            <a:r>
              <a:rPr lang="en-US" dirty="0" smtClean="0"/>
              <a:t>Can think of it as its </a:t>
            </a:r>
            <a:r>
              <a:rPr lang="en-US" b="1" dirty="0" smtClean="0"/>
              <a:t>address in memory</a:t>
            </a:r>
          </a:p>
          <a:p>
            <a:r>
              <a:rPr lang="en-US" dirty="0" smtClean="0"/>
              <a:t>Its value of the object (the thing it represents) may change</a:t>
            </a:r>
          </a:p>
          <a:p>
            <a:endParaRPr lang="en-US" sz="1100" dirty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[1, 2, 3]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therlist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(4)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otherlist</a:t>
            </a:r>
            <a:r>
              <a:rPr lang="en-US" dirty="0" smtClean="0"/>
              <a:t> 		⇒   True  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refer to the </a:t>
            </a:r>
            <a:r>
              <a:rPr lang="en-US" i="1" u="sng" dirty="0" smtClean="0"/>
              <a:t>exact same object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[1, 2, 3, 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	</a:t>
            </a:r>
            <a:r>
              <a:rPr lang="en-US" dirty="0" smtClean="0"/>
              <a:t>⇒   True</a:t>
            </a:r>
          </a:p>
          <a:p>
            <a:pPr marL="0" indent="0">
              <a:buNone/>
            </a:pPr>
            <a:r>
              <a:rPr lang="en-US" dirty="0" smtClean="0"/>
              <a:t>		The object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refers to is </a:t>
            </a:r>
            <a:r>
              <a:rPr lang="en-US" u="sng" dirty="0" smtClean="0"/>
              <a:t>equal to </a:t>
            </a:r>
            <a:r>
              <a:rPr lang="en-US" dirty="0" smtClean="0"/>
              <a:t>the object [1,2,3,4]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(but they are two different objects)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is [1, 2, 3, 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	</a:t>
            </a:r>
            <a:r>
              <a:rPr lang="en-US" dirty="0" smtClean="0"/>
              <a:t>⇒   False</a:t>
            </a:r>
          </a:p>
          <a:p>
            <a:pPr marL="0" indent="0">
              <a:buNone/>
            </a:pPr>
            <a:r>
              <a:rPr lang="en-US" dirty="0" smtClean="0"/>
              <a:t>		The </a:t>
            </a:r>
            <a:r>
              <a:rPr lang="en-US" dirty="0"/>
              <a:t>object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refers to is </a:t>
            </a:r>
            <a:r>
              <a:rPr lang="en-US" b="1" i="1" u="sng" dirty="0" smtClean="0"/>
              <a:t>not</a:t>
            </a:r>
            <a:r>
              <a:rPr lang="en-US" i="1" u="sng" dirty="0" smtClean="0"/>
              <a:t> the exact same object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</a:t>
            </a:r>
            <a:r>
              <a:rPr lang="en-US" dirty="0" smtClean="0"/>
              <a:t>as </a:t>
            </a:r>
            <a:r>
              <a:rPr lang="en-US" dirty="0"/>
              <a:t>the </a:t>
            </a:r>
            <a:r>
              <a:rPr lang="en-US" dirty="0" smtClean="0"/>
              <a:t>object </a:t>
            </a:r>
            <a:r>
              <a:rPr lang="en-US" dirty="0"/>
              <a:t>[1,2,3,4]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object identity test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is</a:t>
            </a:r>
            <a:r>
              <a:rPr lang="en-US" dirty="0" smtClean="0"/>
              <a:t>” is rarely used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6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Object type and variable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</a:t>
            </a:r>
            <a:r>
              <a:rPr lang="en-US" b="1" dirty="0" smtClean="0"/>
              <a:t>object’s</a:t>
            </a:r>
            <a:r>
              <a:rPr lang="en-US" dirty="0" smtClean="0"/>
              <a:t> </a:t>
            </a:r>
            <a:r>
              <a:rPr lang="en-US" u="sng" dirty="0" smtClean="0"/>
              <a:t>type</a:t>
            </a:r>
            <a:r>
              <a:rPr lang="en-US" dirty="0" smtClean="0"/>
              <a:t> never changes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variable</a:t>
            </a:r>
            <a:r>
              <a:rPr lang="en-US" dirty="0" smtClean="0"/>
              <a:t> can get rebound to a value of a different type</a:t>
            </a:r>
          </a:p>
          <a:p>
            <a:endParaRPr lang="en-US" sz="1100" dirty="0" smtClean="0"/>
          </a:p>
          <a:p>
            <a:pPr marL="0" lvl="2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Example:  The </a:t>
            </a:r>
            <a:r>
              <a:rPr lang="en-US" sz="2000" dirty="0"/>
              <a:t>variable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000" dirty="0"/>
              <a:t>can be bound to an </a:t>
            </a:r>
            <a:r>
              <a:rPr lang="en-US" sz="2000" dirty="0" err="1"/>
              <a:t>int</a:t>
            </a:r>
            <a:r>
              <a:rPr lang="en-US" sz="2000" dirty="0"/>
              <a:t> or a list</a:t>
            </a:r>
          </a:p>
          <a:p>
            <a:pPr marL="800100" lvl="2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5			</a:t>
            </a:r>
            <a:r>
              <a:rPr lang="en-US" sz="2000" dirty="0" smtClean="0"/>
              <a:t>5 </a:t>
            </a:r>
            <a:r>
              <a:rPr lang="en-US" sz="2000" dirty="0"/>
              <a:t>is always an </a:t>
            </a:r>
            <a:r>
              <a:rPr lang="en-US" sz="2000" dirty="0" err="1" smtClean="0"/>
              <a:t>int</a:t>
            </a:r>
            <a:endParaRPr lang="en-US" sz="2000" dirty="0"/>
          </a:p>
          <a:p>
            <a:pPr marL="800100" lvl="2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[1, 2, 3, 4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[1, 2, 3, 4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2000" dirty="0"/>
              <a:t>is always a list</a:t>
            </a:r>
          </a:p>
          <a:p>
            <a:pPr marL="800100" lvl="2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	</a:t>
            </a: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 </a:t>
            </a:r>
            <a:r>
              <a:rPr lang="en-US" b="1" dirty="0" smtClean="0"/>
              <a:t>type</a:t>
            </a:r>
            <a:r>
              <a:rPr lang="en-US" dirty="0" smtClean="0"/>
              <a:t> indicates: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operations are allowed</a:t>
            </a:r>
          </a:p>
          <a:p>
            <a:pPr lvl="1"/>
            <a:r>
              <a:rPr lang="en-US" dirty="0"/>
              <a:t>the set </a:t>
            </a:r>
            <a:r>
              <a:rPr lang="en-US" dirty="0" smtClean="0"/>
              <a:t>of representable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4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Aside:  how did tuples get their name?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sing</a:t>
            </a:r>
            <a:r>
              <a:rPr lang="en-US" b="1" dirty="0" smtClean="0"/>
              <a:t>leton</a:t>
            </a:r>
          </a:p>
          <a:p>
            <a:r>
              <a:rPr lang="en-US" b="1" dirty="0" smtClean="0"/>
              <a:t>pair</a:t>
            </a:r>
          </a:p>
          <a:p>
            <a:r>
              <a:rPr lang="en-US" dirty="0" smtClean="0"/>
              <a:t>d</a:t>
            </a:r>
            <a:r>
              <a:rPr lang="en-US" b="1" dirty="0" smtClean="0"/>
              <a:t>ouble</a:t>
            </a:r>
          </a:p>
          <a:p>
            <a:r>
              <a:rPr lang="en-US" dirty="0" smtClean="0"/>
              <a:t>tr</a:t>
            </a:r>
            <a:r>
              <a:rPr lang="en-US" b="1" dirty="0" smtClean="0"/>
              <a:t>iple</a:t>
            </a:r>
          </a:p>
          <a:p>
            <a:r>
              <a:rPr lang="en-US" dirty="0" smtClean="0"/>
              <a:t>quad</a:t>
            </a:r>
            <a:r>
              <a:rPr lang="en-US" b="1" dirty="0" smtClean="0"/>
              <a:t>ruple</a:t>
            </a:r>
          </a:p>
          <a:p>
            <a:r>
              <a:rPr lang="en-US" dirty="0" smtClean="0"/>
              <a:t>quin</a:t>
            </a:r>
            <a:r>
              <a:rPr lang="en-US" b="1" dirty="0" smtClean="0"/>
              <a:t>tuple</a:t>
            </a:r>
          </a:p>
          <a:p>
            <a:r>
              <a:rPr lang="en-US" dirty="0" smtClean="0"/>
              <a:t>sex</a:t>
            </a:r>
            <a:r>
              <a:rPr lang="en-US" b="1" dirty="0" smtClean="0"/>
              <a:t>tuple</a:t>
            </a:r>
          </a:p>
          <a:p>
            <a:r>
              <a:rPr lang="en-US" dirty="0" err="1" smtClean="0"/>
              <a:t>sep</a:t>
            </a:r>
            <a:r>
              <a:rPr lang="en-US" b="1" dirty="0" err="1" smtClean="0"/>
              <a:t>tuple</a:t>
            </a:r>
            <a:endParaRPr lang="en-US" b="1" dirty="0" smtClean="0"/>
          </a:p>
          <a:p>
            <a:r>
              <a:rPr lang="en-US" dirty="0" err="1" smtClean="0"/>
              <a:t>oc</a:t>
            </a:r>
            <a:r>
              <a:rPr lang="en-US" b="1" dirty="0" err="1" smtClean="0"/>
              <a:t>tuple</a:t>
            </a:r>
            <a:endParaRPr lang="en-US" b="1" dirty="0" smtClean="0"/>
          </a:p>
          <a:p>
            <a:r>
              <a:rPr lang="en-US" dirty="0" err="1" smtClean="0"/>
              <a:t>no</a:t>
            </a:r>
            <a:r>
              <a:rPr lang="en-US" b="1" dirty="0" err="1" smtClean="0"/>
              <a:t>nuple</a:t>
            </a:r>
            <a:endParaRPr lang="en-US" b="1" dirty="0" smtClean="0"/>
          </a:p>
          <a:p>
            <a:r>
              <a:rPr lang="en-US" dirty="0" smtClean="0"/>
              <a:t>de</a:t>
            </a:r>
            <a:r>
              <a:rPr lang="en-US" b="1" dirty="0" smtClean="0"/>
              <a:t>cuple</a:t>
            </a:r>
            <a:endParaRPr lang="en-US" b="1" dirty="0"/>
          </a:p>
        </p:txBody>
      </p:sp>
      <p:sp>
        <p:nvSpPr>
          <p:cNvPr id="4" name="Right Brace 3"/>
          <p:cNvSpPr/>
          <p:nvPr>
            <p:custDataLst>
              <p:tags r:id="rId3"/>
            </p:custDataLst>
          </p:nvPr>
        </p:nvSpPr>
        <p:spPr>
          <a:xfrm>
            <a:off x="3124200" y="1600200"/>
            <a:ext cx="228600" cy="449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3505200" y="32766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Notice that the last 5 letters in these words are always </a:t>
            </a:r>
            <a:r>
              <a:rPr lang="en-US" sz="2400" b="1" dirty="0" smtClean="0"/>
              <a:t>tuple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7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</a:t>
            </a:r>
            <a:r>
              <a:rPr lang="en-US" dirty="0" err="1" smtClean="0"/>
              <a:t>datatype</a:t>
            </a:r>
            <a:r>
              <a:rPr lang="en-US" dirty="0" smtClean="0"/>
              <a:t>:  tuple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tuple represents </a:t>
            </a:r>
            <a:r>
              <a:rPr lang="en-US" dirty="0"/>
              <a:t>an ordered sequence of </a:t>
            </a:r>
            <a:r>
              <a:rPr lang="en-US" dirty="0" smtClean="0"/>
              <a:t>values</a:t>
            </a:r>
          </a:p>
          <a:p>
            <a:pPr marL="0" indent="0">
              <a:buNone/>
            </a:pPr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823449" y="3058078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0200" y="3058078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474752" y="3058078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3202546" y="3059668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4114270" y="3058078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838200" y="2905678"/>
            <a:ext cx="4026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tuple</a:t>
            </a:r>
            <a:endParaRPr lang="en-US" sz="800" dirty="0"/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823449" y="4124878"/>
            <a:ext cx="776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“four”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1600200" y="4124878"/>
            <a:ext cx="8717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“score”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>
            <p:custDataLst>
              <p:tags r:id="rId11"/>
            </p:custDataLst>
          </p:nvPr>
        </p:nvSpPr>
        <p:spPr>
          <a:xfrm>
            <a:off x="2474752" y="4124878"/>
            <a:ext cx="72564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“and”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3202546" y="4126468"/>
            <a:ext cx="9117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“seven”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4114270" y="4124878"/>
            <a:ext cx="8703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“years”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838200" y="4734478"/>
            <a:ext cx="77675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“four”</a:t>
            </a:r>
            <a:endParaRPr lang="en-US" dirty="0"/>
          </a:p>
        </p:txBody>
      </p:sp>
      <p:sp>
        <p:nvSpPr>
          <p:cNvPr id="16" name="TextBox 15"/>
          <p:cNvSpPr txBox="1"/>
          <p:nvPr>
            <p:custDataLst>
              <p:tags r:id="rId15"/>
            </p:custDataLst>
          </p:nvPr>
        </p:nvSpPr>
        <p:spPr>
          <a:xfrm>
            <a:off x="1600200" y="4734478"/>
            <a:ext cx="87171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“score”</a:t>
            </a:r>
            <a:endParaRPr lang="en-US" dirty="0"/>
          </a:p>
        </p:txBody>
      </p:sp>
      <p:sp>
        <p:nvSpPr>
          <p:cNvPr id="17" name="TextBox 16"/>
          <p:cNvSpPr txBox="1"/>
          <p:nvPr>
            <p:custDataLst>
              <p:tags r:id="rId16"/>
            </p:custDataLst>
          </p:nvPr>
        </p:nvSpPr>
        <p:spPr>
          <a:xfrm>
            <a:off x="2474752" y="4734478"/>
            <a:ext cx="72564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“and”</a:t>
            </a:r>
            <a:endParaRPr lang="en-US" dirty="0"/>
          </a:p>
        </p:txBody>
      </p:sp>
      <p:sp>
        <p:nvSpPr>
          <p:cNvPr id="18" name="TextBox 17"/>
          <p:cNvSpPr txBox="1"/>
          <p:nvPr>
            <p:custDataLst>
              <p:tags r:id="rId17"/>
            </p:custDataLst>
          </p:nvPr>
        </p:nvSpPr>
        <p:spPr>
          <a:xfrm>
            <a:off x="3202546" y="4736068"/>
            <a:ext cx="9117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“seven”</a:t>
            </a:r>
            <a:endParaRPr lang="en-US" dirty="0"/>
          </a:p>
        </p:txBody>
      </p:sp>
      <p:sp>
        <p:nvSpPr>
          <p:cNvPr id="19" name="TextBox 18"/>
          <p:cNvSpPr txBox="1"/>
          <p:nvPr>
            <p:custDataLst>
              <p:tags r:id="rId18"/>
            </p:custDataLst>
          </p:nvPr>
        </p:nvSpPr>
        <p:spPr>
          <a:xfrm>
            <a:off x="4114270" y="4734478"/>
            <a:ext cx="87036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“years”</a:t>
            </a:r>
            <a:endParaRPr lang="en-US" dirty="0"/>
          </a:p>
        </p:txBody>
      </p:sp>
      <p:cxnSp>
        <p:nvCxnSpPr>
          <p:cNvPr id="20" name="Straight Arrow Connector 19"/>
          <p:cNvCxnSpPr/>
          <p:nvPr>
            <p:custDataLst>
              <p:tags r:id="rId19"/>
            </p:custDataLst>
          </p:nvPr>
        </p:nvCxnSpPr>
        <p:spPr>
          <a:xfrm>
            <a:off x="1226575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20"/>
            </p:custDataLst>
          </p:nvPr>
        </p:nvCxnSpPr>
        <p:spPr>
          <a:xfrm>
            <a:off x="2036992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21"/>
            </p:custDataLst>
          </p:nvPr>
        </p:nvCxnSpPr>
        <p:spPr>
          <a:xfrm>
            <a:off x="2837576" y="434340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22"/>
            </p:custDataLst>
          </p:nvPr>
        </p:nvCxnSpPr>
        <p:spPr>
          <a:xfrm>
            <a:off x="3658407" y="4336897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23"/>
            </p:custDataLst>
          </p:nvPr>
        </p:nvCxnSpPr>
        <p:spPr>
          <a:xfrm>
            <a:off x="4549453" y="4341810"/>
            <a:ext cx="1" cy="424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>
            <p:custDataLst>
              <p:tags r:id="rId24"/>
            </p:custDataLst>
          </p:nvPr>
        </p:nvSpPr>
        <p:spPr>
          <a:xfrm>
            <a:off x="838200" y="3975556"/>
            <a:ext cx="4026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tuple</a:t>
            </a:r>
            <a:endParaRPr lang="en-US" sz="800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  <p:custDataLst>
              <p:tags r:id="rId2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1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8956</TotalTime>
  <Words>1112</Words>
  <Application>Microsoft Office PowerPoint</Application>
  <PresentationFormat>On-screen Show (4:3)</PresentationFormat>
  <Paragraphs>285</Paragraphs>
  <Slides>17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Sharing, mutability, and immutability</vt:lpstr>
      <vt:lpstr>Copying and mutation</vt:lpstr>
      <vt:lpstr>Variable reassignment vs. Object mutation</vt:lpstr>
      <vt:lpstr>New and old values</vt:lpstr>
      <vt:lpstr>An aside:  List notation</vt:lpstr>
      <vt:lpstr>Object identity</vt:lpstr>
      <vt:lpstr>Object type and variable type</vt:lpstr>
      <vt:lpstr>Aside:  how did tuples get their name?</vt:lpstr>
      <vt:lpstr>New datatype:  tuple</vt:lpstr>
      <vt:lpstr>Tuple operations</vt:lpstr>
      <vt:lpstr>Immutable datatype</vt:lpstr>
      <vt:lpstr>Not every value may be placed in a set</vt:lpstr>
      <vt:lpstr>Not every value is allowed to be a key</vt:lpstr>
      <vt:lpstr>Python’s Data Model</vt:lpstr>
      <vt:lpstr>Mutable and Immutable Types</vt:lpstr>
      <vt:lpstr>Tuples are immuatble Lists are mutable</vt:lpstr>
      <vt:lpstr>Mutable and Immutable Types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476</cp:revision>
  <cp:lastPrinted>2012-06-29T06:16:33Z</cp:lastPrinted>
  <dcterms:created xsi:type="dcterms:W3CDTF">2012-06-20T04:14:54Z</dcterms:created>
  <dcterms:modified xsi:type="dcterms:W3CDTF">2014-01-31T20:53:20Z</dcterms:modified>
</cp:coreProperties>
</file>