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5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59" r:id="rId6"/>
    <p:sldId id="263" r:id="rId7"/>
    <p:sldId id="267" r:id="rId8"/>
    <p:sldId id="264" r:id="rId9"/>
    <p:sldId id="270" r:id="rId10"/>
    <p:sldId id="274" r:id="rId11"/>
    <p:sldId id="269" r:id="rId12"/>
    <p:sldId id="273" r:id="rId13"/>
    <p:sldId id="271" r:id="rId14"/>
    <p:sldId id="272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99" autoAdjust="0"/>
  </p:normalViewPr>
  <p:slideViewPr>
    <p:cSldViewPr>
      <p:cViewPr varScale="1">
        <p:scale>
          <a:sx n="105" d="100"/>
          <a:sy n="105" d="100"/>
        </p:scale>
        <p:origin x="-21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4D661-FC7A-4F50-AF8F-D9030122E2DD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1C95C-8DDA-43F4-A60A-E7F12649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monster.com/id/CE021297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omenshistory.about.com/od/mariecurie/p/marie_curie.htm" TargetMode="External"/><Relationship Id="rId4" Type="http://schemas.openxmlformats.org/officeDocument/2006/relationships/hyperlink" Target="http://www.factmonster.com/id/CE033546.htm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names: ['Isaac Newton', 'Albert Einstein', '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Niels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Bohr', 'Marie Curie', 'Charles Darwin', 'Louis Pasteur', 'Galileo Galilei', 'Margaret Mead']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sorted(names): ['Albert Einstein', 'Charles Darwin', 'Galileo Galilei', 'Isaac Newton', 'Louis Pasteur', 'Margaret Mead', 'Marie Curie', '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Niels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Bohr']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Goodall, Jane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English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Mead, Margaret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Marie Curie</a:t>
            </a: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: [['Newton', 'Isaac Newton'], ['Newton', 'Fred Newton'], ['Bohr', '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): [['Bohr', '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Bohr'], ['Newton', 'Fred Newton'], ['Newton', 'Isaac Newton']]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, reverse = True):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[['Newton', 'Isaac Newton'], ['Newton', 'Fred Newton'], ['Bohr', '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: ['Isaac Newton', 'Fred Newton', '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Bohr']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is a list of [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] lists (tuples would be better!)</a:t>
            </a:r>
          </a:p>
          <a:p>
            <a:pPr marL="0" indent="0">
              <a:buNone/>
            </a:pPr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pPr marL="0" indent="0">
              <a:buNone/>
            </a:pP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pPr marL="0" indent="0">
              <a:buNone/>
            </a:pP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pPr marL="0" indent="0">
              <a:buNone/>
            </a:pP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(name), name] for name in names]</a:t>
            </a:r>
          </a:p>
          <a:p>
            <a:pPr marL="0" indent="0">
              <a:buNone/>
            </a:pPr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Aside,</a:t>
            </a:r>
            <a:r>
              <a:rPr lang="en-US" sz="1200" b="0" baseline="0" dirty="0" smtClean="0">
                <a:latin typeface="Courier New" pitchFamily="49" charset="0"/>
                <a:cs typeface="Courier New" pitchFamily="49" charset="0"/>
              </a:rPr>
              <a:t> instead of:</a:t>
            </a:r>
          </a:p>
          <a:p>
            <a:pPr marL="0" indent="0">
              <a:buNone/>
            </a:pP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[1])</a:t>
            </a:r>
          </a:p>
          <a:p>
            <a:pPr marL="0" indent="0">
              <a:buNone/>
            </a:pP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pPr marL="0" indent="0">
              <a:buNone/>
            </a:pP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[1] for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b="0" dirty="0" smtClean="0"/>
              <a:t>&gt;&gt;&gt; al = [ [ 1, 17, 32 ], [ 1, 17, 8 ], [ 1, 12, 103] ]</a:t>
            </a:r>
          </a:p>
          <a:p>
            <a:pPr marL="0" indent="0">
              <a:buNone/>
            </a:pPr>
            <a:r>
              <a:rPr lang="it-IT" b="0" dirty="0" smtClean="0"/>
              <a:t>&gt;&gt;&gt; sorted(al)</a:t>
            </a:r>
          </a:p>
          <a:p>
            <a:pPr marL="0" indent="0">
              <a:buNone/>
            </a:pPr>
            <a:r>
              <a:rPr lang="it-IT" b="0" dirty="0" smtClean="0"/>
              <a:t>[[1, 12, 103], [1, 17, 8], [1, 17, 32]]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23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of these lists is in </a:t>
            </a:r>
            <a:r>
              <a:rPr lang="en-US" smtClean="0"/>
              <a:t>lexicographic order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69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, reverse = True):</a:t>
            </a:r>
          </a:p>
          <a:p>
            <a:r>
              <a:rPr lang="en-US" dirty="0" smtClean="0"/>
              <a:t>['Isaac Newton', 'Fred Newton', '</a:t>
            </a:r>
            <a:r>
              <a:rPr lang="en-US" dirty="0" err="1" smtClean="0"/>
              <a:t>Niels</a:t>
            </a:r>
            <a:r>
              <a:rPr lang="en-US" dirty="0" smtClean="0"/>
              <a:t> Bohr']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'Fred Newton', 'Isaac Newton']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5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Print all of these: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operator.itemgetter</a:t>
            </a:r>
            <a:r>
              <a:rPr lang="en-US" dirty="0" smtClean="0"/>
              <a:t> object at 0x7f5f390a0910&gt;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4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130-51CA-4D54-8823-4E7DA95D6CC6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FA6-3BE7-482A-9D74-F1530AAAF5A9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D0-3EAC-4BAF-8BAA-3DA45FA12D9D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0660-0547-4C87-9CB4-454CF7EBDF2B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6E24-4753-4DE8-B5A3-460B456F1911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B2C3-E600-4AFD-A642-BB85374429EB}" type="datetime1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3B2F-CF81-4548-A05E-90CE0241C2CB}" type="datetime1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ED4F-D5C8-4015-8113-3D60F87DBD0E}" type="datetime1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88DD-66A9-4E0B-9EE0-C8B59AB5A6AD}" type="datetime1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8114-F81F-47E2-9A0E-72117180AA2E}" type="datetime1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C493-AEBB-42DC-BF0C-8AF1D5F58204}" type="datetime1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4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83B3-6519-4A95-B910-A1EB52BBDAE5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to Import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000" dirty="0"/>
              <a:t>Or</a:t>
            </a: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operator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based on two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19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Two approaches:</a:t>
            </a:r>
          </a:p>
          <a:p>
            <a:pPr marL="400050" lvl="1" indent="0">
              <a:buNone/>
            </a:pPr>
            <a:r>
              <a:rPr lang="en-US" dirty="0" smtClean="0"/>
              <a:t>Approach #1: Use an </a:t>
            </a:r>
            <a:r>
              <a:rPr lang="en-US" dirty="0" err="1" smtClean="0"/>
              <a:t>itemgetter</a:t>
            </a:r>
            <a:r>
              <a:rPr lang="en-US" dirty="0" smtClean="0"/>
              <a:t> with two arguments</a:t>
            </a:r>
          </a:p>
          <a:p>
            <a:pPr marL="400050" lvl="1" indent="0">
              <a:buNone/>
            </a:pPr>
            <a:r>
              <a:rPr lang="en-US" dirty="0"/>
              <a:t>Approach </a:t>
            </a:r>
            <a:r>
              <a:rPr lang="en-US" dirty="0" smtClean="0"/>
              <a:t>#2: </a:t>
            </a:r>
            <a:r>
              <a:rPr lang="en-US" dirty="0"/>
              <a:t>Sort </a:t>
            </a:r>
            <a:r>
              <a:rPr lang="en-US" dirty="0" smtClean="0"/>
              <a:t>twice (most important sort </a:t>
            </a:r>
            <a:r>
              <a:rPr lang="en-US" b="1" i="1" u="sng" dirty="0" smtClean="0"/>
              <a:t>last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('Tina', 10), ('James', 8)]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tr-T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/>
              <a:t>Goal</a:t>
            </a:r>
            <a:r>
              <a:rPr lang="en-US" sz="2800" dirty="0" smtClean="0"/>
              <a:t>:  sort based on score;</a:t>
            </a:r>
            <a:br>
              <a:rPr lang="en-US" sz="2800" dirty="0" smtClean="0"/>
            </a:br>
            <a:r>
              <a:rPr lang="en-US" sz="2800" dirty="0" smtClean="0"/>
              <a:t> if there is a tie within score, sort by name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dirty="0"/>
              <a:t>Approach #1: </a:t>
            </a:r>
            <a:endParaRPr lang="en-US" sz="2400" dirty="0" smtClean="0"/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(1,0)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/>
              <a:t>Approach #2: </a:t>
            </a:r>
            <a:endParaRPr lang="en-US" sz="2400" dirty="0" smtClean="0"/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7958" y="3657600"/>
            <a:ext cx="6172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Sort on most important criteria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Sorted by score (ascending), when there is a tie on score, sort using name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tr-TR" sz="1600" b="1" dirty="0">
                <a:latin typeface="Courier New" pitchFamily="49" charset="0"/>
                <a:cs typeface="Courier New" pitchFamily="49" charset="0"/>
              </a:rPr>
              <a:t>[('Robert', 8), ('Alice', 9), ('Tina', 10), ('James', 8)]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[('Alice', 9), ('James', 8), ('Robert', 8), ('Tina', 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[('James', 8), ('Robert', 8), ('Alice', 9), ('Tina', 10)]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sorting </a:t>
            </a:r>
            <a:r>
              <a:rPr lang="en-US" dirty="0"/>
              <a:t>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If you want to sort different criteria in different directions, you must use multiple calls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</a:t>
            </a:r>
            <a:r>
              <a:rPr lang="en-US" sz="2800" dirty="0" smtClean="0"/>
              <a:t>or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tr-TR" sz="2000" b="1" dirty="0">
                <a:latin typeface="Courier New" pitchFamily="49" charset="0"/>
                <a:cs typeface="Courier New" pitchFamily="49" charset="0"/>
              </a:rPr>
              <a:t>student_scores = [('Robert', 8), ('Alice', 9), ('Tina', 10), ('James', 8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tr-T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/>
              <a:t>Goal</a:t>
            </a:r>
            <a:r>
              <a:rPr lang="en-US" sz="2600" dirty="0"/>
              <a:t>:  sort </a:t>
            </a:r>
            <a:r>
              <a:rPr lang="en-US" sz="2600" dirty="0" smtClean="0"/>
              <a:t>score from </a:t>
            </a:r>
            <a:r>
              <a:rPr lang="en-US" sz="2600" dirty="0" smtClean="0">
                <a:solidFill>
                  <a:srgbClr val="FF0000"/>
                </a:solidFill>
              </a:rPr>
              <a:t>highest to lowest</a:t>
            </a:r>
            <a:r>
              <a:rPr lang="en-US" sz="2600" dirty="0" smtClean="0"/>
              <a:t>; if there is a tie within </a:t>
            </a:r>
            <a:r>
              <a:rPr lang="en-US" sz="2600" dirty="0"/>
              <a:t>score, </a:t>
            </a:r>
            <a:r>
              <a:rPr lang="en-US" sz="2600" dirty="0" smtClean="0"/>
              <a:t>sort by name alphabetically (= </a:t>
            </a:r>
            <a:r>
              <a:rPr lang="en-US" sz="2600" dirty="0" smtClean="0">
                <a:solidFill>
                  <a:srgbClr val="FF0000"/>
                </a:solidFill>
              </a:rPr>
              <a:t>lowest to highest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(0) )</a:t>
            </a:r>
            <a:br>
              <a:rPr lang="en-US" sz="21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sorted_by_hi_score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	   key=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reverse=True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52400" y="3810000"/>
            <a:ext cx="853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Sorting:  strings vs.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Sorting the powers of 5: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sorted([125, 5, 3125, 625, 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[5, 25, 125, 625, 3125]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sorted(["125", "5", "3125", "625", "25"])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['125', '25', '3125', '5', '625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hamlet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 or not to be that is the question whether tis nobler in the mind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suffer".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"sorted(hamlet):",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sorted(hamlet)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endParaRPr lang="en-US" dirty="0"/>
          </a:p>
          <a:p>
            <a:r>
              <a:rPr lang="en-US" dirty="0" smtClean="0"/>
              <a:t>Lists are </a:t>
            </a:r>
            <a:r>
              <a:rPr lang="en-US" dirty="0" smtClean="0">
                <a:solidFill>
                  <a:srgbClr val="FF0000"/>
                </a:solidFill>
              </a:rPr>
              <a:t>mutable</a:t>
            </a:r>
            <a:r>
              <a:rPr lang="en-US" dirty="0" smtClean="0"/>
              <a:t> – they can be changed</a:t>
            </a:r>
          </a:p>
          <a:p>
            <a:pPr lvl="1"/>
            <a:r>
              <a:rPr lang="en-US" dirty="0" smtClean="0"/>
              <a:t>including by functions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3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Customizing the sort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dirty="0"/>
              <a:t>Goal:  sort </a:t>
            </a:r>
            <a:r>
              <a:rPr lang="en-US" sz="2600" dirty="0" smtClean="0"/>
              <a:t>a list </a:t>
            </a:r>
            <a:r>
              <a:rPr lang="en-US" sz="2600" dirty="0"/>
              <a:t>of names </a:t>
            </a:r>
            <a:r>
              <a:rPr lang="en-US" sz="2600" i="1" dirty="0"/>
              <a:t>by last name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["Isaac Newton",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"Albert Einstein",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Bohr",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"Marie Curie",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Charles Darwin",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Louis Pasteur",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"Galileo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"Margaret Mead"]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"names:", names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dirty="0" smtClean="0"/>
              <a:t>This does not work:</a:t>
            </a:r>
            <a:endParaRPr lang="en-US" sz="26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"sorted(names):", sorted(names)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dirty="0" smtClean="0"/>
              <a:t>When sorting, how should we compare these names?</a:t>
            </a:r>
            <a:endParaRPr lang="en-US" sz="26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Bohr"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Charles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Darwin"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different value that you use to sort a list, instead of the actual values in the list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print '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("Isaac Newton"):',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("Isaac Newton")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ways to use a sort key: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new list containing the sort key, and then sort 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Pass a key function to the sorted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Use a sort key to create a new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Create a </a:t>
            </a:r>
            <a:r>
              <a:rPr lang="en-US" sz="1800" dirty="0" smtClean="0">
                <a:solidFill>
                  <a:srgbClr val="FF0000"/>
                </a:solidFill>
              </a:rPr>
              <a:t>different list </a:t>
            </a:r>
            <a:r>
              <a:rPr lang="en-US" sz="1800" dirty="0" smtClean="0"/>
              <a:t>that contains the sort key, sort it, then extract the relevant part:</a:t>
            </a:r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["Isaac Newton", "Fred Newton", "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Bohr"]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is a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list of 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lists</a:t>
            </a:r>
          </a:p>
          <a:p>
            <a:pPr marL="0" indent="0"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[] 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name in names: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/>
              <a:t>Take a look at the list you created, it can now be sorted: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):", sorted(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reverse = True)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/>
              <a:t>(This works because Python compares two elements that are lists </a:t>
            </a:r>
            <a:r>
              <a:rPr lang="en-US" sz="1400" i="1" dirty="0" err="1" smtClean="0"/>
              <a:t>elementwise</a:t>
            </a:r>
            <a:r>
              <a:rPr lang="en-US" sz="1400" dirty="0" smtClean="0"/>
              <a:t>.)</a:t>
            </a:r>
            <a:endParaRPr lang="en-US" sz="1400" dirty="0"/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reverse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True)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orted_names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[1])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553200" y="2347568"/>
            <a:ext cx="2057400" cy="457200"/>
          </a:xfrm>
          <a:prstGeom prst="wedgeRectCallout">
            <a:avLst>
              <a:gd name="adj1" fmla="val -221883"/>
              <a:gd name="adj2" fmla="val 98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1) Create the new list.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81000" y="1066800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781800" y="4724400"/>
            <a:ext cx="2209800" cy="457200"/>
          </a:xfrm>
          <a:prstGeom prst="wedgeRectCallout">
            <a:avLst>
              <a:gd name="adj1" fmla="val -59383"/>
              <a:gd name="adj2" fmla="val 160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2) Sort the list new list.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5867400" y="5562600"/>
            <a:ext cx="2514600" cy="457200"/>
          </a:xfrm>
          <a:prstGeom prst="wedgeRectCallout">
            <a:avLst>
              <a:gd name="adj1" fmla="val -101284"/>
              <a:gd name="adj2" fmla="val 223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3) Extract the relevant part.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5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Digression: Lexicographic Order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14400" y="1676400"/>
            <a:ext cx="2438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Aaron</a:t>
            </a:r>
          </a:p>
          <a:p>
            <a:r>
              <a:rPr lang="en-US" sz="2400"/>
              <a:t>Andrew</a:t>
            </a:r>
          </a:p>
          <a:p>
            <a:r>
              <a:rPr lang="en-US" sz="2400"/>
              <a:t>Angie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914400" y="3248131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</a:t>
            </a:r>
            <a:r>
              <a:rPr lang="en-US" sz="2800" dirty="0" smtClean="0"/>
              <a:t>ith</a:t>
            </a:r>
          </a:p>
          <a:p>
            <a:r>
              <a:rPr lang="en-US" sz="2800" dirty="0" smtClean="0"/>
              <a:t>withhold</a:t>
            </a:r>
          </a:p>
          <a:p>
            <a:r>
              <a:rPr lang="en-US" sz="2800" dirty="0" smtClean="0"/>
              <a:t>withholding</a:t>
            </a:r>
            <a:endParaRPr lang="en-US" sz="28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102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[1, 9, 9]</a:t>
            </a:r>
          </a:p>
          <a:p>
            <a:r>
              <a:rPr lang="en-US" sz="2800"/>
              <a:t>[2, 1]</a:t>
            </a:r>
          </a:p>
          <a:p>
            <a:r>
              <a:rPr lang="en-US" sz="2800"/>
              <a:t>[3]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257800" y="34290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[1]</a:t>
            </a:r>
          </a:p>
          <a:p>
            <a:r>
              <a:rPr lang="en-US" sz="2800" dirty="0"/>
              <a:t>[1,1]</a:t>
            </a:r>
          </a:p>
          <a:p>
            <a:r>
              <a:rPr lang="en-US" sz="2800" dirty="0"/>
              <a:t>[1,1,1]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914400" y="4876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Able</a:t>
            </a:r>
          </a:p>
          <a:p>
            <a:r>
              <a:rPr lang="en-US" sz="2800" dirty="0"/>
              <a:t>Charlie</a:t>
            </a:r>
          </a:p>
          <a:p>
            <a:r>
              <a:rPr lang="en-US" sz="2800" dirty="0" smtClean="0"/>
              <a:t>baker</a:t>
            </a:r>
          </a:p>
          <a:p>
            <a:r>
              <a:rPr lang="en-US" sz="2800" dirty="0" smtClean="0"/>
              <a:t>delta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9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Use a sort key as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Supply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dirty="0">
                <a:solidFill>
                  <a:srgbClr val="FF0000"/>
                </a:solidFill>
              </a:rPr>
              <a:t> argument </a:t>
            </a:r>
            <a:r>
              <a:rPr lang="en-US" sz="2000" dirty="0"/>
              <a:t>to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sz="2000" dirty="0"/>
              <a:t> function or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dirty="0"/>
              <a:t> function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 ")[1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names = ["Isaac Newton", "Fred Newton", "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Bohr"]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"sorted(names, key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reverse = True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rint sorted(names, key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78737" y="1340665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temgetter</a:t>
            </a:r>
            <a:r>
              <a:rPr lang="en-US" dirty="0" smtClean="0"/>
              <a:t> is a function</a:t>
            </a:r>
            <a:br>
              <a:rPr lang="en-US" dirty="0" smtClean="0"/>
            </a:br>
            <a:r>
              <a:rPr lang="en-US" dirty="0" smtClean="0"/>
              <a:t>that returns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</a:rPr>
              <a:t>import operator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</a:t>
            </a:r>
            <a:r>
              <a:rPr lang="en-US" sz="2000" b="1" dirty="0" smtClean="0">
                <a:latin typeface="Courier New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</a:t>
            </a:r>
            <a:r>
              <a:rPr lang="en-US" sz="2000" b="1" dirty="0" err="1">
                <a:latin typeface="Courier New"/>
              </a:rPr>
              <a:t>dumbstricken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5, 7, 9)("homesickness")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10)("pumpernickel")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3, 6, 7)("</a:t>
            </a:r>
            <a:r>
              <a:rPr lang="en-US" sz="2000" b="1" dirty="0" err="1">
                <a:latin typeface="Courier New"/>
              </a:rPr>
              <a:t>seminaked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operator.itemgetter(1, 2, 4, 5)("smirker</a:t>
            </a:r>
            <a:r>
              <a:rPr lang="nb-NO" sz="2000" b="1" dirty="0" smtClean="0">
                <a:latin typeface="Courier New"/>
              </a:rPr>
              <a:t>")</a:t>
            </a:r>
          </a:p>
          <a:p>
            <a:pPr marL="0" indent="0">
              <a:buNone/>
            </a:pPr>
            <a:endParaRPr lang="nb-NO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(9, 7, 6, 1)("</a:t>
            </a:r>
            <a:r>
              <a:rPr lang="en-US" sz="2000" b="1" dirty="0" err="1">
                <a:latin typeface="Courier New"/>
              </a:rPr>
              <a:t>beatnikism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(14, 13, 5, 1)("</a:t>
            </a:r>
            <a:r>
              <a:rPr lang="en-US" sz="2000" b="1" dirty="0" err="1">
                <a:latin typeface="Courier New"/>
              </a:rPr>
              <a:t>Gedankenexperiment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(12, 10, 9, 5)("</a:t>
            </a:r>
            <a:r>
              <a:rPr lang="en-US" sz="2000" b="1" dirty="0" err="1">
                <a:latin typeface="Courier New"/>
              </a:rPr>
              <a:t>mountebankism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/>
              <a:t>i</a:t>
            </a:r>
            <a:r>
              <a:rPr lang="en-US" dirty="0" err="1" smtClean="0"/>
              <a:t>temgetter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[('Robert', 8), ('Alice', 9), ('Tina', 7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Sort </a:t>
            </a:r>
            <a:r>
              <a:rPr lang="en-US" dirty="0"/>
              <a:t>the list by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:</a:t>
            </a:r>
            <a:endParaRPr lang="en-US" dirty="0"/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Sort the list by </a:t>
            </a:r>
            <a:r>
              <a:rPr lang="en-US" dirty="0">
                <a:solidFill>
                  <a:srgbClr val="FF0000"/>
                </a:solidFill>
              </a:rPr>
              <a:t>score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1440</Words>
  <Application>Microsoft Office PowerPoint</Application>
  <PresentationFormat>On-screen Show (4:3)</PresentationFormat>
  <Paragraphs>260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Sorting</vt:lpstr>
      <vt:lpstr>Sorting</vt:lpstr>
      <vt:lpstr>Customizing the sort order</vt:lpstr>
      <vt:lpstr>Sort key</vt:lpstr>
      <vt:lpstr>1. Use a sort key to create a new list</vt:lpstr>
      <vt:lpstr>Digression: Lexicographic Order</vt:lpstr>
      <vt:lpstr>2. Use a sort key as the key argument</vt:lpstr>
      <vt:lpstr>itemgetter is a function that returns a function</vt:lpstr>
      <vt:lpstr>Using itemgetter</vt:lpstr>
      <vt:lpstr>Two ways to Import itemgetter</vt:lpstr>
      <vt:lpstr>Sorting based on two criteria</vt:lpstr>
      <vt:lpstr>Sort on most important criteria LAST</vt:lpstr>
      <vt:lpstr>More sorting based on two criteria</vt:lpstr>
      <vt:lpstr>Sorting:  strings vs. numbers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CSE</dc:creator>
  <cp:lastModifiedBy>CSE</cp:lastModifiedBy>
  <cp:revision>45</cp:revision>
  <dcterms:created xsi:type="dcterms:W3CDTF">2012-11-24T16:44:25Z</dcterms:created>
  <dcterms:modified xsi:type="dcterms:W3CDTF">2014-01-28T00:26:52Z</dcterms:modified>
</cp:coreProperties>
</file>