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2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3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4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4" r:id="rId3"/>
    <p:sldId id="285" r:id="rId4"/>
    <p:sldId id="290" r:id="rId5"/>
    <p:sldId id="299" r:id="rId6"/>
    <p:sldId id="289" r:id="rId7"/>
    <p:sldId id="296" r:id="rId8"/>
    <p:sldId id="297" r:id="rId9"/>
    <p:sldId id="298" r:id="rId10"/>
    <p:sldId id="257" r:id="rId11"/>
    <p:sldId id="303" r:id="rId12"/>
    <p:sldId id="305" r:id="rId13"/>
    <p:sldId id="300" r:id="rId14"/>
    <p:sldId id="301" r:id="rId15"/>
    <p:sldId id="306" r:id="rId16"/>
    <p:sldId id="307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77" autoAdjust="0"/>
  </p:normalViewPr>
  <p:slideViewPr>
    <p:cSldViewPr>
      <p:cViewPr varScale="1">
        <p:scale>
          <a:sx n="104" d="100"/>
          <a:sy n="104" d="100"/>
        </p:scale>
        <p:origin x="-21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27950-BF07-4089-B9DD-A33A9182C231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E505A-CB4B-45DF-A70A-D79C8FA7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2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&gt;&gt;&gt; a = [ 3, 1, 2*2, 1, 10/2, 10-1 ]</a:t>
            </a:r>
          </a:p>
          <a:p>
            <a:endParaRPr lang="pt-BR" dirty="0" smtClean="0"/>
          </a:p>
          <a:p>
            <a:r>
              <a:rPr lang="pt-BR" dirty="0" smtClean="0"/>
              <a:t>&gt;&gt;&gt; a</a:t>
            </a:r>
          </a:p>
          <a:p>
            <a:r>
              <a:rPr lang="pt-BR" dirty="0" smtClean="0"/>
              <a:t>[3, 1, 4, 1, 5, 9]</a:t>
            </a:r>
          </a:p>
          <a:p>
            <a:endParaRPr lang="pt-BR" dirty="0" smtClean="0"/>
          </a:p>
          <a:p>
            <a:r>
              <a:rPr lang="pt-BR" dirty="0" smtClean="0"/>
              <a:t>&gt;&gt;&gt; b = [ 5, 3, 'hi' ]</a:t>
            </a:r>
          </a:p>
          <a:p>
            <a:endParaRPr lang="pt-BR" dirty="0" smtClean="0"/>
          </a:p>
          <a:p>
            <a:r>
              <a:rPr lang="pt-BR" dirty="0" smtClean="0"/>
              <a:t>&gt;&gt;&gt; b</a:t>
            </a:r>
          </a:p>
          <a:p>
            <a:r>
              <a:rPr lang="pt-BR" dirty="0" smtClean="0"/>
              <a:t>[5, 3, 'hi']</a:t>
            </a:r>
          </a:p>
          <a:p>
            <a:endParaRPr lang="pt-BR" dirty="0" smtClean="0"/>
          </a:p>
          <a:p>
            <a:r>
              <a:rPr lang="en-US" dirty="0" smtClean="0"/>
              <a:t>&gt;&gt;&gt; c = [4, 'a', a]</a:t>
            </a:r>
          </a:p>
          <a:p>
            <a:r>
              <a:rPr lang="en-US" dirty="0" smtClean="0"/>
              <a:t>&gt;&gt;&gt; c</a:t>
            </a:r>
          </a:p>
          <a:p>
            <a:r>
              <a:rPr lang="en-US" dirty="0" smtClean="0"/>
              <a:t>[4, 'a', [3, 1, 4, 1, 5, 9]]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89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don’t have to memorize these.  I’m just listing them to familiarize</a:t>
            </a:r>
            <a:r>
              <a:rPr lang="en-US" baseline="0" dirty="0" smtClean="0"/>
              <a:t> you with what is available, and then you can look in the documentation for details.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1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&gt;&gt;&gt; ["four", "score", "and", "seven", "years"][2]</a:t>
            </a:r>
          </a:p>
          <a:p>
            <a:r>
              <a:rPr lang="en-US" dirty="0" smtClean="0"/>
              <a:t>'and'</a:t>
            </a:r>
          </a:p>
          <a:p>
            <a:r>
              <a:rPr lang="en-US" dirty="0" smtClean="0"/>
              <a:t>&gt;&gt;&gt; ["four", "score", "and", "seven", "years"][0,2,3]</a:t>
            </a:r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"&lt;pyshell#81&gt;", line 1, in &lt;module&gt;</a:t>
            </a:r>
          </a:p>
          <a:p>
            <a:r>
              <a:rPr lang="en-US" dirty="0" smtClean="0"/>
              <a:t>    ["four", "score", "and", "seven", "years"][0,2,3]</a:t>
            </a:r>
          </a:p>
          <a:p>
            <a:r>
              <a:rPr lang="en-US" dirty="0" err="1" smtClean="0"/>
              <a:t>TypeError</a:t>
            </a:r>
            <a:r>
              <a:rPr lang="en-US" dirty="0" smtClean="0"/>
              <a:t>: list indices must be integers, not tuple</a:t>
            </a:r>
          </a:p>
          <a:p>
            <a:r>
              <a:rPr lang="en-US" dirty="0" smtClean="0"/>
              <a:t>&gt;&gt;&gt; ["four", "score", "and", "seven", "years"][[0,2,3]]</a:t>
            </a:r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"&lt;pyshell#82&gt;", line 1, in &lt;module&gt;</a:t>
            </a:r>
          </a:p>
          <a:p>
            <a:r>
              <a:rPr lang="en-US" dirty="0" smtClean="0"/>
              <a:t>    ["four", "score", "and", "seven", "years"][[0,2,3]]</a:t>
            </a:r>
          </a:p>
          <a:p>
            <a:r>
              <a:rPr lang="en-US" dirty="0" err="1" smtClean="0"/>
              <a:t>TypeError</a:t>
            </a:r>
            <a:r>
              <a:rPr lang="en-US" dirty="0" smtClean="0"/>
              <a:t>: list indices must be integers, not list</a:t>
            </a:r>
          </a:p>
          <a:p>
            <a:r>
              <a:rPr lang="en-US" dirty="0" smtClean="0"/>
              <a:t>&gt;&gt;&gt; [0,2,3][1]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&gt;&gt;&gt; ["four", "score", "and", "seven", "years"][[0,2,3][1]]</a:t>
            </a:r>
          </a:p>
          <a:p>
            <a:r>
              <a:rPr lang="en-US" dirty="0" smtClean="0"/>
              <a:t>'and'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98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sz="12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12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83EE-F103-4C74-9313-9F74EB320FDB}" type="datetime1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1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B6F-B583-47AD-95F4-26E4F96A5EB9}" type="datetime1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4562-CE6D-4733-B6E0-6A24E5302F46}" type="datetime1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6DCC-05D4-4FD4-B7C0-5CA98D81120D}" type="datetime1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3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8C5B-3C90-409D-8FEE-34B46BD6A9DE}" type="datetime1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3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A19B-7FB1-40C2-BB8F-D6D236B063A6}" type="datetime1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2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D15D-ABEC-4CD9-9815-F5C22BE71CD2}" type="datetime1">
              <a:rPr lang="en-US" smtClean="0"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6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5FFD-532B-415C-BBD7-6BA5A3898C8D}" type="datetime1">
              <a:rPr lang="en-US" smtClean="0"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4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3EB-6011-4DC1-9BDE-CB4CF294022C}" type="datetime1">
              <a:rPr lang="en-US" smtClean="0"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E3B-4A23-4521-892C-ADE12CAB3D76}" type="datetime1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6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2BFB-AFDA-4386-953F-90DF75B69E6C}" type="datetime1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97DAE-9FA8-4AAA-A127-FA553DDEB1A5}" type="datetime1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0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1.xml"/><Relationship Id="rId10" Type="http://schemas.openxmlformats.org/officeDocument/2006/relationships/tags" Target="../tags/tag56.xml"/><Relationship Id="rId4" Type="http://schemas.openxmlformats.org/officeDocument/2006/relationships/tags" Target="../tags/tag50.xml"/><Relationship Id="rId9" Type="http://schemas.openxmlformats.org/officeDocument/2006/relationships/tags" Target="../tags/tag5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2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2.xml"/><Relationship Id="rId9" Type="http://schemas.openxmlformats.org/officeDocument/2006/relationships/tags" Target="../tags/tag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51371" y="4721352"/>
            <a:ext cx="1066800" cy="612648"/>
          </a:xfrm>
          <a:prstGeom prst="wedgeRectCallout">
            <a:avLst>
              <a:gd name="adj1" fmla="val 61671"/>
              <a:gd name="adj2" fmla="val -69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Index expression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evaluate a list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two new forms of expression:</a:t>
            </a:r>
          </a:p>
          <a:p>
            <a:r>
              <a:rPr lang="en-US" dirty="0" smtClean="0"/>
              <a:t>[a, b, c, d]		list </a:t>
            </a:r>
            <a:r>
              <a:rPr lang="en-US" dirty="0" smtClean="0">
                <a:solidFill>
                  <a:srgbClr val="FF0000"/>
                </a:solidFill>
              </a:rPr>
              <a:t>creation</a:t>
            </a:r>
          </a:p>
          <a:p>
            <a:pPr lvl="1"/>
            <a:r>
              <a:rPr lang="en-US" dirty="0" smtClean="0"/>
              <a:t>To evaluate:</a:t>
            </a:r>
          </a:p>
          <a:p>
            <a:pPr lvl="2"/>
            <a:r>
              <a:rPr lang="en-US" dirty="0" smtClean="0"/>
              <a:t>evaluate each element to a value, from left to right</a:t>
            </a:r>
          </a:p>
          <a:p>
            <a:pPr lvl="2"/>
            <a:r>
              <a:rPr lang="en-US" dirty="0" smtClean="0"/>
              <a:t>make a list of the values</a:t>
            </a:r>
          </a:p>
          <a:p>
            <a:pPr lvl="1"/>
            <a:r>
              <a:rPr lang="en-US" dirty="0" smtClean="0"/>
              <a:t>The elements can be arbitrary values, including lists</a:t>
            </a:r>
          </a:p>
          <a:p>
            <a:pPr lvl="2"/>
            <a:r>
              <a:rPr lang="en-US" dirty="0" smtClean="0"/>
              <a:t>["a", 3, 3.14*r*r, </a:t>
            </a:r>
            <a:r>
              <a:rPr lang="en-US" dirty="0" err="1" smtClean="0"/>
              <a:t>fahr_to_cent</a:t>
            </a:r>
            <a:r>
              <a:rPr lang="en-US" dirty="0" smtClean="0"/>
              <a:t>(-40), [3+4, 5*6]]</a:t>
            </a:r>
          </a:p>
          <a:p>
            <a:endParaRPr lang="en-US" dirty="0" smtClean="0"/>
          </a:p>
          <a:p>
            <a:r>
              <a:rPr lang="en-US" dirty="0" smtClean="0"/>
              <a:t>a[b</a:t>
            </a:r>
            <a:r>
              <a:rPr lang="en-US" dirty="0"/>
              <a:t>] 		list </a:t>
            </a:r>
            <a:r>
              <a:rPr lang="en-US" dirty="0" smtClean="0">
                <a:solidFill>
                  <a:srgbClr val="FF0000"/>
                </a:solidFill>
              </a:rPr>
              <a:t>indexing</a:t>
            </a:r>
            <a:r>
              <a:rPr lang="en-US" dirty="0" smtClean="0"/>
              <a:t> or dereferencing</a:t>
            </a:r>
          </a:p>
          <a:p>
            <a:pPr lvl="1"/>
            <a:r>
              <a:rPr lang="en-US" dirty="0" smtClean="0"/>
              <a:t>To evaluate:</a:t>
            </a:r>
          </a:p>
          <a:p>
            <a:pPr lvl="2"/>
            <a:r>
              <a:rPr lang="en-US" dirty="0" smtClean="0"/>
              <a:t>evaluate the list expression to a value</a:t>
            </a:r>
          </a:p>
          <a:p>
            <a:pPr lvl="2"/>
            <a:r>
              <a:rPr lang="en-US" dirty="0" smtClean="0"/>
              <a:t>evaluate the index expression to a value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f the list value is not a list, execution terminates with an error</a:t>
            </a:r>
          </a:p>
          <a:p>
            <a:pPr lvl="2"/>
            <a:r>
              <a:rPr lang="en-US" dirty="0" smtClean="0"/>
              <a:t>if the element is not in range (not a valid index), execution terminates with an error</a:t>
            </a:r>
          </a:p>
          <a:p>
            <a:pPr lvl="2"/>
            <a:r>
              <a:rPr lang="en-US" dirty="0" smtClean="0"/>
              <a:t>the value is the given element of the list value (counting from </a:t>
            </a:r>
            <a:r>
              <a:rPr lang="en-US" dirty="0" smtClean="0">
                <a:solidFill>
                  <a:srgbClr val="FF0000"/>
                </a:solidFill>
              </a:rPr>
              <a:t>zero</a:t>
            </a:r>
            <a:r>
              <a:rPr lang="en-US" dirty="0" smtClean="0"/>
              <a:t>)</a:t>
            </a:r>
          </a:p>
        </p:txBody>
      </p:sp>
      <p:sp>
        <p:nvSpPr>
          <p:cNvPr id="4" name="Rectangular Callout 3"/>
          <p:cNvSpPr/>
          <p:nvPr>
            <p:custDataLst>
              <p:tags r:id="rId4"/>
            </p:custDataLst>
          </p:nvPr>
        </p:nvSpPr>
        <p:spPr>
          <a:xfrm>
            <a:off x="51371" y="3578352"/>
            <a:ext cx="1066800" cy="612648"/>
          </a:xfrm>
          <a:prstGeom prst="wedgeRectCallout">
            <a:avLst>
              <a:gd name="adj1" fmla="val 37313"/>
              <a:gd name="adj2" fmla="val 809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List expression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2057400" y="198120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>
            <p:custDataLst>
              <p:tags r:id="rId6"/>
            </p:custDataLst>
          </p:nvPr>
        </p:nvSpPr>
        <p:spPr>
          <a:xfrm>
            <a:off x="1295400" y="434340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>
            <p:custDataLst>
              <p:tags r:id="rId7"/>
            </p:custDataLst>
          </p:nvPr>
        </p:nvCxnSpPr>
        <p:spPr>
          <a:xfrm>
            <a:off x="2209800" y="2133600"/>
            <a:ext cx="4952999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7162799" y="2438400"/>
            <a:ext cx="1901687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Same tokens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/>
              <a:t>” with two </a:t>
            </a:r>
            <a:r>
              <a:rPr lang="en-US" i="1" dirty="0" smtClean="0">
                <a:solidFill>
                  <a:srgbClr val="FF0000"/>
                </a:solidFill>
              </a:rPr>
              <a:t>distinct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meanings</a:t>
            </a:r>
            <a:endParaRPr lang="en-US" i="1" dirty="0"/>
          </a:p>
        </p:txBody>
      </p:sp>
      <p:cxnSp>
        <p:nvCxnSpPr>
          <p:cNvPr id="13" name="Straight Connector 12"/>
          <p:cNvCxnSpPr/>
          <p:nvPr>
            <p:custDataLst>
              <p:tags r:id="rId9"/>
            </p:custDataLst>
          </p:nvPr>
        </p:nvCxnSpPr>
        <p:spPr>
          <a:xfrm flipV="1">
            <a:off x="1447800" y="3124200"/>
            <a:ext cx="5714999" cy="121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9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smtClean="0"/>
              <a:t>expression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does this mean (or is it an error)?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four", "score", "and", "seven", "years"][2]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"years"][0,2,3]</a:t>
            </a: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"][[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0,2,3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]]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["four", "score", "and", "seven", "years"][[0,2,3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][1]]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7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sz="3400" dirty="0" smtClean="0"/>
              <a:t>Examples: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lvl="1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["four", "score", "and", "seven", "years", "ago"]</a:t>
            </a:r>
          </a:p>
          <a:p>
            <a:pPr marL="5143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"and") </a:t>
            </a:r>
            <a:r>
              <a:rPr lang="en-US" sz="3000" dirty="0"/>
              <a:t>=&gt; 2</a:t>
            </a:r>
          </a:p>
          <a:p>
            <a:pPr marL="5143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"years") </a:t>
            </a:r>
            <a:r>
              <a:rPr lang="en-US" sz="3000" dirty="0"/>
              <a:t>=&gt; 4</a:t>
            </a:r>
          </a:p>
          <a:p>
            <a:pPr marL="0" indent="0">
              <a:buNone/>
            </a:pPr>
            <a:r>
              <a:rPr lang="en-US" sz="3400" dirty="0"/>
              <a:t>Fact: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)] == 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 == value: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+ 1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4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[-40, 0, 20, 37, 100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Assume a function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celsius_to_fahrenheit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exists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celsius_to_farenheit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ftemps.append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6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startindex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endindex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evaluates to a </a:t>
            </a:r>
            <a:r>
              <a:rPr lang="en-US" dirty="0" err="1" smtClean="0">
                <a:solidFill>
                  <a:srgbClr val="FF0000"/>
                </a:solidFill>
              </a:rPr>
              <a:t>sublist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 original list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[index]</a:t>
            </a:r>
            <a:r>
              <a:rPr lang="en-US" dirty="0" smtClean="0"/>
              <a:t> evaluates to an </a:t>
            </a:r>
            <a:r>
              <a:rPr lang="en-US" dirty="0" smtClean="0">
                <a:solidFill>
                  <a:srgbClr val="FF0000"/>
                </a:solidFill>
              </a:rPr>
              <a:t>element</a:t>
            </a:r>
            <a:r>
              <a:rPr lang="en-US" dirty="0" smtClean="0"/>
              <a:t> of the original list</a:t>
            </a:r>
          </a:p>
          <a:p>
            <a:r>
              <a:rPr lang="en-US" dirty="0" smtClean="0"/>
              <a:t>Arguments are like those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dirty="0" smtClean="0"/>
              <a:t> function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[start : end : step]</a:t>
            </a:r>
          </a:p>
          <a:p>
            <a:pPr lvl="1"/>
            <a:r>
              <a:rPr lang="en-US" dirty="0" smtClean="0"/>
              <a:t>start index is inclusive, end index is exclusive</a:t>
            </a:r>
          </a:p>
          <a:p>
            <a:pPr lvl="1"/>
            <a:r>
              <a:rPr lang="en-US" i="1" dirty="0" smtClean="0"/>
              <a:t>All</a:t>
            </a:r>
            <a:r>
              <a:rPr lang="en-US" dirty="0" smtClean="0"/>
              <a:t> 3 indices are </a:t>
            </a:r>
            <a:r>
              <a:rPr lang="en-US" i="1" dirty="0" smtClean="0"/>
              <a:t>optional</a:t>
            </a:r>
          </a:p>
          <a:p>
            <a:r>
              <a:rPr lang="en-US" dirty="0" smtClean="0"/>
              <a:t>Can assign to a slice: 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[s : e] =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yourlist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List slicing </a:t>
            </a:r>
            <a:r>
              <a:rPr lang="en-US" dirty="0"/>
              <a:t>e</a:t>
            </a:r>
            <a:r>
              <a:rPr lang="en-US" smtClean="0"/>
              <a:t>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b="1" dirty="0" err="1"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'e0', 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'e1', 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'e2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', 'e3', 'e4', 'e5', 'e6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err="1" smtClean="0"/>
              <a:t>From</a:t>
            </a:r>
            <a:r>
              <a:rPr lang="fr-FR" dirty="0" smtClean="0"/>
              <a:t> e2 to the end </a:t>
            </a:r>
            <a:r>
              <a:rPr lang="fr-FR" dirty="0"/>
              <a:t>of the </a:t>
            </a:r>
            <a:r>
              <a:rPr lang="fr-FR" dirty="0" err="1"/>
              <a:t>list</a:t>
            </a:r>
            <a:r>
              <a:rPr lang="fr-FR" dirty="0"/>
              <a:t>: </a:t>
            </a:r>
          </a:p>
          <a:p>
            <a:pPr marL="0" indent="0" algn="ctr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[2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:]</a:t>
            </a: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beginning</a:t>
            </a:r>
            <a:r>
              <a:rPr lang="fr-FR" dirty="0"/>
              <a:t> </a:t>
            </a:r>
            <a:r>
              <a:rPr lang="fr-FR" dirty="0" smtClean="0"/>
              <a:t>up to (but not </a:t>
            </a:r>
            <a:r>
              <a:rPr lang="fr-FR" dirty="0" err="1" smtClean="0"/>
              <a:t>including</a:t>
            </a:r>
            <a:r>
              <a:rPr lang="fr-FR" dirty="0" smtClean="0"/>
              <a:t>) e5</a:t>
            </a:r>
            <a:r>
              <a:rPr lang="fr-FR" dirty="0" smtClean="0"/>
              <a:t>:</a:t>
            </a:r>
            <a:endParaRPr lang="fr-FR" dirty="0"/>
          </a:p>
          <a:p>
            <a:pPr marL="0" indent="0" algn="ctr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[:5]</a:t>
            </a:r>
          </a:p>
          <a:p>
            <a:pPr marL="0" indent="0" algn="ctr">
              <a:buNone/>
            </a:pPr>
            <a:r>
              <a:rPr lang="fr-FR" dirty="0" smtClean="0"/>
              <a:t>Last </a:t>
            </a:r>
            <a:r>
              <a:rPr lang="fr-FR" dirty="0" err="1"/>
              <a:t>element</a:t>
            </a:r>
            <a:r>
              <a:rPr lang="fr-FR" dirty="0"/>
              <a:t>:</a:t>
            </a:r>
          </a:p>
          <a:p>
            <a:pPr marL="0" indent="0" algn="ctr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[-1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fr-F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r>
              <a:rPr lang="fr-FR" dirty="0" smtClean="0"/>
              <a:t>Last four </a:t>
            </a:r>
            <a:r>
              <a:rPr lang="fr-FR" dirty="0" err="1" smtClean="0"/>
              <a:t>elements</a:t>
            </a:r>
            <a:r>
              <a:rPr lang="fr-FR" dirty="0" smtClean="0"/>
              <a:t>:</a:t>
            </a:r>
          </a:p>
          <a:p>
            <a:pPr marL="0" indent="0" algn="ctr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[-4:]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r>
              <a:rPr lang="fr-FR" dirty="0" err="1" smtClean="0"/>
              <a:t>Everything</a:t>
            </a:r>
            <a:r>
              <a:rPr lang="fr-FR" dirty="0" smtClean="0"/>
              <a:t> </a:t>
            </a:r>
            <a:r>
              <a:rPr lang="fr-FR" dirty="0" err="1" smtClean="0"/>
              <a:t>except</a:t>
            </a:r>
            <a:r>
              <a:rPr lang="fr-FR" dirty="0" smtClean="0"/>
              <a:t> last </a:t>
            </a:r>
            <a:r>
              <a:rPr lang="fr-FR" dirty="0" err="1" smtClean="0"/>
              <a:t>three</a:t>
            </a:r>
            <a:r>
              <a:rPr lang="fr-FR" dirty="0" smtClean="0"/>
              <a:t> </a:t>
            </a:r>
            <a:r>
              <a:rPr lang="fr-FR" dirty="0" err="1" smtClean="0"/>
              <a:t>elements</a:t>
            </a:r>
            <a:r>
              <a:rPr lang="fr-FR" dirty="0"/>
              <a:t>:</a:t>
            </a:r>
            <a:endParaRPr lang="fr-FR" dirty="0" smtClean="0"/>
          </a:p>
          <a:p>
            <a:pPr marL="0" indent="0" algn="ctr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:-3]</a:t>
            </a:r>
          </a:p>
          <a:p>
            <a:pPr marL="0" indent="0" algn="ctr">
              <a:buNone/>
            </a:pPr>
            <a:r>
              <a:rPr lang="en-US" dirty="0"/>
              <a:t>Reverse the </a:t>
            </a:r>
            <a:r>
              <a:rPr lang="en-US" dirty="0" smtClean="0"/>
              <a:t>list:</a:t>
            </a:r>
            <a:endParaRPr lang="en-US" dirty="0"/>
          </a:p>
          <a:p>
            <a:pPr marL="0" indent="0" algn="ctr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[::-1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r>
              <a:rPr lang="en-US" dirty="0"/>
              <a:t>Get a copy of the whole </a:t>
            </a:r>
            <a:r>
              <a:rPr lang="en-US" dirty="0" smtClean="0"/>
              <a:t>list:</a:t>
            </a:r>
            <a:endParaRPr lang="en-US" dirty="0"/>
          </a:p>
          <a:p>
            <a:pPr marL="0" indent="0" algn="ctr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[:]</a:t>
            </a:r>
          </a:p>
          <a:p>
            <a:pPr marL="0" indent="0" algn="ctr">
              <a:buNone/>
            </a:pPr>
            <a:endParaRPr lang="fr-FR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6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list is an ordered sequence </a:t>
            </a:r>
            <a:r>
              <a:rPr lang="en-US" dirty="0"/>
              <a:t>of </a:t>
            </a:r>
            <a:r>
              <a:rPr lang="en-US" dirty="0" smtClean="0"/>
              <a:t>values</a:t>
            </a:r>
          </a:p>
          <a:p>
            <a:endParaRPr lang="en-US" dirty="0"/>
          </a:p>
          <a:p>
            <a:r>
              <a:rPr lang="en-US" dirty="0"/>
              <a:t>What operations should a list support efficiently and conveniently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Querying</a:t>
            </a:r>
          </a:p>
          <a:p>
            <a:pPr lvl="1"/>
            <a:r>
              <a:rPr lang="en-US" dirty="0" smtClean="0"/>
              <a:t>Modification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295400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2020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03706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2205392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507078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2808764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3950500" y="2286000"/>
            <a:ext cx="8137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4764249" y="2286000"/>
            <a:ext cx="8685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4" name="TextBox 13"/>
          <p:cNvSpPr txBox="1"/>
          <p:nvPr>
            <p:custDataLst>
              <p:tags r:id="rId11"/>
            </p:custDataLst>
          </p:nvPr>
        </p:nvSpPr>
        <p:spPr>
          <a:xfrm>
            <a:off x="5632756" y="2286000"/>
            <a:ext cx="7224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5" name="TextBox 14"/>
          <p:cNvSpPr txBox="1"/>
          <p:nvPr>
            <p:custDataLst>
              <p:tags r:id="rId12"/>
            </p:custDataLst>
          </p:nvPr>
        </p:nvSpPr>
        <p:spPr>
          <a:xfrm>
            <a:off x="6355198" y="2286000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13"/>
            </p:custDataLst>
          </p:nvPr>
        </p:nvSpPr>
        <p:spPr>
          <a:xfrm>
            <a:off x="7266922" y="2286000"/>
            <a:ext cx="867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3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 = [ 3, 1, 2*2, 1, 10/2, 10-1 ]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b = [ 5, 3, 'hi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]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 = [ 4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'a', a ]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29540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202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03706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2205392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507078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2808764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0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querying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Extracting part of the list:</a:t>
            </a:r>
          </a:p>
          <a:p>
            <a:pPr lvl="1"/>
            <a:r>
              <a:rPr lang="en-US" dirty="0" smtClean="0"/>
              <a:t>Single element: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[index]</a:t>
            </a:r>
          </a:p>
          <a:p>
            <a:pPr lvl="1"/>
            <a:r>
              <a:rPr lang="en-US" dirty="0" err="1" smtClean="0"/>
              <a:t>Sublist</a:t>
            </a:r>
            <a:r>
              <a:rPr lang="en-US" dirty="0" smtClean="0"/>
              <a:t> (“slicing”):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startidx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dirty="0" smtClean="0"/>
              <a:t>Find/lookup </a:t>
            </a:r>
            <a:r>
              <a:rPr lang="en-US" dirty="0"/>
              <a:t>in </a:t>
            </a:r>
            <a:r>
              <a:rPr lang="en-US" dirty="0" smtClean="0"/>
              <a:t>a list</a:t>
            </a:r>
            <a:endParaRPr lang="en-US" dirty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800" dirty="0" smtClean="0">
                <a:cs typeface="Courier New" pitchFamily="49" charset="0"/>
              </a:rPr>
              <a:t>Evaluates to a </a:t>
            </a:r>
            <a:r>
              <a:rPr lang="en-US" sz="2800" dirty="0" err="1" smtClean="0">
                <a:cs typeface="Courier New" pitchFamily="49" charset="0"/>
              </a:rPr>
              <a:t>boolean</a:t>
            </a:r>
            <a:r>
              <a:rPr lang="en-US" sz="2800" dirty="0" smtClean="0">
                <a:cs typeface="Courier New" pitchFamily="49" charset="0"/>
              </a:rPr>
              <a:t> value</a:t>
            </a:r>
            <a:endParaRPr lang="en-US" sz="2800" dirty="0"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mylist.index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 smtClean="0"/>
              <a:t>Return </a:t>
            </a:r>
            <a:r>
              <a:rPr lang="en-US" sz="2600" dirty="0"/>
              <a:t>the </a:t>
            </a:r>
            <a:r>
              <a:rPr lang="en-US" sz="2600" dirty="0" err="1" smtClean="0"/>
              <a:t>int</a:t>
            </a:r>
            <a:r>
              <a:rPr lang="en-US" sz="2600" dirty="0" smtClean="0"/>
              <a:t> index </a:t>
            </a:r>
            <a:r>
              <a:rPr lang="en-US" sz="2600" dirty="0"/>
              <a:t>in the list of the first item whose value is </a:t>
            </a:r>
            <a:r>
              <a:rPr lang="en-US" sz="2600" smtClean="0"/>
              <a:t>x.  It </a:t>
            </a:r>
            <a:r>
              <a:rPr lang="en-US" sz="2600" dirty="0"/>
              <a:t>is an error if there is no such item</a:t>
            </a:r>
            <a:r>
              <a:rPr lang="en-US" sz="2600" dirty="0" smtClean="0"/>
              <a:t>.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3500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/>
              <a:t>Return the number of times x appears in the list.</a:t>
            </a:r>
          </a:p>
          <a:p>
            <a:pPr lvl="1"/>
            <a:endParaRPr lang="en-US" sz="3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Insertion</a:t>
            </a:r>
          </a:p>
          <a:p>
            <a:r>
              <a:rPr lang="en-US" sz="2400" dirty="0" smtClean="0"/>
              <a:t>Removal</a:t>
            </a:r>
          </a:p>
          <a:p>
            <a:r>
              <a:rPr lang="en-US" sz="2400" dirty="0" smtClean="0"/>
              <a:t>Replacement</a:t>
            </a:r>
          </a:p>
          <a:p>
            <a:r>
              <a:rPr lang="en-US" sz="2400" dirty="0" smtClean="0"/>
              <a:t>Rearrangement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myist.append</a:t>
            </a:r>
            <a:r>
              <a:rPr lang="en-US" sz="2000" dirty="0" smtClean="0"/>
              <a:t>(x)</a:t>
            </a:r>
          </a:p>
          <a:p>
            <a:pPr lvl="1"/>
            <a:r>
              <a:rPr lang="en-US" sz="1600" dirty="0" smtClean="0"/>
              <a:t>Extend the list by inserting x at the end</a:t>
            </a:r>
          </a:p>
          <a:p>
            <a:r>
              <a:rPr lang="en-US" sz="2000" dirty="0" err="1" smtClean="0"/>
              <a:t>mylist.extend</a:t>
            </a:r>
            <a:r>
              <a:rPr lang="en-US" sz="2000" dirty="0" smtClean="0"/>
              <a:t>(L</a:t>
            </a:r>
            <a:r>
              <a:rPr lang="en-US" sz="2000" dirty="0"/>
              <a:t>)</a:t>
            </a:r>
          </a:p>
          <a:p>
            <a:pPr lvl="1"/>
            <a:r>
              <a:rPr lang="en-US" sz="1600" dirty="0"/>
              <a:t>Extend the list by appending all the items in the </a:t>
            </a:r>
            <a:r>
              <a:rPr lang="en-US" sz="1600" dirty="0" smtClean="0"/>
              <a:t>argument list</a:t>
            </a:r>
            <a:endParaRPr lang="en-US" sz="2000" dirty="0"/>
          </a:p>
          <a:p>
            <a:r>
              <a:rPr lang="en-US" sz="2000" dirty="0" err="1" smtClean="0"/>
              <a:t>mylist.insert</a:t>
            </a:r>
            <a:r>
              <a:rPr lang="en-US" sz="2000" dirty="0" smtClean="0"/>
              <a:t>(</a:t>
            </a:r>
            <a:r>
              <a:rPr lang="en-US" sz="2000" dirty="0" err="1" smtClean="0"/>
              <a:t>i</a:t>
            </a:r>
            <a:r>
              <a:rPr lang="en-US" sz="2000" dirty="0"/>
              <a:t>, x)</a:t>
            </a:r>
          </a:p>
          <a:p>
            <a:pPr lvl="1"/>
            <a:r>
              <a:rPr lang="en-US" sz="1600" dirty="0"/>
              <a:t>Insert an item </a:t>
            </a:r>
            <a:r>
              <a:rPr lang="en-US" sz="1600" dirty="0" smtClean="0"/>
              <a:t>before the a </a:t>
            </a:r>
            <a:r>
              <a:rPr lang="en-US" sz="1600" dirty="0"/>
              <a:t>given </a:t>
            </a:r>
            <a:r>
              <a:rPr lang="en-US" sz="1600" dirty="0" smtClean="0"/>
              <a:t>position.</a:t>
            </a:r>
          </a:p>
          <a:p>
            <a:pPr lvl="1"/>
            <a:r>
              <a:rPr lang="en-US" sz="1600" dirty="0" err="1" smtClean="0"/>
              <a:t>a.insert</a:t>
            </a:r>
            <a:r>
              <a:rPr lang="en-US" sz="1600" dirty="0" smtClean="0"/>
              <a:t>(0</a:t>
            </a:r>
            <a:r>
              <a:rPr lang="en-US" sz="1600" dirty="0"/>
              <a:t>, x) inserts at the front of the </a:t>
            </a:r>
            <a:r>
              <a:rPr lang="en-US" sz="1600" dirty="0" smtClean="0"/>
              <a:t>list</a:t>
            </a:r>
          </a:p>
          <a:p>
            <a:pPr lvl="1"/>
            <a:r>
              <a:rPr lang="en-US" sz="1600" dirty="0" err="1" smtClean="0"/>
              <a:t>a.insert</a:t>
            </a:r>
            <a:r>
              <a:rPr lang="en-US" sz="1600" dirty="0" smtClean="0"/>
              <a:t>(</a:t>
            </a:r>
            <a:r>
              <a:rPr lang="en-US" sz="1600" dirty="0" err="1" smtClean="0"/>
              <a:t>len</a:t>
            </a:r>
            <a:r>
              <a:rPr lang="en-US" sz="1600" dirty="0" smtClean="0"/>
              <a:t>(a</a:t>
            </a:r>
            <a:r>
              <a:rPr lang="en-US" sz="1600" dirty="0"/>
              <a:t>), x) is equivalent to </a:t>
            </a:r>
            <a:r>
              <a:rPr lang="en-US" sz="1600" dirty="0" err="1"/>
              <a:t>a.append</a:t>
            </a:r>
            <a:r>
              <a:rPr lang="en-US" sz="1600" dirty="0"/>
              <a:t>(x</a:t>
            </a:r>
            <a:r>
              <a:rPr lang="en-US" sz="1600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>
            <p:custDataLst>
              <p:tags r:id="rId1"/>
            </p:custDataLst>
          </p:nvPr>
        </p:nvSpPr>
        <p:spPr>
          <a:xfrm>
            <a:off x="2057400" y="4267200"/>
            <a:ext cx="4419600" cy="1371600"/>
          </a:xfrm>
          <a:prstGeom prst="wedgeRectCallout">
            <a:avLst>
              <a:gd name="adj1" fmla="val -54638"/>
              <a:gd name="adj2" fmla="val -13809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Notation from </a:t>
            </a:r>
            <a:r>
              <a:rPr lang="en-US" sz="1600" dirty="0">
                <a:solidFill>
                  <a:schemeClr val="tx1"/>
                </a:solidFill>
              </a:rPr>
              <a:t>the Python Library </a:t>
            </a:r>
            <a:r>
              <a:rPr lang="en-US" sz="1600" dirty="0" smtClean="0">
                <a:solidFill>
                  <a:schemeClr val="tx1"/>
                </a:solidFill>
              </a:rPr>
              <a:t>Reference: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square brackets </a:t>
            </a:r>
            <a:r>
              <a:rPr lang="en-US" sz="1600" dirty="0" smtClean="0">
                <a:solidFill>
                  <a:schemeClr val="tx1"/>
                </a:solidFill>
              </a:rPr>
              <a:t>around the parameter, “[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]”, means </a:t>
            </a: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</a:rPr>
              <a:t>argument is </a:t>
            </a:r>
            <a:r>
              <a:rPr lang="en-US" sz="1600" i="1" dirty="0" smtClean="0">
                <a:solidFill>
                  <a:srgbClr val="FF0000"/>
                </a:solidFill>
              </a:rPr>
              <a:t>optional</a:t>
            </a:r>
            <a:r>
              <a:rPr lang="en-US" sz="1600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It does </a:t>
            </a:r>
            <a:r>
              <a:rPr lang="en-US" sz="1600" i="1" dirty="0" smtClean="0">
                <a:solidFill>
                  <a:schemeClr val="tx1"/>
                </a:solidFill>
              </a:rPr>
              <a:t>not</a:t>
            </a:r>
            <a:r>
              <a:rPr lang="en-US" sz="1600" dirty="0" smtClean="0">
                <a:solidFill>
                  <a:schemeClr val="tx1"/>
                </a:solidFill>
              </a:rPr>
              <a:t> mean you should type square </a:t>
            </a:r>
            <a:r>
              <a:rPr lang="en-US" sz="1600" dirty="0">
                <a:solidFill>
                  <a:schemeClr val="tx1"/>
                </a:solidFill>
              </a:rPr>
              <a:t>brackets at that </a:t>
            </a:r>
            <a:r>
              <a:rPr lang="en-US" sz="1600" dirty="0" smtClean="0">
                <a:solidFill>
                  <a:schemeClr val="tx1"/>
                </a:solidFill>
              </a:rPr>
              <a:t>position.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List removal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list.remove</a:t>
            </a:r>
            <a:r>
              <a:rPr lang="en-US" sz="2000" dirty="0" smtClean="0"/>
              <a:t>(x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Remove the first item from the list whose value is </a:t>
            </a:r>
            <a:r>
              <a:rPr lang="en-US" sz="2000" dirty="0" smtClean="0"/>
              <a:t>x</a:t>
            </a:r>
          </a:p>
          <a:p>
            <a:pPr lvl="1"/>
            <a:r>
              <a:rPr lang="en-US" sz="2000" dirty="0" smtClean="0"/>
              <a:t>It </a:t>
            </a:r>
            <a:r>
              <a:rPr lang="en-US" sz="2000" dirty="0"/>
              <a:t>is an error if there is no such </a:t>
            </a:r>
            <a:r>
              <a:rPr lang="en-US" sz="2000" dirty="0" smtClean="0"/>
              <a:t>item</a:t>
            </a:r>
            <a:endParaRPr lang="en-US" sz="2000" dirty="0"/>
          </a:p>
          <a:p>
            <a:r>
              <a:rPr lang="en-US" sz="2000" dirty="0" err="1"/>
              <a:t>list.pop</a:t>
            </a:r>
            <a:r>
              <a:rPr lang="en-US" sz="2000" dirty="0"/>
              <a:t>([</a:t>
            </a:r>
            <a:r>
              <a:rPr lang="en-US" sz="2000" dirty="0" err="1"/>
              <a:t>i</a:t>
            </a:r>
            <a:r>
              <a:rPr lang="en-US" sz="2000" dirty="0"/>
              <a:t>])</a:t>
            </a:r>
          </a:p>
          <a:p>
            <a:pPr lvl="1"/>
            <a:r>
              <a:rPr lang="en-US" sz="1600" dirty="0"/>
              <a:t>Remove the item at the given position in the list, and return </a:t>
            </a:r>
            <a:r>
              <a:rPr lang="en-US" sz="1600" dirty="0" smtClean="0"/>
              <a:t>it.</a:t>
            </a:r>
          </a:p>
          <a:p>
            <a:pPr lvl="1"/>
            <a:r>
              <a:rPr lang="en-US" sz="1600" dirty="0" smtClean="0"/>
              <a:t>If </a:t>
            </a:r>
            <a:r>
              <a:rPr lang="en-US" sz="1600" dirty="0"/>
              <a:t>no index is specified, </a:t>
            </a:r>
            <a:r>
              <a:rPr lang="en-US" sz="1600" dirty="0" err="1"/>
              <a:t>a.pop</a:t>
            </a:r>
            <a:r>
              <a:rPr lang="en-US" sz="1600" dirty="0"/>
              <a:t>() removes and returns the last item in the </a:t>
            </a:r>
            <a:r>
              <a:rPr lang="en-US" sz="1600" dirty="0" smtClean="0"/>
              <a:t>list.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mylist</a:t>
            </a:r>
            <a:r>
              <a:rPr lang="en-US" sz="2000" dirty="0" smtClean="0"/>
              <a:t>[index] = </a:t>
            </a:r>
            <a:r>
              <a:rPr lang="en-US" sz="2000" dirty="0" err="1" smtClean="0"/>
              <a:t>newvalue</a:t>
            </a:r>
            <a:endParaRPr lang="en-US" sz="2000" dirty="0" smtClean="0"/>
          </a:p>
          <a:p>
            <a:r>
              <a:rPr lang="en-US" sz="2000" dirty="0" err="1" smtClean="0"/>
              <a:t>mylist</a:t>
            </a:r>
            <a:r>
              <a:rPr lang="en-US" sz="2000" dirty="0" smtClean="0"/>
              <a:t>[start : end] = </a:t>
            </a:r>
            <a:r>
              <a:rPr lang="en-US" sz="2000" dirty="0" err="1" smtClean="0"/>
              <a:t>newsublist</a:t>
            </a:r>
            <a:endParaRPr lang="en-US" sz="2000" dirty="0" smtClean="0"/>
          </a:p>
          <a:p>
            <a:pPr lvl="1"/>
            <a:r>
              <a:rPr lang="en-US" sz="1600" dirty="0" smtClean="0"/>
              <a:t>Can change the length of the list</a:t>
            </a:r>
          </a:p>
          <a:p>
            <a:pPr lvl="1"/>
            <a:r>
              <a:rPr lang="en-US" sz="1600" dirty="0" err="1" smtClean="0"/>
              <a:t>mylist</a:t>
            </a:r>
            <a:r>
              <a:rPr lang="en-US" sz="1600" dirty="0" smtClean="0"/>
              <a:t>[ start : end ] = [] removes multiple elements</a:t>
            </a:r>
          </a:p>
          <a:p>
            <a:pPr lvl="1"/>
            <a:r>
              <a:rPr lang="en-US" sz="1600" dirty="0" smtClean="0"/>
              <a:t>a[</a:t>
            </a:r>
            <a:r>
              <a:rPr lang="en-US" sz="1600" dirty="0" err="1" smtClean="0"/>
              <a:t>len</a:t>
            </a:r>
            <a:r>
              <a:rPr lang="en-US" sz="1600" dirty="0" smtClean="0"/>
              <a:t>(a</a:t>
            </a:r>
            <a:r>
              <a:rPr lang="en-US" sz="1600" dirty="0"/>
              <a:t>):] = </a:t>
            </a:r>
            <a:r>
              <a:rPr lang="en-US" sz="1600" dirty="0" smtClean="0"/>
              <a:t>L is equivalent to </a:t>
            </a:r>
            <a:r>
              <a:rPr lang="en-US" sz="1600" dirty="0" err="1" smtClean="0"/>
              <a:t>a.extend</a:t>
            </a:r>
            <a:r>
              <a:rPr lang="en-US" sz="1600" dirty="0" smtClean="0"/>
              <a:t>(L)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rearrangement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list.sort</a:t>
            </a:r>
            <a:r>
              <a:rPr lang="en-US" sz="2000" dirty="0"/>
              <a:t>()</a:t>
            </a:r>
          </a:p>
          <a:p>
            <a:pPr lvl="1"/>
            <a:r>
              <a:rPr lang="en-US" sz="1600" dirty="0"/>
              <a:t>Sort the items of the list, in place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“in place” means by modifying the original list, not by creating a new list.</a:t>
            </a:r>
          </a:p>
          <a:p>
            <a:r>
              <a:rPr lang="en-US" sz="2000" dirty="0" err="1"/>
              <a:t>list.reverse</a:t>
            </a:r>
            <a:r>
              <a:rPr lang="en-US" sz="2000" dirty="0"/>
              <a:t>()</a:t>
            </a:r>
          </a:p>
          <a:p>
            <a:pPr lvl="1"/>
            <a:r>
              <a:rPr lang="en-US" sz="1600" dirty="0"/>
              <a:t>Reverse the elements of the list, in place</a:t>
            </a:r>
            <a:r>
              <a:rPr lang="en-US" sz="1600" dirty="0" smtClean="0"/>
              <a:t>.</a:t>
            </a:r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1973</TotalTime>
  <Words>1092</Words>
  <Application>Microsoft Office PowerPoint</Application>
  <PresentationFormat>On-screen Show (4:3)</PresentationFormat>
  <Paragraphs>225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Lists</vt:lpstr>
      <vt:lpstr>What is a list?</vt:lpstr>
      <vt:lpstr>List creation</vt:lpstr>
      <vt:lpstr>List querying</vt:lpstr>
      <vt:lpstr>List mutation</vt:lpstr>
      <vt:lpstr>List insertion</vt:lpstr>
      <vt:lpstr>List removal</vt:lpstr>
      <vt:lpstr>List replacement</vt:lpstr>
      <vt:lpstr>List rearrangement</vt:lpstr>
      <vt:lpstr>How to evaluate a list expression</vt:lpstr>
      <vt:lpstr>List expression examples</vt:lpstr>
      <vt:lpstr>Exercise:  list lookup</vt:lpstr>
      <vt:lpstr>Exercise:  list lookup</vt:lpstr>
      <vt:lpstr>Exercise:  convert units</vt:lpstr>
      <vt:lpstr>List slicing</vt:lpstr>
      <vt:lpstr>List slicing examples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CSE</cp:lastModifiedBy>
  <cp:revision>41</cp:revision>
  <dcterms:created xsi:type="dcterms:W3CDTF">2012-11-24T16:40:47Z</dcterms:created>
  <dcterms:modified xsi:type="dcterms:W3CDTF">2014-01-23T22:02:43Z</dcterms:modified>
</cp:coreProperties>
</file>