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4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5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0" r:id="rId3"/>
    <p:sldId id="261" r:id="rId4"/>
    <p:sldId id="263" r:id="rId5"/>
    <p:sldId id="262" r:id="rId6"/>
    <p:sldId id="282" r:id="rId7"/>
    <p:sldId id="295" r:id="rId8"/>
    <p:sldId id="273" r:id="rId9"/>
    <p:sldId id="283" r:id="rId10"/>
    <p:sldId id="285" r:id="rId11"/>
    <p:sldId id="284" r:id="rId12"/>
    <p:sldId id="287" r:id="rId13"/>
    <p:sldId id="288" r:id="rId14"/>
    <p:sldId id="289" r:id="rId15"/>
    <p:sldId id="290" r:id="rId16"/>
    <p:sldId id="294" r:id="rId17"/>
    <p:sldId id="305" r:id="rId18"/>
    <p:sldId id="306" r:id="rId19"/>
    <p:sldId id="277" r:id="rId20"/>
    <p:sldId id="292" r:id="rId21"/>
    <p:sldId id="293" r:id="rId22"/>
    <p:sldId id="296" r:id="rId23"/>
    <p:sldId id="297" r:id="rId24"/>
    <p:sldId id="299" r:id="rId25"/>
    <p:sldId id="298" r:id="rId26"/>
    <p:sldId id="308" r:id="rId27"/>
    <p:sldId id="319" r:id="rId28"/>
    <p:sldId id="307" r:id="rId29"/>
    <p:sldId id="309" r:id="rId30"/>
    <p:sldId id="310" r:id="rId31"/>
    <p:sldId id="311" r:id="rId32"/>
    <p:sldId id="315" r:id="rId33"/>
    <p:sldId id="316" r:id="rId34"/>
    <p:sldId id="318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23" autoAdjust="0"/>
  </p:normalViewPr>
  <p:slideViewPr>
    <p:cSldViewPr>
      <p:cViewPr varScale="1">
        <p:scale>
          <a:sx n="109" d="100"/>
          <a:sy n="109" d="100"/>
        </p:scale>
        <p:origin x="-20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myfns</a:t>
            </a:r>
            <a:r>
              <a:rPr lang="en-US" dirty="0" smtClean="0"/>
              <a:t>[1](3.14) is a function</a:t>
            </a:r>
            <a:r>
              <a:rPr lang="en-US" baseline="0" dirty="0" smtClean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10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2.xml"/><Relationship Id="rId9" Type="http://schemas.openxmlformats.org/officeDocument/2006/relationships/tags" Target="../tags/tag10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53.xml"/><Relationship Id="rId9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3" Type="http://schemas.openxmlformats.org/officeDocument/2006/relationships/tags" Target="../tags/tag15.xml"/><Relationship Id="rId21" Type="http://schemas.openxmlformats.org/officeDocument/2006/relationships/tags" Target="../tags/tag33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image" Target="../media/image2.jpg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2400" y="43229"/>
            <a:ext cx="2743200" cy="26376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z*z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z*z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z*z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1752600" cy="612648"/>
          </a:xfrm>
          <a:prstGeom prst="wedgeRectCallout">
            <a:avLst>
              <a:gd name="adj1" fmla="val -97697"/>
              <a:gd name="adj2" fmla="val -1878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y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Show evaluation of the starred expressions: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			</a:t>
            </a:r>
            <a:r>
              <a:rPr lang="en-US" sz="1600" b="1" dirty="0" err="1" smtClean="0">
                <a:cs typeface="Courier New" pitchFamily="49" charset="0"/>
              </a:rPr>
              <a:t>store_it</a:t>
            </a:r>
            <a:r>
              <a:rPr lang="en-US" sz="1600" b="1" dirty="0" smtClean="0">
                <a:cs typeface="Courier New" pitchFamily="49" charset="0"/>
              </a:rPr>
              <a:t>()	</a:t>
            </a:r>
            <a:r>
              <a:rPr lang="en-US" sz="1600" b="1" dirty="0"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                 stored: 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return stored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22;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stored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stored		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22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22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	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					</a:t>
            </a:r>
            <a:r>
              <a:rPr lang="en-US" sz="2000" b="1" dirty="0" smtClean="0"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stored: 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0</a:t>
            </a:r>
            <a:r>
              <a:rPr lang="en-US" sz="2000" b="1" dirty="0">
                <a:cs typeface="Courier New" pitchFamily="49" charset="0"/>
              </a:rPr>
              <a:t>	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943600" y="4572000"/>
            <a:ext cx="1676400" cy="1257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7696200" y="4267200"/>
            <a:ext cx="13716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7745332" y="3531062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cs typeface="Courier New" pitchFamily="49" charset="0"/>
              </a:rPr>
              <a:t>Global or</a:t>
            </a:r>
            <a:br>
              <a:rPr lang="en-US" sz="1600" b="1" dirty="0" smtClean="0">
                <a:cs typeface="Courier New" pitchFamily="49" charset="0"/>
              </a:rPr>
            </a:br>
            <a:r>
              <a:rPr lang="en-US" sz="1600" b="1" dirty="0" smtClean="0">
                <a:cs typeface="Courier New" pitchFamily="49" charset="0"/>
              </a:rPr>
              <a:t>top level</a:t>
            </a:r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35536" y="3232666"/>
            <a:ext cx="11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Courier New" pitchFamily="49" charset="0"/>
              </a:rPr>
              <a:t>Variables:</a:t>
            </a:r>
            <a:endParaRPr lang="en-US" dirty="0"/>
          </a:p>
        </p:txBody>
      </p:sp>
      <p:sp>
        <p:nvSpPr>
          <p:cNvPr id="8" name="5-Point Star 7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140!)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stored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 = 200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stored = 200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only while the function is 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local and the global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inner()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outer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handouts have a more precise rule,</a:t>
            </a:r>
            <a:br>
              <a:rPr lang="en-US" dirty="0" smtClean="0"/>
            </a:br>
            <a:r>
              <a:rPr lang="en-US" dirty="0" smtClean="0"/>
              <a:t>which applies when you define a function inside another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+ 1</a:t>
            </a:r>
          </a:p>
          <a:p>
            <a:endParaRPr lang="en-US" dirty="0" smtClean="0"/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(x*x)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(x+0.5)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343400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# “x*x” can be more precise than “x**2”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x*x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way to write a string – surrounded by three quotes instead of just one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Any of these works for a documentation string</a:t>
            </a: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must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(1.2)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[-40,0,37]: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message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pow(2, 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		 range(1, 5)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2)</a:t>
            </a:r>
          </a:p>
          <a:p>
            <a:endParaRPr lang="en-US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produce output</a:t>
            </a:r>
          </a:p>
          <a:p>
            <a:r>
              <a:rPr lang="en-US" dirty="0" smtClean="0"/>
              <a:t>What </a:t>
            </a:r>
            <a:r>
              <a:rPr lang="en-US" dirty="0"/>
              <a:t>happens if you forget the parentheses on a function call</a:t>
            </a:r>
            <a:r>
              <a:rPr lang="en-US" dirty="0" smtClean="0"/>
              <a:t>?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random.random</a:t>
            </a:r>
            <a:endParaRPr lang="en-US" dirty="0" smtClean="0"/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Types we know about: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bool</a:t>
            </a:r>
            <a:r>
              <a:rPr lang="en-US" dirty="0" smtClean="0"/>
              <a:t>, list,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[-40,0,37]: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971800" y="1600200"/>
            <a:ext cx="61722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"Temperature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tempf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"Temperature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in Celsius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tempc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(f):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"""Input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value: a number representing degrees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(f 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140,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here</a:t>
            </a:r>
          </a:p>
          <a:p>
            <a:pPr lvl="2"/>
            <a:r>
              <a:rPr lang="en-US" dirty="0" smtClean="0"/>
              <a:t>Proceeds to the next older frame if no match here</a:t>
            </a:r>
          </a:p>
          <a:p>
            <a:pPr lvl="2"/>
            <a:r>
              <a:rPr lang="en-US" dirty="0" smtClean="0"/>
              <a:t>The oldest frame is the “global” frame</a:t>
            </a:r>
          </a:p>
          <a:p>
            <a:pPr lvl="2"/>
            <a:r>
              <a:rPr lang="en-US" dirty="0" smtClean="0"/>
              <a:t>All the frames together are called the “environment”</a:t>
            </a:r>
          </a:p>
          <a:p>
            <a:pPr lvl="1"/>
            <a:r>
              <a:rPr lang="en-US" dirty="0" smtClean="0"/>
              <a:t>Assignments happen 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At a return statement, remember the value and exit</a:t>
            </a:r>
          </a:p>
          <a:p>
            <a:pPr lvl="1"/>
            <a:r>
              <a:rPr lang="en-US" dirty="0" smtClean="0"/>
              <a:t>If at end of the body,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are values</a:t>
            </a:r>
            <a:br>
              <a:rPr lang="en-US" dirty="0" smtClean="0"/>
            </a:br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2*x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rint double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[1](3.14)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[2](3.14)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[3](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double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()(2.718)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00800" y="43229"/>
            <a:ext cx="2743200" cy="2637692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>
            <p:custDataLst>
              <p:tags r:id="rId20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1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1876427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0675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return 2*x + 1</a:t>
            </a:r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6068757"/>
            <a:ext cx="3252788" cy="612648"/>
          </a:xfrm>
          <a:prstGeom prst="wedgeRectCallout">
            <a:avLst>
              <a:gd name="adj1" fmla="val -31258"/>
              <a:gd name="adj2" fmla="val -1261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– 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 "Hello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world"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square(3) + square(4)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x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(212)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old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result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abs(-22)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064806" y="1066800"/>
            <a:ext cx="6936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 the machine, including the input and the </a:t>
            </a:r>
            <a:r>
              <a:rPr lang="en-US" sz="2400" dirty="0" smtClean="0"/>
              <a:t>result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interpreter (command shell) reads statements and expressions, then executes them</a:t>
            </a:r>
          </a:p>
          <a:p>
            <a:r>
              <a:rPr lang="en-US" dirty="0" smtClean="0"/>
              <a:t>If the interpreter executes an expression, it prints its value</a:t>
            </a:r>
          </a:p>
          <a:p>
            <a:r>
              <a:rPr lang="en-US" dirty="0" smtClean="0"/>
              <a:t>In a program, evaluating an expression does not print it</a:t>
            </a:r>
          </a:p>
          <a:p>
            <a:r>
              <a:rPr lang="en-US" dirty="0" smtClean="0"/>
              <a:t>In a program, printing an expression does not permit it to be used elsewhere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(at the call site)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</a:t>
            </a:r>
            <a:r>
              <a:rPr lang="en-US" dirty="0" smtClean="0">
                <a:solidFill>
                  <a:srgbClr val="FF0000"/>
                </a:solidFill>
              </a:rPr>
              <a:t>formal parameter name </a:t>
            </a:r>
            <a:r>
              <a:rPr lang="en-US" dirty="0" smtClean="0"/>
              <a:t>to the argument’s value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emember the value of the expression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return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return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7081542" y="1371600"/>
            <a:ext cx="2003610" cy="612648"/>
          </a:xfrm>
          <a:prstGeom prst="wedgeRectCallout">
            <a:avLst>
              <a:gd name="adj1" fmla="val -75890"/>
              <a:gd name="adj2" fmla="val -217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</TotalTime>
  <Words>2214</Words>
  <Application>Microsoft Office PowerPoint</Application>
  <PresentationFormat>On-screen Show (4:3)</PresentationFormat>
  <Paragraphs>602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More function examples</vt:lpstr>
      <vt:lpstr>Digression:  Two types of output</vt:lpstr>
      <vt:lpstr>How Python executes a function call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Functions are values The function can be an expression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119</cp:revision>
  <dcterms:created xsi:type="dcterms:W3CDTF">2012-06-20T04:14:54Z</dcterms:created>
  <dcterms:modified xsi:type="dcterms:W3CDTF">2014-01-13T19:26:48Z</dcterms:modified>
</cp:coreProperties>
</file>