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75" r:id="rId3"/>
    <p:sldId id="271" r:id="rId4"/>
    <p:sldId id="276" r:id="rId5"/>
    <p:sldId id="274" r:id="rId6"/>
    <p:sldId id="272" r:id="rId7"/>
    <p:sldId id="273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881E5C-5690-4251-8FEB-1A769421F627}" type="datetimeFigureOut">
              <a:rPr lang="en-US" smtClean="0"/>
              <a:t>1/5/2014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99DD86-9814-4F10-B3C9-1273FCD24E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9168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6F218-4E7C-4AFA-A9A7-79351DD5B2CF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0746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B1A1DC-783F-48A5-9885-64B9B75E54DA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4650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8AA113-6221-4E91-9C2C-5F7B53F97E05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74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0DF77-3CCB-4691-8B94-6B27B053A8AE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32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8F5F3B-A983-408E-AA50-A9D85F2BBBA0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396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F3955-2C5F-4592-9113-A72552300BCB}" type="datetime1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039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34F997-3573-43B1-8115-D16FFA67DD08}" type="datetime1">
              <a:rPr lang="en-US" smtClean="0"/>
              <a:t>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4379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D5178-F745-442C-B7D9-62BCABA80819}" type="datetime1">
              <a:rPr lang="en-US" smtClean="0"/>
              <a:t>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365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584E4-D210-4DA2-A957-56D3E8AB60C6}" type="datetime1">
              <a:rPr lang="en-US" smtClean="0"/>
              <a:t>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001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1E940-17E6-4FE6-84A5-66599915C9CA}" type="datetime1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9418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0AC84-9F56-40A2-9848-A069C30F4DAE}" type="datetime1">
              <a:rPr lang="en-US" smtClean="0"/>
              <a:t>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900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0F1472-97F1-45B0-BE7A-3074507BC558}" type="datetime1">
              <a:rPr lang="en-US" smtClean="0"/>
              <a:t>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91F20-E38D-436D-87DB-11F67EE4C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80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/>
              <a:t>T</a:t>
            </a:r>
            <a:r>
              <a:rPr lang="en-US" dirty="0" smtClean="0"/>
              <a:t>he Python interpreter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CSE 140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University of Washington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Ruth Anderson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63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Two ways to run Python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Python </a:t>
            </a:r>
            <a:r>
              <a:rPr lang="en-US" dirty="0" smtClean="0">
                <a:solidFill>
                  <a:srgbClr val="FF0000"/>
                </a:solidFill>
              </a:rPr>
              <a:t>interpreter</a:t>
            </a:r>
          </a:p>
          <a:p>
            <a:pPr lvl="1"/>
            <a:r>
              <a:rPr lang="en-US" dirty="0" smtClean="0"/>
              <a:t>You type one expression at a time</a:t>
            </a:r>
          </a:p>
          <a:p>
            <a:pPr lvl="1"/>
            <a:r>
              <a:rPr lang="en-US" dirty="0" smtClean="0"/>
              <a:t>The interpreter evaluates the expression and prints its value</a:t>
            </a:r>
          </a:p>
          <a:p>
            <a:r>
              <a:rPr lang="en-US" dirty="0" smtClean="0"/>
              <a:t>Running a Python </a:t>
            </a:r>
            <a:r>
              <a:rPr lang="en-US" dirty="0" smtClean="0">
                <a:solidFill>
                  <a:srgbClr val="FF0000"/>
                </a:solidFill>
              </a:rPr>
              <a:t>program</a:t>
            </a:r>
          </a:p>
          <a:p>
            <a:pPr lvl="1"/>
            <a:r>
              <a:rPr lang="en-US" dirty="0" smtClean="0"/>
              <a:t>Python evaluates all the statements in the file, in order</a:t>
            </a:r>
          </a:p>
          <a:p>
            <a:pPr lvl="1"/>
            <a:r>
              <a:rPr lang="en-US" dirty="0" smtClean="0"/>
              <a:t>Python does not print their values (but does execute  </a:t>
            </a:r>
            <a:r>
              <a:rPr lang="en-US" sz="26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dirty="0" smtClean="0"/>
              <a:t>  statements)</a:t>
            </a:r>
          </a:p>
          <a:p>
            <a:pPr lvl="2"/>
            <a:r>
              <a:rPr lang="en-US" dirty="0" smtClean="0"/>
              <a:t>Writing an expression outside a statement (assignment, print, etc.) is useless, unless it is a function call that has a side effect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27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The interpreter is a loop that does: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Read</a:t>
            </a:r>
            <a:r>
              <a:rPr lang="en-US" dirty="0" smtClean="0"/>
              <a:t> an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Evaluate</a:t>
            </a:r>
            <a:r>
              <a:rPr lang="en-US" dirty="0" smtClean="0"/>
              <a:t> the expression</a:t>
            </a:r>
          </a:p>
          <a:p>
            <a:pPr lvl="1">
              <a:buClr>
                <a:schemeClr val="tx1"/>
              </a:buClr>
            </a:pPr>
            <a:r>
              <a:rPr lang="en-US" dirty="0" smtClean="0">
                <a:solidFill>
                  <a:srgbClr val="FF0000"/>
                </a:solidFill>
              </a:rPr>
              <a:t>Print</a:t>
            </a:r>
            <a:r>
              <a:rPr lang="en-US" dirty="0" smtClean="0"/>
              <a:t> the result</a:t>
            </a:r>
          </a:p>
          <a:p>
            <a:pPr marL="800100" lvl="2" indent="0">
              <a:buNone/>
            </a:pPr>
            <a:r>
              <a:rPr lang="en-US" dirty="0"/>
              <a:t>If the result is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  <a:r>
              <a:rPr lang="en-US" dirty="0"/>
              <a:t>, the interpreter does not print it</a:t>
            </a:r>
          </a:p>
          <a:p>
            <a:pPr marL="800100" lvl="2" indent="0">
              <a:buNone/>
            </a:pPr>
            <a:r>
              <a:rPr lang="en-US" dirty="0"/>
              <a:t>This inconsistency can be confusing</a:t>
            </a:r>
            <a:r>
              <a:rPr lang="en-US" dirty="0" smtClean="0"/>
              <a:t>!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(Jargon:  An interpreter is also called a “read-</a:t>
            </a:r>
            <a:r>
              <a:rPr lang="en-US" dirty="0" err="1" smtClean="0"/>
              <a:t>eval</a:t>
            </a:r>
            <a:r>
              <a:rPr lang="en-US" dirty="0" smtClean="0"/>
              <a:t>-print loop”, or a REPL)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0022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launch the Python interpreter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Two ways </a:t>
            </a:r>
            <a:r>
              <a:rPr lang="en-US" dirty="0"/>
              <a:t>to launch the interpreter:</a:t>
            </a:r>
          </a:p>
          <a:p>
            <a:pPr lvl="1"/>
            <a:r>
              <a:rPr lang="en-US" dirty="0" smtClean="0"/>
              <a:t>Run IDLE; the interpreter is called the “Python shell”</a:t>
            </a:r>
          </a:p>
          <a:p>
            <a:pPr lvl="1"/>
            <a:r>
              <a:rPr lang="en-US" dirty="0" smtClean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/>
              <a:t> at the operating system command </a:t>
            </a:r>
            <a:r>
              <a:rPr lang="en-US" dirty="0" smtClean="0"/>
              <a:t>line</a:t>
            </a:r>
          </a:p>
          <a:p>
            <a:pPr lvl="2"/>
            <a:r>
              <a:rPr lang="en-US" dirty="0" smtClean="0"/>
              <a:t>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exit()</a:t>
            </a:r>
            <a:r>
              <a:rPr lang="en-US" dirty="0" smtClean="0"/>
              <a:t> to return to the operating system command line</a:t>
            </a:r>
          </a:p>
          <a:p>
            <a:pPr lvl="2"/>
            <a:endParaRPr lang="en-US" dirty="0"/>
          </a:p>
          <a:p>
            <a:pPr marL="0" indent="0">
              <a:buNone/>
            </a:pPr>
            <a:r>
              <a:rPr lang="en-US" dirty="0" smtClean="0"/>
              <a:t>These are not the same:</a:t>
            </a:r>
          </a:p>
          <a:p>
            <a:r>
              <a:rPr lang="en-US" dirty="0" smtClean="0"/>
              <a:t>Operating system command line, or “shell” or “command prompt” (cmd.exe under Windows) or “terminal”</a:t>
            </a:r>
          </a:p>
          <a:p>
            <a:pPr lvl="1"/>
            <a:r>
              <a:rPr lang="en-US" dirty="0" smtClean="0"/>
              <a:t>Runs programs (Python, others), moves around the file system</a:t>
            </a:r>
          </a:p>
          <a:p>
            <a:pPr lvl="1"/>
            <a:r>
              <a:rPr lang="en-US" dirty="0" smtClean="0"/>
              <a:t>Does not understand Python code like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1+2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22</a:t>
            </a:r>
          </a:p>
          <a:p>
            <a:r>
              <a:rPr lang="en-US" dirty="0" smtClean="0"/>
              <a:t>Python interpreter</a:t>
            </a:r>
          </a:p>
          <a:p>
            <a:pPr lvl="1"/>
            <a:r>
              <a:rPr lang="en-US" dirty="0" smtClean="0"/>
              <a:t>Executes Python statements and expressions</a:t>
            </a:r>
          </a:p>
          <a:p>
            <a:pPr lvl="1"/>
            <a:r>
              <a:rPr lang="en-US" dirty="0" smtClean="0"/>
              <a:t>Does not understand program names like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</a:t>
            </a:r>
            <a:r>
              <a:rPr lang="en-US" dirty="0" smtClean="0"/>
              <a:t>  or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cd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8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Running a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Python evaluates each statement one-by-one</a:t>
            </a:r>
          </a:p>
          <a:p>
            <a:r>
              <a:rPr lang="en-US" dirty="0"/>
              <a:t>Python does no extra output, </a:t>
            </a:r>
            <a:r>
              <a:rPr lang="en-US" dirty="0" smtClean="0"/>
              <a:t>beyond  </a:t>
            </a:r>
            <a:r>
              <a:rPr lang="en-US" sz="3000" b="1" dirty="0" smtClean="0">
                <a:latin typeface="Courier New" pitchFamily="49" charset="0"/>
                <a:cs typeface="Courier New" pitchFamily="49" charset="0"/>
              </a:rPr>
              <a:t>print</a:t>
            </a:r>
            <a:r>
              <a:rPr lang="en-US" sz="3000" dirty="0" smtClean="0"/>
              <a:t> </a:t>
            </a:r>
            <a:r>
              <a:rPr lang="en-US" dirty="0" smtClean="0"/>
              <a:t>statements in the program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Two ways to run a program:</a:t>
            </a:r>
          </a:p>
          <a:p>
            <a:pPr lvl="1"/>
            <a:r>
              <a:rPr lang="en-US" dirty="0" smtClean="0"/>
              <a:t>While editing a program within IDLE, press F5 (menu item “Run &gt;&gt; Run Module”)</a:t>
            </a:r>
          </a:p>
          <a:p>
            <a:pPr lvl="2"/>
            <a:r>
              <a:rPr lang="en-US" dirty="0" smtClean="0"/>
              <a:t>Must save the program first, if it is modified</a:t>
            </a:r>
          </a:p>
          <a:p>
            <a:pPr lvl="1"/>
            <a:r>
              <a:rPr lang="en-US" dirty="0" smtClean="0"/>
              <a:t>Type at operating system command line: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python myprogram.py</a:t>
            </a:r>
          </a:p>
          <a:p>
            <a:endParaRPr lang="en-US" b="1" dirty="0" smtClean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94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152400" y="274638"/>
            <a:ext cx="8839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Python interpreter vs. Python program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Running a Python file as a program gives </a:t>
            </a:r>
            <a:r>
              <a:rPr lang="en-US" dirty="0" smtClean="0">
                <a:solidFill>
                  <a:srgbClr val="FF0000"/>
                </a:solidFill>
              </a:rPr>
              <a:t>different results </a:t>
            </a:r>
            <a:r>
              <a:rPr lang="en-US" dirty="0" smtClean="0"/>
              <a:t>from pasting it line-by-line into the interpreter</a:t>
            </a:r>
          </a:p>
          <a:p>
            <a:pPr lvl="1"/>
            <a:r>
              <a:rPr lang="en-US" dirty="0"/>
              <a:t>The interpreter prints more output than the program would</a:t>
            </a:r>
          </a:p>
          <a:p>
            <a:r>
              <a:rPr lang="en-US" dirty="0" smtClean="0"/>
              <a:t>In the Python interpreter, </a:t>
            </a:r>
            <a:r>
              <a:rPr lang="en-US" dirty="0" smtClean="0">
                <a:solidFill>
                  <a:srgbClr val="FF0000"/>
                </a:solidFill>
              </a:rPr>
              <a:t>evaluating a top-level expression prints its value</a:t>
            </a:r>
          </a:p>
          <a:p>
            <a:pPr lvl="1"/>
            <a:r>
              <a:rPr lang="en-US" dirty="0" smtClean="0"/>
              <a:t>Evaluating </a:t>
            </a:r>
            <a:r>
              <a:rPr lang="en-US" dirty="0"/>
              <a:t>a sub-expression generally does not print any output</a:t>
            </a:r>
          </a:p>
          <a:p>
            <a:pPr lvl="1"/>
            <a:r>
              <a:rPr lang="en-US" dirty="0"/>
              <a:t>The interpreter does not print a value for an expression that evaluates to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None</a:t>
            </a:r>
          </a:p>
          <a:p>
            <a:pPr lvl="2"/>
            <a:r>
              <a:rPr lang="en-US" dirty="0"/>
              <a:t>This is primarily code that is executed for side effect:  assignments, print statements, calls to “non-fruitful” functions</a:t>
            </a:r>
          </a:p>
          <a:p>
            <a:r>
              <a:rPr lang="en-US" dirty="0" smtClean="0"/>
              <a:t>In a Python program, </a:t>
            </a:r>
            <a:r>
              <a:rPr lang="en-US" dirty="0" smtClean="0">
                <a:solidFill>
                  <a:srgbClr val="FF0000"/>
                </a:solidFill>
              </a:rPr>
              <a:t>evaluating an expression generally does not print </a:t>
            </a:r>
            <a:r>
              <a:rPr lang="en-US" dirty="0" smtClean="0"/>
              <a:t>any output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 dirty="0" smtClean="0"/>
              <a:t>Side effects vs.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Some Python code is executed because it has a useful value</a:t>
            </a:r>
          </a:p>
          <a:p>
            <a:pPr marL="457200" lvl="1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(72 – 32) * 5.0 / 9</a:t>
            </a:r>
          </a:p>
          <a:p>
            <a:pPr marL="457200" lvl="1" indent="0"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(3*3 + 4*4)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Some Python code is executed because it has a side effect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print “hello”</a:t>
            </a:r>
          </a:p>
          <a:p>
            <a:pPr marL="45720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22</a:t>
            </a:r>
            <a:endParaRPr lang="en-US" dirty="0" smtClean="0"/>
          </a:p>
          <a:p>
            <a:r>
              <a:rPr lang="en-US" dirty="0" smtClean="0"/>
              <a:t>A function (call) can be of either variety</a:t>
            </a:r>
          </a:p>
          <a:p>
            <a:pPr lvl="1"/>
            <a:r>
              <a:rPr lang="en-US" i="1" dirty="0" smtClean="0"/>
              <a:t>Think Python</a:t>
            </a:r>
            <a:r>
              <a:rPr lang="en-US" dirty="0" smtClean="0"/>
              <a:t> calls a function that returns a value a “fruitful function”</a:t>
            </a:r>
          </a:p>
          <a:p>
            <a:pPr lvl="1"/>
            <a:r>
              <a:rPr lang="en-US" dirty="0" smtClean="0"/>
              <a:t>A function that only prints some text is non-fruitful</a:t>
            </a:r>
          </a:p>
          <a:p>
            <a:pPr lvl="1"/>
            <a:r>
              <a:rPr lang="en-US" dirty="0" smtClean="0"/>
              <a:t>A function should either return a value, or have a side effect</a:t>
            </a:r>
          </a:p>
          <a:p>
            <a:pPr lvl="2"/>
            <a:r>
              <a:rPr lang="en-US" dirty="0" smtClean="0"/>
              <a:t>It is bad style for a function to do both </a:t>
            </a:r>
          </a:p>
          <a:p>
            <a:pPr lvl="1"/>
            <a:r>
              <a:rPr lang="en-US" dirty="0" smtClean="0"/>
              <a:t>Printing a value is </a:t>
            </a:r>
            <a:r>
              <a:rPr lang="en-US" i="1" dirty="0" smtClean="0"/>
              <a:t>completely different </a:t>
            </a:r>
            <a:r>
              <a:rPr lang="en-US" dirty="0" smtClean="0"/>
              <a:t>from returning it</a:t>
            </a:r>
          </a:p>
          <a:p>
            <a:r>
              <a:rPr lang="en-US" dirty="0" smtClean="0"/>
              <a:t>When the code is executed for side effect, its value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None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2991F20-E38D-436D-87DB-11F67EE4C37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214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554</Words>
  <Application>Microsoft Office PowerPoint</Application>
  <PresentationFormat>On-screen Show (4:3)</PresentationFormat>
  <Paragraphs>71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The Python interpreter</vt:lpstr>
      <vt:lpstr>Two ways to run Python</vt:lpstr>
      <vt:lpstr>The Python interpreter</vt:lpstr>
      <vt:lpstr>How to launch the Python interpreter</vt:lpstr>
      <vt:lpstr>Running a Python program</vt:lpstr>
      <vt:lpstr>Python interpreter vs. Python program</vt:lpstr>
      <vt:lpstr>Side effects vs. results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Types, Collections, Testing</dc:title>
  <dc:creator>cse</dc:creator>
  <cp:lastModifiedBy>CSE</cp:lastModifiedBy>
  <cp:revision>32</cp:revision>
  <dcterms:created xsi:type="dcterms:W3CDTF">2012-07-06T17:22:21Z</dcterms:created>
  <dcterms:modified xsi:type="dcterms:W3CDTF">2014-01-05T22:32:07Z</dcterms:modified>
</cp:coreProperties>
</file>