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0" r:id="rId3"/>
    <p:sldId id="291" r:id="rId4"/>
    <p:sldId id="266" r:id="rId5"/>
    <p:sldId id="261" r:id="rId6"/>
    <p:sldId id="257" r:id="rId7"/>
    <p:sldId id="258" r:id="rId8"/>
    <p:sldId id="267" r:id="rId9"/>
    <p:sldId id="296" r:id="rId10"/>
    <p:sldId id="295" r:id="rId11"/>
    <p:sldId id="293" r:id="rId12"/>
    <p:sldId id="294" r:id="rId13"/>
    <p:sldId id="286" r:id="rId14"/>
    <p:sldId id="297" r:id="rId15"/>
    <p:sldId id="29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50" autoAdjust="0"/>
  </p:normalViewPr>
  <p:slideViewPr>
    <p:cSldViewPr snapToGrid="0" snapToObjects="1">
      <p:cViewPr varScale="1">
        <p:scale>
          <a:sx n="59" d="100"/>
          <a:sy n="59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30171" indent="-280835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23340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72677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22013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71349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20685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70021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19357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30171" indent="-280835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23340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72677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22013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71349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20685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70021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19357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hyperlink" Target="mailto:rea@cs.washington.edu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7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7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19.xml"/><Relationship Id="rId16" Type="http://schemas.openxmlformats.org/officeDocument/2006/relationships/image" Target="../media/image5.jp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4.jp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10.png"/><Relationship Id="rId3" Type="http://schemas.openxmlformats.org/officeDocument/2006/relationships/tags" Target="../tags/tag30.xml"/><Relationship Id="rId21" Type="http://schemas.openxmlformats.org/officeDocument/2006/relationships/image" Target="../media/image13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9.png"/><Relationship Id="rId2" Type="http://schemas.openxmlformats.org/officeDocument/2006/relationships/tags" Target="../tags/tag29.xml"/><Relationship Id="rId16" Type="http://schemas.openxmlformats.org/officeDocument/2006/relationships/image" Target="../media/image8.jpeg"/><Relationship Id="rId20" Type="http://schemas.openxmlformats.org/officeDocument/2006/relationships/image" Target="../media/image1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37.xml"/><Relationship Id="rId19" Type="http://schemas.openxmlformats.org/officeDocument/2006/relationships/image" Target="../media/image11.jpe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14.png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2014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Demo:  Election polling</a:t>
            </a:r>
            <a:endParaRPr lang="en-US" dirty="0"/>
          </a:p>
        </p:txBody>
      </p:sp>
      <p:pic>
        <p:nvPicPr>
          <p:cNvPr id="1026" name="Picture 2" descr="C:\cygwin\home\mernst\class\140\13wi\lectures\00-examples\election-polls\Nov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2" y="1172497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</a:rPr>
              <a:t>http://www.cs.washington.edu/cse140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Read the handouts and required texts, </a:t>
            </a:r>
            <a:r>
              <a:rPr lang="en-US" i="1" dirty="0" smtClean="0"/>
              <a:t>before</a:t>
            </a:r>
            <a:r>
              <a:rPr lang="en-US" dirty="0" smtClean="0"/>
              <a:t> the lecture</a:t>
            </a:r>
          </a:p>
          <a:p>
            <a:pPr lvl="1"/>
            <a:r>
              <a:rPr lang="en-US" dirty="0" smtClean="0"/>
              <a:t>There is a brief reading quiz due </a:t>
            </a:r>
            <a:r>
              <a:rPr lang="en-US" i="1" u="sng" dirty="0" smtClean="0"/>
              <a:t>before</a:t>
            </a:r>
            <a:r>
              <a:rPr lang="en-US" dirty="0" smtClean="0"/>
              <a:t> each lecture</a:t>
            </a:r>
          </a:p>
          <a:p>
            <a:r>
              <a:rPr lang="en-US" dirty="0" smtClean="0"/>
              <a:t>Take notes!</a:t>
            </a:r>
          </a:p>
          <a:p>
            <a:r>
              <a:rPr lang="en-US" dirty="0" smtClean="0"/>
              <a:t>Homework 1 part 1 is due Wednesday</a:t>
            </a:r>
          </a:p>
          <a:p>
            <a:pPr lvl="1"/>
            <a:r>
              <a:rPr lang="en-US" dirty="0" smtClean="0"/>
              <a:t>As is a survey (and a reading quiz before lecture)</a:t>
            </a:r>
          </a:p>
          <a:p>
            <a:r>
              <a:rPr lang="en-US" dirty="0" smtClean="0"/>
              <a:t>You get 5 late days throughout the quarter</a:t>
            </a:r>
          </a:p>
          <a:p>
            <a:pPr lvl="1"/>
            <a:r>
              <a:rPr lang="en-US" dirty="0" smtClean="0"/>
              <a:t>No assignment may be submitted more than 3 days late. </a:t>
            </a:r>
            <a:r>
              <a:rPr lang="en-US" sz="1800" dirty="0" smtClean="0"/>
              <a:t>(contact the instructor if you are hospitalized)</a:t>
            </a:r>
          </a:p>
          <a:p>
            <a:pPr lvl="0"/>
            <a:r>
              <a:rPr lang="en-US" sz="2900" dirty="0">
                <a:solidFill>
                  <a:prstClr val="black"/>
                </a:solidFill>
              </a:rPr>
              <a:t>If you want to join the class, email </a:t>
            </a:r>
            <a:r>
              <a:rPr lang="en-US" sz="2900" dirty="0" smtClean="0">
                <a:solidFill>
                  <a:prstClr val="black"/>
                </a:solidFill>
                <a:hlinkClick r:id="rId6"/>
              </a:rPr>
              <a:t>rea@cs.washington.edu</a:t>
            </a:r>
            <a:r>
              <a:rPr lang="en-US" sz="2900" dirty="0">
                <a:solidFill>
                  <a:prstClr val="black"/>
                </a:solidFill>
              </a:rPr>
              <a:t>, from your @u address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Integrity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74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 work is required of </a:t>
            </a:r>
            <a:r>
              <a:rPr lang="en-US" dirty="0" smtClean="0"/>
              <a:t>a scientist or </a:t>
            </a:r>
            <a:r>
              <a:rPr lang="en-US" dirty="0"/>
              <a:t>engineer</a:t>
            </a:r>
          </a:p>
          <a:p>
            <a:pPr eaLnBrk="1" hangingPunct="1"/>
            <a:r>
              <a:rPr lang="en-US" dirty="0" smtClean="0"/>
              <a:t>Collaboration policy on the course web.  </a:t>
            </a:r>
            <a:r>
              <a:rPr lang="en-US" b="1" dirty="0" smtClean="0">
                <a:solidFill>
                  <a:srgbClr val="FF0000"/>
                </a:solidFill>
              </a:rPr>
              <a:t>Read it!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is permitted</a:t>
            </a:r>
          </a:p>
          <a:p>
            <a:pPr lvl="1"/>
            <a:r>
              <a:rPr lang="en-US" b="1" dirty="0"/>
              <a:t>Carrying materials from discussion is not permitted</a:t>
            </a:r>
          </a:p>
          <a:p>
            <a:pPr lvl="1"/>
            <a:r>
              <a:rPr lang="en-US" dirty="0"/>
              <a:t>Everything you turn in must be your own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Cite your sources, explain any unconventional action</a:t>
            </a:r>
            <a:endParaRPr lang="en-US" dirty="0"/>
          </a:p>
          <a:p>
            <a:pPr lvl="1"/>
            <a:r>
              <a:rPr lang="en-US" b="1" dirty="0"/>
              <a:t>You may not view others’ work</a:t>
            </a:r>
          </a:p>
          <a:p>
            <a:pPr lvl="1"/>
            <a:r>
              <a:rPr lang="en-US" dirty="0"/>
              <a:t>If you have a question, ask</a:t>
            </a:r>
          </a:p>
          <a:p>
            <a:pPr eaLnBrk="1" hangingPunct="1"/>
            <a:r>
              <a:rPr lang="en-US" dirty="0" smtClean="0"/>
              <a:t>I trust you completely</a:t>
            </a:r>
          </a:p>
          <a:p>
            <a:pPr eaLnBrk="1" hangingPunct="1"/>
            <a:r>
              <a:rPr lang="en-US" dirty="0" smtClean="0"/>
              <a:t>I have no sympathy for trust violations – nor should you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F9B9C-829E-4690-B381-F5904AFFDC65}" type="slidenum">
              <a:rPr lang="en-US" sz="1400" smtClean="0">
                <a:solidFill>
                  <a:srgbClr val="80008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dirty="0" smtClean="0"/>
              <a:t>Non-predictors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Bring to Section on Thursday: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Email address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Year (1,2,3,4,5)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140!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</a:t>
            </a:r>
            <a:r>
              <a:rPr lang="en-US" dirty="0"/>
              <a:t>140 </a:t>
            </a:r>
            <a:r>
              <a:rPr lang="en-US" dirty="0" smtClean="0"/>
              <a:t>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 smtClean="0"/>
              <a:t>Sasha </a:t>
            </a:r>
            <a:r>
              <a:rPr lang="en-US" dirty="0" err="1"/>
              <a:t>Babayan</a:t>
            </a:r>
            <a:endParaRPr lang="en-US" dirty="0"/>
          </a:p>
          <a:p>
            <a:pPr lvl="1"/>
            <a:r>
              <a:rPr lang="en-US" dirty="0" err="1" smtClean="0"/>
              <a:t>Krittika</a:t>
            </a:r>
            <a:r>
              <a:rPr lang="en-US" dirty="0" smtClean="0"/>
              <a:t> </a:t>
            </a:r>
            <a:r>
              <a:rPr lang="en-US" dirty="0" err="1" smtClean="0"/>
              <a:t>D'Silva</a:t>
            </a:r>
            <a:endParaRPr lang="en-US" dirty="0" smtClean="0"/>
          </a:p>
          <a:p>
            <a:pPr lvl="1"/>
            <a:r>
              <a:rPr lang="en-US" dirty="0"/>
              <a:t>Isaac Reynolds</a:t>
            </a:r>
          </a:p>
          <a:p>
            <a:pPr lvl="1"/>
            <a:r>
              <a:rPr lang="en-US" dirty="0" smtClean="0"/>
              <a:t>Evan </a:t>
            </a:r>
            <a:r>
              <a:rPr lang="en-US" dirty="0"/>
              <a:t>Whitfield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Ask us for help!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1205</Words>
  <Application>Microsoft Office PowerPoint</Application>
  <PresentationFormat>On-screen Show (4:3)</PresentationFormat>
  <Paragraphs>190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Data Programming</vt:lpstr>
      <vt:lpstr>Welcome to CSE 140!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Demo:  Election polling</vt:lpstr>
      <vt:lpstr>Course logistics</vt:lpstr>
      <vt:lpstr>Academic Integrity</vt:lpstr>
      <vt:lpstr>How to succeed</vt:lpstr>
      <vt:lpstr>Me (Ruth Anderson)</vt:lpstr>
      <vt:lpstr>Bring to Section on Thursday: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Bill Howe</dc:creator>
  <cp:lastModifiedBy>CSE</cp:lastModifiedBy>
  <cp:revision>73</cp:revision>
  <dcterms:created xsi:type="dcterms:W3CDTF">2012-06-18T01:23:12Z</dcterms:created>
  <dcterms:modified xsi:type="dcterms:W3CDTF">2014-01-06T19:46:29Z</dcterms:modified>
</cp:coreProperties>
</file>