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
  </p:notesMasterIdLst>
  <p:sldIdLst>
    <p:sldId id="256" r:id="rId2"/>
    <p:sldId id="257" r:id="rId3"/>
    <p:sldId id="258" r:id="rId4"/>
    <p:sldId id="261"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35" autoAdjust="0"/>
  </p:normalViewPr>
  <p:slideViewPr>
    <p:cSldViewPr>
      <p:cViewPr varScale="1">
        <p:scale>
          <a:sx n="62" d="100"/>
          <a:sy n="62" d="100"/>
        </p:scale>
        <p:origin x="-15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54C7CE-69B8-4F5D-9DAD-75FE27424EBB}" type="datetimeFigureOut">
              <a:rPr lang="en-US" smtClean="0"/>
              <a:t>3/17/2013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0B92AA-9202-4669-847B-D80078CF95B1}" type="slidenum">
              <a:rPr lang="en-US" smtClean="0"/>
              <a:t>‹#›</a:t>
            </a:fld>
            <a:endParaRPr lang="en-US"/>
          </a:p>
        </p:txBody>
      </p:sp>
    </p:spTree>
    <p:extLst>
      <p:ext uri="{BB962C8B-B14F-4D97-AF65-F5344CB8AC3E}">
        <p14:creationId xmlns:p14="http://schemas.microsoft.com/office/powerpoint/2010/main" val="416462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---Popular professional sports leagues are well-known for having highly paid athletes. The majority of these professional sports teams have ‘salary caps’ where there is a maximum payroll for the entire team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---Teams were (and even now are) essentially limited only by their own financial resources. . It appears that the more money a team spends, the more successful it is. For instance, the two contenders for 1999 World Series were the New York Yankees and the Atlanta Braves. At the time, the two teams had the 1</a:t>
            </a:r>
            <a:r>
              <a:rPr lang="en-US" sz="1200" baseline="30000" dirty="0" smtClean="0"/>
              <a:t>st</a:t>
            </a:r>
            <a:r>
              <a:rPr lang="en-US" sz="1200" dirty="0" smtClean="0"/>
              <a:t> and the 3</a:t>
            </a:r>
            <a:r>
              <a:rPr lang="en-US" sz="1200" baseline="30000" dirty="0" smtClean="0"/>
              <a:t>rd</a:t>
            </a:r>
            <a:r>
              <a:rPr lang="en-US" sz="1200" dirty="0" smtClean="0"/>
              <a:t> highest payrolls in the country, respectively.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---Essentially, there is a ‘maximum’ payroll set so that a given team whose overall player payroll exceeds this threshold must pay a fine equal to a percentage of the payroll. This is intended to discourage the use of salary to guarantee a team’s wins. However, for a team with unlimited resources, this may not be a set-back at all. The only consequence would be to pay a little more.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dirty="0" smtClean="0"/>
              <a:t>The correlation between payroll and success becomes an important question because baseball is a national sport and pass-time for Americans, and has billions invested in it as an organization.</a:t>
            </a:r>
          </a:p>
          <a:p>
            <a:endParaRPr lang="en-US" dirty="0"/>
          </a:p>
        </p:txBody>
      </p:sp>
      <p:sp>
        <p:nvSpPr>
          <p:cNvPr id="4" name="Slide Number Placeholder 3"/>
          <p:cNvSpPr>
            <a:spLocks noGrp="1"/>
          </p:cNvSpPr>
          <p:nvPr>
            <p:ph type="sldNum" sz="quarter" idx="10"/>
          </p:nvPr>
        </p:nvSpPr>
        <p:spPr/>
        <p:txBody>
          <a:bodyPr/>
          <a:lstStyle/>
          <a:p>
            <a:fld id="{BB0B92AA-9202-4669-847B-D80078CF95B1}" type="slidenum">
              <a:rPr lang="en-US" smtClean="0"/>
              <a:t>2</a:t>
            </a:fld>
            <a:endParaRPr lang="en-US"/>
          </a:p>
        </p:txBody>
      </p:sp>
    </p:spTree>
    <p:extLst>
      <p:ext uri="{BB962C8B-B14F-4D97-AF65-F5344CB8AC3E}">
        <p14:creationId xmlns:p14="http://schemas.microsoft.com/office/powerpoint/2010/main" val="132040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dirty="0" smtClean="0"/>
              <a:t> Research</a:t>
            </a:r>
            <a:r>
              <a:rPr lang="en-US" baseline="0" dirty="0" smtClean="0"/>
              <a:t> Question</a:t>
            </a:r>
            <a:endParaRPr lang="en-US" dirty="0"/>
          </a:p>
        </p:txBody>
      </p:sp>
      <p:sp>
        <p:nvSpPr>
          <p:cNvPr id="4" name="Slide Number Placeholder 3"/>
          <p:cNvSpPr>
            <a:spLocks noGrp="1"/>
          </p:cNvSpPr>
          <p:nvPr>
            <p:ph type="sldNum" sz="quarter" idx="10"/>
          </p:nvPr>
        </p:nvSpPr>
        <p:spPr/>
        <p:txBody>
          <a:bodyPr/>
          <a:lstStyle/>
          <a:p>
            <a:fld id="{BB0B92AA-9202-4669-847B-D80078CF95B1}" type="slidenum">
              <a:rPr lang="en-US" smtClean="0"/>
              <a:t>4</a:t>
            </a:fld>
            <a:endParaRPr lang="en-US"/>
          </a:p>
        </p:txBody>
      </p:sp>
    </p:spTree>
    <p:extLst>
      <p:ext uri="{BB962C8B-B14F-4D97-AF65-F5344CB8AC3E}">
        <p14:creationId xmlns:p14="http://schemas.microsoft.com/office/powerpoint/2010/main" val="2132499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a:t>
            </a:r>
            <a:r>
              <a:rPr lang="en-US" baseline="30000" smtClean="0"/>
              <a:t>nd</a:t>
            </a:r>
            <a:r>
              <a:rPr lang="en-US" smtClean="0"/>
              <a:t> </a:t>
            </a:r>
            <a:r>
              <a:rPr lang="en-US" dirty="0" smtClean="0"/>
              <a:t>Research</a:t>
            </a:r>
            <a:r>
              <a:rPr lang="en-US" baseline="0" dirty="0" smtClean="0"/>
              <a:t> Question</a:t>
            </a:r>
            <a:endParaRPr lang="en-US" dirty="0"/>
          </a:p>
        </p:txBody>
      </p:sp>
      <p:sp>
        <p:nvSpPr>
          <p:cNvPr id="4" name="Slide Number Placeholder 3"/>
          <p:cNvSpPr>
            <a:spLocks noGrp="1"/>
          </p:cNvSpPr>
          <p:nvPr>
            <p:ph type="sldNum" sz="quarter" idx="10"/>
          </p:nvPr>
        </p:nvSpPr>
        <p:spPr/>
        <p:txBody>
          <a:bodyPr/>
          <a:lstStyle/>
          <a:p>
            <a:fld id="{BB0B92AA-9202-4669-847B-D80078CF95B1}" type="slidenum">
              <a:rPr lang="en-US" smtClean="0"/>
              <a:t>5</a:t>
            </a:fld>
            <a:endParaRPr lang="en-US"/>
          </a:p>
        </p:txBody>
      </p:sp>
    </p:spTree>
    <p:extLst>
      <p:ext uri="{BB962C8B-B14F-4D97-AF65-F5344CB8AC3E}">
        <p14:creationId xmlns:p14="http://schemas.microsoft.com/office/powerpoint/2010/main" val="1103041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134AA48-CEF1-49C2-9448-F652595740FF}" type="datetimeFigureOut">
              <a:rPr lang="en-US" smtClean="0"/>
              <a:t>3/17/2013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77F00E7-2E64-44E5-8459-BBC1126A189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4AA48-CEF1-49C2-9448-F652595740FF}" type="datetimeFigureOut">
              <a:rPr lang="en-US" smtClean="0"/>
              <a:t>3/17/2013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F00E7-2E64-44E5-8459-BBC1126A18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4AA48-CEF1-49C2-9448-F652595740FF}" type="datetimeFigureOut">
              <a:rPr lang="en-US" smtClean="0"/>
              <a:t>3/17/2013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F00E7-2E64-44E5-8459-BBC1126A18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34AA48-CEF1-49C2-9448-F652595740FF}" type="datetimeFigureOut">
              <a:rPr lang="en-US" smtClean="0"/>
              <a:t>3/17/2013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F00E7-2E64-44E5-8459-BBC1126A189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4AA48-CEF1-49C2-9448-F652595740FF}" type="datetimeFigureOut">
              <a:rPr lang="en-US" smtClean="0"/>
              <a:t>3/17/2013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F00E7-2E64-44E5-8459-BBC1126A189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34AA48-CEF1-49C2-9448-F652595740FF}" type="datetimeFigureOut">
              <a:rPr lang="en-US" smtClean="0"/>
              <a:t>3/17/2013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F00E7-2E64-44E5-8459-BBC1126A189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34AA48-CEF1-49C2-9448-F652595740FF}" type="datetimeFigureOut">
              <a:rPr lang="en-US" smtClean="0"/>
              <a:t>3/17/2013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F00E7-2E64-44E5-8459-BBC1126A18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34AA48-CEF1-49C2-9448-F652595740FF}" type="datetimeFigureOut">
              <a:rPr lang="en-US" smtClean="0"/>
              <a:t>3/17/2013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F00E7-2E64-44E5-8459-BBC1126A189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4AA48-CEF1-49C2-9448-F652595740FF}" type="datetimeFigureOut">
              <a:rPr lang="en-US" smtClean="0"/>
              <a:t>3/17/2013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F00E7-2E64-44E5-8459-BBC1126A18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134AA48-CEF1-49C2-9448-F652595740FF}" type="datetimeFigureOut">
              <a:rPr lang="en-US" smtClean="0"/>
              <a:t>3/17/2013</a:t>
            </a:fld>
            <a:endParaRPr lang="en-US"/>
          </a:p>
        </p:txBody>
      </p:sp>
      <p:sp>
        <p:nvSpPr>
          <p:cNvPr id="7" name="Slide Number Placeholder 6"/>
          <p:cNvSpPr>
            <a:spLocks noGrp="1"/>
          </p:cNvSpPr>
          <p:nvPr>
            <p:ph type="sldNum" sz="quarter" idx="12"/>
          </p:nvPr>
        </p:nvSpPr>
        <p:spPr/>
        <p:txBody>
          <a:bodyPr/>
          <a:lstStyle/>
          <a:p>
            <a:fld id="{B77F00E7-2E64-44E5-8459-BBC1126A189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4AA48-CEF1-49C2-9448-F652595740FF}" type="datetimeFigureOut">
              <a:rPr lang="en-US" smtClean="0"/>
              <a:t>3/17/2013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77F00E7-2E64-44E5-8459-BBC1126A18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134AA48-CEF1-49C2-9448-F652595740FF}" type="datetimeFigureOut">
              <a:rPr lang="en-US" smtClean="0"/>
              <a:t>3/17/2013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77F00E7-2E64-44E5-8459-BBC1126A189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9878"/>
            <a:ext cx="13944600" cy="758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3752" y="5181600"/>
            <a:ext cx="9525000" cy="1446550"/>
          </a:xfrm>
          <a:prstGeom prst="rect">
            <a:avLst/>
          </a:prstGeom>
          <a:noFill/>
        </p:spPr>
        <p:txBody>
          <a:bodyPr wrap="square" rtlCol="0">
            <a:spAutoFit/>
          </a:bodyPr>
          <a:lstStyle/>
          <a:p>
            <a:pPr algn="ctr"/>
            <a:r>
              <a:rPr lang="en-US" sz="4400" b="1" dirty="0" smtClean="0">
                <a:solidFill>
                  <a:schemeClr val="bg1"/>
                </a:solidFill>
              </a:rPr>
              <a:t>Payroll and Success in </a:t>
            </a:r>
          </a:p>
          <a:p>
            <a:pPr algn="ctr"/>
            <a:r>
              <a:rPr lang="en-US" sz="4400" b="1" dirty="0" smtClean="0">
                <a:solidFill>
                  <a:schemeClr val="bg1"/>
                </a:solidFill>
              </a:rPr>
              <a:t>Major League Baseball</a:t>
            </a:r>
            <a:endParaRPr lang="en-US" sz="4400" b="1" dirty="0">
              <a:solidFill>
                <a:schemeClr val="bg1"/>
              </a:solidFill>
            </a:endParaRPr>
          </a:p>
        </p:txBody>
      </p:sp>
    </p:spTree>
    <p:extLst>
      <p:ext uri="{BB962C8B-B14F-4D97-AF65-F5344CB8AC3E}">
        <p14:creationId xmlns:p14="http://schemas.microsoft.com/office/powerpoint/2010/main" val="3887616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1143000"/>
          </a:xfrm>
        </p:spPr>
        <p:txBody>
          <a:bodyPr>
            <a:normAutofit/>
          </a:bodyPr>
          <a:lstStyle/>
          <a:p>
            <a:r>
              <a:rPr lang="en-US" sz="3600" dirty="0" smtClean="0"/>
              <a:t>Motivation and Background</a:t>
            </a:r>
            <a:endParaRPr lang="en-US" sz="3600" dirty="0"/>
          </a:p>
        </p:txBody>
      </p:sp>
      <p:sp>
        <p:nvSpPr>
          <p:cNvPr id="3" name="Content Placeholder 2"/>
          <p:cNvSpPr>
            <a:spLocks noGrp="1"/>
          </p:cNvSpPr>
          <p:nvPr>
            <p:ph idx="1"/>
          </p:nvPr>
        </p:nvSpPr>
        <p:spPr>
          <a:xfrm>
            <a:off x="1043492" y="1981200"/>
            <a:ext cx="6777317" cy="3851429"/>
          </a:xfrm>
        </p:spPr>
        <p:txBody>
          <a:bodyPr>
            <a:noAutofit/>
          </a:bodyPr>
          <a:lstStyle/>
          <a:p>
            <a:r>
              <a:rPr lang="en-US" sz="2000" dirty="0" smtClean="0"/>
              <a:t>Major </a:t>
            </a:r>
            <a:r>
              <a:rPr lang="en-US" sz="2000" dirty="0"/>
              <a:t>League Baseball is </a:t>
            </a:r>
            <a:r>
              <a:rPr lang="en-US" sz="2000" dirty="0" smtClean="0"/>
              <a:t>unique among professional sports </a:t>
            </a:r>
            <a:r>
              <a:rPr lang="en-US" sz="2000" dirty="0"/>
              <a:t>in that, until </a:t>
            </a:r>
            <a:r>
              <a:rPr lang="en-US" sz="2000" dirty="0" smtClean="0"/>
              <a:t>2003, it </a:t>
            </a:r>
            <a:r>
              <a:rPr lang="en-US" sz="2000" dirty="0"/>
              <a:t>had no </a:t>
            </a:r>
            <a:r>
              <a:rPr lang="en-US" sz="2000" dirty="0" smtClean="0"/>
              <a:t>‘salary cap.’</a:t>
            </a:r>
            <a:endParaRPr lang="en-US" sz="2000" dirty="0"/>
          </a:p>
          <a:p>
            <a:r>
              <a:rPr lang="en-US" sz="2000" dirty="0" smtClean="0"/>
              <a:t>This leads </a:t>
            </a:r>
            <a:r>
              <a:rPr lang="en-US" sz="2000" dirty="0"/>
              <a:t>to debate as to whether every team has the same fair odds of </a:t>
            </a:r>
            <a:r>
              <a:rPr lang="en-US" sz="2000" dirty="0" smtClean="0"/>
              <a:t>winning.</a:t>
            </a:r>
            <a:endParaRPr lang="en-US" sz="2000" dirty="0"/>
          </a:p>
          <a:p>
            <a:r>
              <a:rPr lang="en-US" sz="2000" dirty="0" smtClean="0"/>
              <a:t>In 2003</a:t>
            </a:r>
            <a:r>
              <a:rPr lang="en-US" sz="2000" dirty="0"/>
              <a:t>, a luxury tax, or a ‘competitive balance tax’, was levied on the league. </a:t>
            </a:r>
          </a:p>
          <a:p>
            <a:r>
              <a:rPr lang="en-US" sz="2000" dirty="0" smtClean="0"/>
              <a:t>Baseball </a:t>
            </a:r>
            <a:r>
              <a:rPr lang="en-US" sz="2000" dirty="0"/>
              <a:t>is the only national professional sport where the competing teams have such discrepancies in their comparative </a:t>
            </a:r>
            <a:r>
              <a:rPr lang="en-US" sz="2000" dirty="0" smtClean="0"/>
              <a:t>payrolls across the league. </a:t>
            </a:r>
            <a:endParaRPr lang="en-US" sz="700" dirty="0"/>
          </a:p>
        </p:txBody>
      </p:sp>
    </p:spTree>
    <p:extLst>
      <p:ext uri="{BB962C8B-B14F-4D97-AF65-F5344CB8AC3E}">
        <p14:creationId xmlns:p14="http://schemas.microsoft.com/office/powerpoint/2010/main" val="3911342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143000"/>
          </a:xfrm>
        </p:spPr>
        <p:txBody>
          <a:bodyPr>
            <a:normAutofit/>
          </a:bodyPr>
          <a:lstStyle/>
          <a:p>
            <a:r>
              <a:rPr lang="en-US" dirty="0" smtClean="0"/>
              <a:t>Research Questions</a:t>
            </a:r>
            <a:endParaRPr lang="en-US" dirty="0"/>
          </a:p>
        </p:txBody>
      </p:sp>
      <p:sp>
        <p:nvSpPr>
          <p:cNvPr id="3" name="Content Placeholder 2"/>
          <p:cNvSpPr>
            <a:spLocks noGrp="1"/>
          </p:cNvSpPr>
          <p:nvPr>
            <p:ph sz="quarter" idx="13"/>
          </p:nvPr>
        </p:nvSpPr>
        <p:spPr>
          <a:xfrm>
            <a:off x="1042416" y="2313432"/>
            <a:ext cx="6577584" cy="1648968"/>
          </a:xfrm>
        </p:spPr>
        <p:txBody>
          <a:bodyPr>
            <a:normAutofit fontScale="92500" lnSpcReduction="20000"/>
          </a:bodyPr>
          <a:lstStyle/>
          <a:p>
            <a:pPr marL="68580" indent="0">
              <a:buNone/>
            </a:pPr>
            <a:r>
              <a:rPr lang="en-US" sz="2600" b="1" dirty="0" smtClean="0"/>
              <a:t>Is </a:t>
            </a:r>
            <a:r>
              <a:rPr lang="en-US" sz="2600" b="1" dirty="0"/>
              <a:t>money a deciding factor in a baseball team’s </a:t>
            </a:r>
            <a:r>
              <a:rPr lang="en-US" sz="2600" b="1" dirty="0" smtClean="0"/>
              <a:t>success?</a:t>
            </a:r>
          </a:p>
          <a:p>
            <a:pPr marL="68580" indent="0">
              <a:buNone/>
            </a:pPr>
            <a:r>
              <a:rPr lang="en-US" dirty="0"/>
              <a:t>By analyzing the ratio of number of wins of a baseball team and the money spent by that team, we found a medium-strong </a:t>
            </a:r>
            <a:r>
              <a:rPr lang="en-US" dirty="0" smtClean="0"/>
              <a:t>correlation.</a:t>
            </a:r>
            <a:endParaRPr lang="en-US" dirty="0"/>
          </a:p>
        </p:txBody>
      </p:sp>
      <p:sp>
        <p:nvSpPr>
          <p:cNvPr id="4" name="Content Placeholder 3"/>
          <p:cNvSpPr>
            <a:spLocks noGrp="1"/>
          </p:cNvSpPr>
          <p:nvPr>
            <p:ph sz="quarter" idx="14"/>
          </p:nvPr>
        </p:nvSpPr>
        <p:spPr>
          <a:xfrm>
            <a:off x="1066800" y="4191000"/>
            <a:ext cx="6629400" cy="1740408"/>
          </a:xfrm>
        </p:spPr>
        <p:txBody>
          <a:bodyPr>
            <a:normAutofit fontScale="92500" lnSpcReduction="10000"/>
          </a:bodyPr>
          <a:lstStyle/>
          <a:p>
            <a:pPr marL="68580" indent="0">
              <a:buNone/>
            </a:pPr>
            <a:r>
              <a:rPr lang="en-US" sz="2600" b="1" dirty="0"/>
              <a:t>How has the implementation of a ‘luxury tax’ affected this relationship? </a:t>
            </a:r>
            <a:endParaRPr lang="en-US" sz="2600" b="1" dirty="0" smtClean="0"/>
          </a:p>
          <a:p>
            <a:pPr marL="68580" indent="0">
              <a:buNone/>
            </a:pPr>
            <a:r>
              <a:rPr lang="en-US" dirty="0" smtClean="0"/>
              <a:t>We </a:t>
            </a:r>
            <a:r>
              <a:rPr lang="en-US" dirty="0"/>
              <a:t>found that the </a:t>
            </a:r>
            <a:r>
              <a:rPr lang="en-US" dirty="0" smtClean="0"/>
              <a:t> luxury </a:t>
            </a:r>
            <a:r>
              <a:rPr lang="en-US" dirty="0"/>
              <a:t>tax actually </a:t>
            </a:r>
            <a:r>
              <a:rPr lang="en-US" dirty="0" smtClean="0"/>
              <a:t>increased the correlation, </a:t>
            </a:r>
            <a:r>
              <a:rPr lang="en-US" dirty="0"/>
              <a:t>but decreased the effectiveness of </a:t>
            </a:r>
            <a:r>
              <a:rPr lang="en-US" dirty="0" smtClean="0"/>
              <a:t>a payroll’s influence. </a:t>
            </a:r>
            <a:endParaRPr lang="en-US" dirty="0"/>
          </a:p>
          <a:p>
            <a:pPr marL="68580" indent="0">
              <a:buNone/>
            </a:pPr>
            <a:endParaRPr lang="en-US" b="1" dirty="0"/>
          </a:p>
        </p:txBody>
      </p:sp>
    </p:spTree>
    <p:extLst>
      <p:ext uri="{BB962C8B-B14F-4D97-AF65-F5344CB8AC3E}">
        <p14:creationId xmlns:p14="http://schemas.microsoft.com/office/powerpoint/2010/main" val="243781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0"/>
            <a:ext cx="9372600" cy="6858000"/>
          </a:xfrm>
        </p:spPr>
      </p:pic>
    </p:spTree>
    <p:extLst>
      <p:ext uri="{BB962C8B-B14F-4D97-AF65-F5344CB8AC3E}">
        <p14:creationId xmlns:p14="http://schemas.microsoft.com/office/powerpoint/2010/main" val="4187542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28760" cy="6858000"/>
          </a:xfrm>
        </p:spPr>
      </p:pic>
    </p:spTree>
    <p:extLst>
      <p:ext uri="{BB962C8B-B14F-4D97-AF65-F5344CB8AC3E}">
        <p14:creationId xmlns:p14="http://schemas.microsoft.com/office/powerpoint/2010/main" val="2117197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55</TotalTime>
  <Words>394</Words>
  <Application>Microsoft Office PowerPoint</Application>
  <PresentationFormat>On-screen Show (4:3)</PresentationFormat>
  <Paragraphs>21</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Austin</vt:lpstr>
      <vt:lpstr>PowerPoint Presentation</vt:lpstr>
      <vt:lpstr>Motivation and Background</vt:lpstr>
      <vt:lpstr>Research Questions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Payroll and Success in MLB</dc:title>
  <dc:creator>Miranda</dc:creator>
  <cp:lastModifiedBy>Miranda</cp:lastModifiedBy>
  <cp:revision>8</cp:revision>
  <dcterms:created xsi:type="dcterms:W3CDTF">2013-03-18T04:50:47Z</dcterms:created>
  <dcterms:modified xsi:type="dcterms:W3CDTF">2013-03-18T05:46:15Z</dcterms:modified>
</cp:coreProperties>
</file>